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3"/>
  </p:sldMasterIdLst>
  <p:notesMasterIdLst>
    <p:notesMasterId r:id="rId7"/>
  </p:notesMasterIdLst>
  <p:handoutMasterIdLst>
    <p:handoutMasterId r:id="rId19"/>
  </p:handoutMasterIdLst>
  <p:sldIdLst>
    <p:sldId id="1736" r:id="rId4"/>
    <p:sldId id="1769" r:id="rId5"/>
    <p:sldId id="1737" r:id="rId6"/>
    <p:sldId id="1809" r:id="rId8"/>
    <p:sldId id="1739" r:id="rId9"/>
    <p:sldId id="1803" r:id="rId10"/>
    <p:sldId id="1810" r:id="rId11"/>
    <p:sldId id="1804" r:id="rId12"/>
    <p:sldId id="1806" r:id="rId13"/>
    <p:sldId id="1805" r:id="rId14"/>
    <p:sldId id="1814" r:id="rId15"/>
    <p:sldId id="1811" r:id="rId16"/>
    <p:sldId id="1813" r:id="rId17"/>
    <p:sldId id="1812" r:id="rId18"/>
  </p:sldIdLst>
  <p:sldSz cx="12192000" cy="6858000"/>
  <p:notesSz cx="6858000" cy="9144000"/>
  <p:defaultTextStyle>
    <a:defPPr>
      <a:defRPr lang="zh-CN"/>
    </a:defPPr>
    <a:lvl1pPr marL="0" lvl="0" indent="0" algn="l" defTabSz="914400" rtl="0" eaLnBrk="1" fontAlgn="base" latinLnBrk="0" hangingPunct="1">
      <a:lnSpc>
        <a:spcPct val="100000"/>
      </a:lnSpc>
      <a:spcBef>
        <a:spcPct val="0"/>
      </a:spcBef>
      <a:spcAft>
        <a:spcPct val="0"/>
      </a:spcAft>
      <a:buFontTx/>
      <a:buNone/>
      <a:defRPr kern="1200">
        <a:solidFill>
          <a:schemeClr val="tx1"/>
        </a:solidFill>
        <a:latin typeface="等线" panose="02010600030101010101" charset="-122"/>
        <a:ea typeface="等线" panose="02010600030101010101" charset="-122"/>
        <a:cs typeface="+mn-cs"/>
      </a:defRPr>
    </a:lvl1pPr>
    <a:lvl2pPr marL="457200" lvl="1"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2pPr>
    <a:lvl3pPr marL="914400" lvl="2"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3pPr>
    <a:lvl4pPr marL="1371600" lvl="3"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4pPr>
    <a:lvl5pPr marL="1828800" lvl="4"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5pPr>
    <a:lvl6pPr marL="2286000" lvl="5"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6pPr>
    <a:lvl7pPr marL="2743200" lvl="6"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7pPr>
    <a:lvl8pPr marL="3200400" lvl="7"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8pPr>
    <a:lvl9pPr marL="3657600" lvl="8"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9pPr>
  </p:defaultTextStyle>
  <p:extLst>
    <p:ext uri="{521415D9-36F7-43E2-AB2F-B90AF26B5E84}">
      <p14:sectionLst xmlns:p14="http://schemas.microsoft.com/office/powerpoint/2010/main">
        <p14:section name="默认节" id="{2DD94E42-065C-4E8F-B563-5317D6C890DD}">
          <p14:sldIdLst>
            <p14:sldId id="1736"/>
            <p14:sldId id="1769"/>
            <p14:sldId id="1737"/>
            <p14:sldId id="1809"/>
            <p14:sldId id="1739"/>
            <p14:sldId id="1803"/>
            <p14:sldId id="1810"/>
            <p14:sldId id="1804"/>
            <p14:sldId id="1806"/>
            <p14:sldId id="1811"/>
            <p14:sldId id="1812"/>
            <p14:sldId id="1805"/>
            <p14:sldId id="1814"/>
            <p14:sldId id="1813"/>
          </p14:sldIdLst>
        </p14:section>
        <p14:section name="无标题节" id="{1837492E-6224-47C0-9B78-E76263378689}">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SEE" initials="H"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DBDB"/>
    <a:srgbClr val="004DA1"/>
    <a:srgbClr val="E600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951" autoAdjust="0"/>
    <p:restoredTop sz="94660"/>
  </p:normalViewPr>
  <p:slideViewPr>
    <p:cSldViewPr snapToGrid="0" showGuides="1">
      <p:cViewPr>
        <p:scale>
          <a:sx n="66" d="100"/>
          <a:sy n="66" d="100"/>
        </p:scale>
        <p:origin x="1212" y="1104"/>
      </p:cViewPr>
      <p:guideLst>
        <p:guide orient="horz" pos="2523"/>
        <p:guide pos="2935"/>
      </p:guideLst>
    </p:cSldViewPr>
  </p:slideViewPr>
  <p:notesTextViewPr>
    <p:cViewPr>
      <p:scale>
        <a:sx n="1" d="1"/>
        <a:sy n="1" d="1"/>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notesMaster" Target="notesMasters/notesMaster1.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3" Type="http://schemas.openxmlformats.org/officeDocument/2006/relationships/commentAuthors" Target="commentAuthors.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handoutMaster" Target="handoutMasters/handoutMaster1.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p:cNvSpPr>
          <p:nvPr>
            <p:ph type="sldImg" idx="2"/>
          </p:nvPr>
        </p:nvSpPr>
        <p:spPr bwMode="auto">
          <a:noFill/>
          <a:ln>
            <a:solidFill>
              <a:srgbClr val="000000"/>
            </a:solidFill>
            <a:miter lim="800000"/>
          </a:ln>
        </p:spPr>
      </p:sp>
      <p:sp>
        <p:nvSpPr>
          <p:cNvPr id="29698"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p:cNvSpPr>
          <p:nvPr>
            <p:ph type="sldImg" idx="2"/>
          </p:nvPr>
        </p:nvSpPr>
        <p:spPr bwMode="auto">
          <a:noFill/>
          <a:ln>
            <a:solidFill>
              <a:srgbClr val="000000"/>
            </a:solidFill>
            <a:miter lim="800000"/>
          </a:ln>
        </p:spPr>
      </p:sp>
      <p:sp>
        <p:nvSpPr>
          <p:cNvPr id="29698"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p:cNvSpPr>
          <p:nvPr>
            <p:ph type="sldImg" idx="2"/>
          </p:nvPr>
        </p:nvSpPr>
        <p:spPr bwMode="auto">
          <a:noFill/>
          <a:ln>
            <a:solidFill>
              <a:srgbClr val="000000"/>
            </a:solidFill>
            <a:miter lim="800000"/>
          </a:ln>
        </p:spPr>
      </p:sp>
      <p:sp>
        <p:nvSpPr>
          <p:cNvPr id="29698"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p:cNvSpPr>
          <p:nvPr>
            <p:ph type="sldImg" idx="2"/>
          </p:nvPr>
        </p:nvSpPr>
        <p:spPr bwMode="auto">
          <a:noFill/>
          <a:ln>
            <a:solidFill>
              <a:srgbClr val="000000"/>
            </a:solidFill>
            <a:miter lim="800000"/>
          </a:ln>
        </p:spPr>
      </p:sp>
      <p:sp>
        <p:nvSpPr>
          <p:cNvPr id="29698"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p:cNvSpPr>
          <p:nvPr>
            <p:ph type="sldImg" idx="2"/>
          </p:nvPr>
        </p:nvSpPr>
        <p:spPr bwMode="auto">
          <a:noFill/>
          <a:ln>
            <a:solidFill>
              <a:srgbClr val="000000"/>
            </a:solidFill>
            <a:miter lim="800000"/>
          </a:ln>
        </p:spPr>
      </p:sp>
      <p:sp>
        <p:nvSpPr>
          <p:cNvPr id="29698"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p:cNvSpPr>
          <p:nvPr>
            <p:ph type="sldImg" idx="2"/>
          </p:nvPr>
        </p:nvSpPr>
        <p:spPr bwMode="auto">
          <a:noFill/>
          <a:ln>
            <a:solidFill>
              <a:srgbClr val="000000"/>
            </a:solidFill>
            <a:miter lim="800000"/>
          </a:ln>
        </p:spPr>
      </p:sp>
      <p:sp>
        <p:nvSpPr>
          <p:cNvPr id="29698"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p:cNvSpPr>
          <p:nvPr>
            <p:ph type="sldImg" idx="2"/>
          </p:nvPr>
        </p:nvSpPr>
        <p:spPr bwMode="auto">
          <a:noFill/>
          <a:ln>
            <a:solidFill>
              <a:srgbClr val="000000"/>
            </a:solidFill>
            <a:miter lim="800000"/>
          </a:ln>
        </p:spPr>
      </p:sp>
      <p:sp>
        <p:nvSpPr>
          <p:cNvPr id="29698"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p:cNvSpPr>
          <p:nvPr>
            <p:ph type="sldImg" idx="2"/>
          </p:nvPr>
        </p:nvSpPr>
        <p:spPr bwMode="auto">
          <a:noFill/>
          <a:ln>
            <a:solidFill>
              <a:srgbClr val="000000"/>
            </a:solidFill>
            <a:miter lim="800000"/>
          </a:ln>
        </p:spPr>
      </p:sp>
      <p:sp>
        <p:nvSpPr>
          <p:cNvPr id="29698"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p:cNvSpPr>
          <p:nvPr>
            <p:ph type="sldImg" idx="2"/>
          </p:nvPr>
        </p:nvSpPr>
        <p:spPr bwMode="auto">
          <a:noFill/>
          <a:ln>
            <a:solidFill>
              <a:srgbClr val="000000"/>
            </a:solidFill>
            <a:miter lim="800000"/>
          </a:ln>
        </p:spPr>
      </p:sp>
      <p:sp>
        <p:nvSpPr>
          <p:cNvPr id="29698"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p:cNvSpPr>
          <p:nvPr>
            <p:ph type="sldImg" idx="2"/>
          </p:nvPr>
        </p:nvSpPr>
        <p:spPr bwMode="auto">
          <a:noFill/>
          <a:ln>
            <a:solidFill>
              <a:srgbClr val="000000"/>
            </a:solidFill>
            <a:miter lim="800000"/>
          </a:ln>
        </p:spPr>
      </p:sp>
      <p:sp>
        <p:nvSpPr>
          <p:cNvPr id="29698"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p:cNvSpPr>
          <p:nvPr>
            <p:ph type="sldImg" idx="2"/>
          </p:nvPr>
        </p:nvSpPr>
        <p:spPr bwMode="auto">
          <a:noFill/>
          <a:ln>
            <a:solidFill>
              <a:srgbClr val="000000"/>
            </a:solidFill>
            <a:miter lim="800000"/>
          </a:ln>
        </p:spPr>
      </p:sp>
      <p:sp>
        <p:nvSpPr>
          <p:cNvPr id="29698"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auto"/>
            <a:r>
              <a:rPr lang="zh-CN" altLang="en-US" strike="noStrike" noProof="1"/>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auto"/>
            <a:r>
              <a:rPr lang="zh-CN" altLang="en-US" strike="noStrike" noProof="1"/>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zh-CN" altLang="en-US" strike="noStrike" noProof="1"/>
              <a:t>编辑母版文本样式</a:t>
            </a:r>
            <a:endParaRPr lang="zh-CN" altLang="en-US" strike="noStrike" noProof="1"/>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auto"/>
            <a:r>
              <a:rPr lang="zh-CN" altLang="en-US" strike="noStrike" noProof="1"/>
              <a:t>单击此处编辑母版标题样式</a:t>
            </a:r>
            <a:endParaRPr lang="zh-CN" altLang="en-US" strike="noStrike" noProof="1"/>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fontAlgn="auto"/>
            <a:endParaRPr lang="zh-CN" altLang="en-US" strike="noStrike" noProof="1"/>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zh-CN" altLang="en-US" strike="noStrike" noProof="1"/>
              <a:t>编辑母版文本样式</a:t>
            </a:r>
            <a:endParaRPr lang="zh-CN" altLang="en-US" strike="noStrike" noProof="1"/>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hasCustomPrompt="1"/>
          </p:nvPr>
        </p:nvSpPr>
        <p:spPr/>
        <p:txBody>
          <a:bodyPr vert="eaVert"/>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竖排标题与文本">
    <p:spTree>
      <p:nvGrpSpPr>
        <p:cNvPr id="1" name=""/>
        <p:cNvGrpSpPr/>
        <p:nvPr/>
      </p:nvGrpSpPr>
      <p:grpSpPr>
        <a:xfrm>
          <a:off x="0" y="0"/>
          <a:ext cx="0" cy="0"/>
          <a:chOff x="0" y="0"/>
          <a:chExt cx="0" cy="0"/>
        </a:xfrm>
      </p:grpSpPr>
      <p:sp>
        <p:nvSpPr>
          <p:cNvPr id="6146" name="文本框 6"/>
          <p:cNvSpPr txBox="1"/>
          <p:nvPr userDrawn="1"/>
        </p:nvSpPr>
        <p:spPr>
          <a:xfrm>
            <a:off x="-8047037" y="-12720637"/>
            <a:ext cx="26730325" cy="1862137"/>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endParaRPr lang="zh-CN" altLang="en-US" sz="11500" b="1" dirty="0">
              <a:latin typeface="微软雅黑" panose="020B0503020204020204" pitchFamily="34" charset="-122"/>
              <a:ea typeface="微软雅黑" panose="020B0503020204020204" pitchFamily="34" charset="-122"/>
            </a:endParaRPr>
          </a:p>
        </p:txBody>
      </p:sp>
      <p:sp>
        <p:nvSpPr>
          <p:cNvPr id="6147" name="文本框 7"/>
          <p:cNvSpPr txBox="1"/>
          <p:nvPr userDrawn="1"/>
        </p:nvSpPr>
        <p:spPr>
          <a:xfrm>
            <a:off x="-36941125" y="-10190162"/>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6148" name="文本框 8"/>
          <p:cNvSpPr txBox="1"/>
          <p:nvPr userDrawn="1"/>
        </p:nvSpPr>
        <p:spPr>
          <a:xfrm>
            <a:off x="-34167762" y="16510000"/>
            <a:ext cx="26730325" cy="1862138"/>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endParaRPr lang="zh-CN" altLang="en-US" sz="11500" b="1" dirty="0">
              <a:latin typeface="微软雅黑" panose="020B0503020204020204" pitchFamily="34" charset="-122"/>
              <a:ea typeface="微软雅黑" panose="020B0503020204020204" pitchFamily="34" charset="-122"/>
            </a:endParaRPr>
          </a:p>
        </p:txBody>
      </p:sp>
      <p:sp>
        <p:nvSpPr>
          <p:cNvPr id="6149" name="文本框 9"/>
          <p:cNvSpPr txBox="1"/>
          <p:nvPr userDrawn="1"/>
        </p:nvSpPr>
        <p:spPr>
          <a:xfrm>
            <a:off x="-3932237" y="14955838"/>
            <a:ext cx="26730325" cy="1862137"/>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endParaRPr lang="zh-CN" altLang="en-US" sz="11500" b="1" dirty="0">
              <a:latin typeface="微软雅黑" panose="020B0503020204020204" pitchFamily="34" charset="-122"/>
              <a:ea typeface="微软雅黑" panose="020B0503020204020204" pitchFamily="34" charset="-122"/>
            </a:endParaRPr>
          </a:p>
        </p:txBody>
      </p:sp>
      <p:sp>
        <p:nvSpPr>
          <p:cNvPr id="6150" name="文本框 10"/>
          <p:cNvSpPr txBox="1"/>
          <p:nvPr userDrawn="1"/>
        </p:nvSpPr>
        <p:spPr>
          <a:xfrm>
            <a:off x="-23575962" y="12117388"/>
            <a:ext cx="15419387"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6151" name="文本框 12"/>
          <p:cNvSpPr txBox="1"/>
          <p:nvPr userDrawn="1"/>
        </p:nvSpPr>
        <p:spPr>
          <a:xfrm>
            <a:off x="-24460200" y="-4030662"/>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6152" name="文本框 13"/>
          <p:cNvSpPr txBox="1"/>
          <p:nvPr userDrawn="1"/>
        </p:nvSpPr>
        <p:spPr>
          <a:xfrm>
            <a:off x="-4892675" y="-8375650"/>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69882" y="2588281"/>
            <a:ext cx="10852237"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3808730"/>
            <a:ext cx="10852237"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1296000"/>
            <a:ext cx="528324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1296000"/>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296000"/>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idx="1" hasCustomPrompt="1"/>
          </p:nvPr>
        </p:nvSpPr>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endParaRPr>
              <a:sym typeface="+mn-ea"/>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auto"/>
            <a:r>
              <a:rPr lang="zh-CN" altLang="en-US" strike="noStrike" noProof="1"/>
              <a:t>单击此处编辑母版标题样式</a:t>
            </a:r>
            <a:endParaRPr lang="zh-CN" altLang="en-US" strike="noStrike" noProof="1"/>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auto"/>
            <a:r>
              <a:rPr lang="zh-CN" altLang="en-US" strike="noStrike" noProof="1"/>
              <a:t>编辑母版文本样式</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sz="half" idx="1" hasCustomPrompt="1"/>
          </p:nvPr>
        </p:nvSpPr>
        <p:spPr>
          <a:xfrm>
            <a:off x="838200" y="1825625"/>
            <a:ext cx="5181600" cy="435133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内容占位符 3"/>
          <p:cNvSpPr>
            <a:spLocks noGrp="1"/>
          </p:cNvSpPr>
          <p:nvPr>
            <p:ph sz="half" idx="2" hasCustomPrompt="1"/>
          </p:nvPr>
        </p:nvSpPr>
        <p:spPr>
          <a:xfrm>
            <a:off x="6172200" y="1825625"/>
            <a:ext cx="5181600" cy="435133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auto"/>
            <a:r>
              <a:rPr lang="zh-CN" altLang="en-US" strike="noStrike" noProof="1"/>
              <a:t>单击此处编辑母版标题样式</a:t>
            </a:r>
            <a:endParaRPr lang="zh-CN" altLang="en-US" strike="noStrike" noProof="1"/>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a:t>编辑母版文本样式</a:t>
            </a:r>
            <a:endParaRPr lang="zh-CN" altLang="en-US" strike="noStrike" noProof="1"/>
          </a:p>
        </p:txBody>
      </p:sp>
      <p:sp>
        <p:nvSpPr>
          <p:cNvPr id="4" name="内容占位符 3"/>
          <p:cNvSpPr>
            <a:spLocks noGrp="1"/>
          </p:cNvSpPr>
          <p:nvPr>
            <p:ph sz="half" idx="2" hasCustomPrompt="1"/>
          </p:nvPr>
        </p:nvSpPr>
        <p:spPr>
          <a:xfrm>
            <a:off x="839788" y="2505075"/>
            <a:ext cx="5157787" cy="368458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a:t>编辑母版文本样式</a:t>
            </a:r>
            <a:endParaRPr lang="zh-CN" altLang="en-US" strike="noStrike" noProof="1"/>
          </a:p>
        </p:txBody>
      </p:sp>
      <p:sp>
        <p:nvSpPr>
          <p:cNvPr id="6" name="内容占位符 5"/>
          <p:cNvSpPr>
            <a:spLocks noGrp="1"/>
          </p:cNvSpPr>
          <p:nvPr>
            <p:ph sz="quarter" idx="4" hasCustomPrompt="1"/>
          </p:nvPr>
        </p:nvSpPr>
        <p:spPr>
          <a:xfrm>
            <a:off x="6172200" y="2505075"/>
            <a:ext cx="5183188" cy="368458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7" name="日期占位符 6"/>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8" name="页脚占位符 7"/>
          <p:cNvSpPr>
            <a:spLocks noGrp="1"/>
          </p:cNvSpPr>
          <p:nvPr>
            <p:ph type="ftr" sz="quarter" idx="11"/>
          </p:nvPr>
        </p:nvSpPr>
        <p:spPr/>
        <p:txBody>
          <a:bodyPr/>
          <a:lstStyle/>
          <a:p>
            <a:pPr fontAlgn="auto"/>
            <a:endParaRPr lang="zh-CN" altLang="en-US" strike="noStrike" noProof="1"/>
          </a:p>
        </p:txBody>
      </p:sp>
      <p:sp>
        <p:nvSpPr>
          <p:cNvPr id="9" name="灯片编号占位符 8"/>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4" name="页脚占位符 3"/>
          <p:cNvSpPr>
            <a:spLocks noGrp="1"/>
          </p:cNvSpPr>
          <p:nvPr>
            <p:ph type="ftr" sz="quarter" idx="11"/>
          </p:nvPr>
        </p:nvSpPr>
        <p:spPr/>
        <p:txBody>
          <a:bodyPr/>
          <a:lstStyle/>
          <a:p>
            <a:pPr fontAlgn="auto"/>
            <a:endParaRPr lang="zh-CN" altLang="en-US" strike="noStrike" noProof="1"/>
          </a:p>
        </p:txBody>
      </p:sp>
      <p:sp>
        <p:nvSpPr>
          <p:cNvPr id="5" name="灯片编号占位符 4"/>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DBDBDB"/>
        </a:solidFill>
        <a:effectLst/>
      </p:bgPr>
    </p:bg>
    <p:spTree>
      <p:nvGrpSpPr>
        <p:cNvPr id="1" name=""/>
        <p:cNvGrpSpPr/>
        <p:nvPr/>
      </p:nvGrpSpPr>
      <p:grpSpPr>
        <a:xfrm>
          <a:off x="0" y="0"/>
          <a:ext cx="0" cy="0"/>
          <a:chOff x="0" y="0"/>
          <a:chExt cx="0" cy="0"/>
        </a:xfrm>
      </p:grpSpPr>
      <p:sp>
        <p:nvSpPr>
          <p:cNvPr id="5" name="任意多边形: 形状 4"/>
          <p:cNvSpPr/>
          <p:nvPr userDrawn="1"/>
        </p:nvSpPr>
        <p:spPr>
          <a:xfrm>
            <a:off x="0" y="6586538"/>
            <a:ext cx="11223625" cy="290513"/>
          </a:xfrm>
          <a:custGeom>
            <a:avLst/>
            <a:gdLst>
              <a:gd name="connsiteX0" fmla="*/ 0 w 11224268"/>
              <a:gd name="connsiteY0" fmla="*/ 0 h 289560"/>
              <a:gd name="connsiteX1" fmla="*/ 11224268 w 11224268"/>
              <a:gd name="connsiteY1" fmla="*/ 0 h 289560"/>
              <a:gd name="connsiteX2" fmla="*/ 10934708 w 11224268"/>
              <a:gd name="connsiteY2" fmla="*/ 289560 h 289560"/>
              <a:gd name="connsiteX3" fmla="*/ 0 w 11224268"/>
              <a:gd name="connsiteY3" fmla="*/ 289560 h 289560"/>
              <a:gd name="connsiteX4" fmla="*/ 0 w 11224268"/>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24268" h="289560">
                <a:moveTo>
                  <a:pt x="0" y="0"/>
                </a:moveTo>
                <a:lnTo>
                  <a:pt x="11224268" y="0"/>
                </a:lnTo>
                <a:lnTo>
                  <a:pt x="10934708" y="289560"/>
                </a:lnTo>
                <a:lnTo>
                  <a:pt x="0" y="289560"/>
                </a:lnTo>
                <a:lnTo>
                  <a:pt x="0" y="0"/>
                </a:lnTo>
                <a:close/>
              </a:path>
            </a:pathLst>
          </a:cu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tx1"/>
              </a:solidFill>
            </a:endParaRPr>
          </a:p>
        </p:txBody>
      </p:sp>
      <p:sp>
        <p:nvSpPr>
          <p:cNvPr id="6" name="任意多边形: 形状 5"/>
          <p:cNvSpPr/>
          <p:nvPr userDrawn="1"/>
        </p:nvSpPr>
        <p:spPr>
          <a:xfrm>
            <a:off x="11010900" y="6586538"/>
            <a:ext cx="1181100" cy="290513"/>
          </a:xfrm>
          <a:custGeom>
            <a:avLst/>
            <a:gdLst>
              <a:gd name="connsiteX0" fmla="*/ 289560 w 1181100"/>
              <a:gd name="connsiteY0" fmla="*/ 0 h 289560"/>
              <a:gd name="connsiteX1" fmla="*/ 1181100 w 1181100"/>
              <a:gd name="connsiteY1" fmla="*/ 0 h 289560"/>
              <a:gd name="connsiteX2" fmla="*/ 1181100 w 1181100"/>
              <a:gd name="connsiteY2" fmla="*/ 289560 h 289560"/>
              <a:gd name="connsiteX3" fmla="*/ 0 w 1181100"/>
              <a:gd name="connsiteY3" fmla="*/ 289560 h 289560"/>
              <a:gd name="connsiteX4" fmla="*/ 289560 w 1181100"/>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1100" h="289560">
                <a:moveTo>
                  <a:pt x="289560" y="0"/>
                </a:moveTo>
                <a:lnTo>
                  <a:pt x="1181100" y="0"/>
                </a:lnTo>
                <a:lnTo>
                  <a:pt x="1181100" y="289560"/>
                </a:lnTo>
                <a:lnTo>
                  <a:pt x="0" y="289560"/>
                </a:lnTo>
                <a:lnTo>
                  <a:pt x="289560" y="0"/>
                </a:lnTo>
                <a:close/>
              </a:path>
            </a:pathLst>
          </a:cu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tx1"/>
              </a:solidFill>
            </a:endParaRPr>
          </a:p>
        </p:txBody>
      </p:sp>
      <p:sp>
        <p:nvSpPr>
          <p:cNvPr id="5124" name="灯片编号占位符 3"/>
          <p:cNvSpPr txBox="1"/>
          <p:nvPr userDrawn="1"/>
        </p:nvSpPr>
        <p:spPr>
          <a:xfrm>
            <a:off x="11601450" y="6586538"/>
            <a:ext cx="495300" cy="365125"/>
          </a:xfrm>
          <a:prstGeom prst="rect">
            <a:avLst/>
          </a:prstGeom>
          <a:noFill/>
          <a:ln w="9525">
            <a:noFill/>
          </a:ln>
        </p:spPr>
        <p:txBody>
          <a:bodyPr anchor="t"/>
          <a:lstStyle/>
          <a:p>
            <a:pPr lvl="0" indent="0"/>
            <a:fld id="{9A0DB2DC-4C9A-4742-B13C-FB6460FD3503}" type="slidenum">
              <a:rPr lang="zh-CN" altLang="en-US" sz="1200">
                <a:solidFill>
                  <a:schemeClr val="bg1"/>
                </a:solidFill>
                <a:latin typeface="微软雅黑" panose="020B0503020204020204" pitchFamily="34" charset="-122"/>
                <a:ea typeface="微软雅黑" panose="020B0503020204020204" pitchFamily="34" charset="-122"/>
              </a:rPr>
            </a:fld>
            <a:endParaRPr lang="zh-CN" altLang="en-US" sz="1200">
              <a:solidFill>
                <a:schemeClr val="bg1"/>
              </a:solidFill>
              <a:latin typeface="微软雅黑" panose="020B0503020204020204" pitchFamily="34" charset="-122"/>
              <a:ea typeface="微软雅黑" panose="020B0503020204020204" pitchFamily="34" charset="-122"/>
            </a:endParaRPr>
          </a:p>
        </p:txBody>
      </p:sp>
      <p:pic>
        <p:nvPicPr>
          <p:cNvPr id="5125" name="图片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650" y="178268"/>
            <a:ext cx="889000" cy="545031"/>
          </a:xfrm>
          <a:prstGeom prst="rect">
            <a:avLst/>
          </a:prstGeom>
          <a:noFill/>
          <a:ln w="9525">
            <a:noFill/>
          </a:ln>
        </p:spPr>
      </p:pic>
      <p:cxnSp>
        <p:nvCxnSpPr>
          <p:cNvPr id="9" name="直接连接符 8"/>
          <p:cNvCxnSpPr/>
          <p:nvPr userDrawn="1"/>
        </p:nvCxnSpPr>
        <p:spPr>
          <a:xfrm>
            <a:off x="1235075" y="271463"/>
            <a:ext cx="0" cy="596900"/>
          </a:xfrm>
          <a:prstGeom prst="line">
            <a:avLst/>
          </a:prstGeom>
          <a:ln>
            <a:solidFill>
              <a:srgbClr val="004DA1"/>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10033689" y="6423887"/>
            <a:ext cx="2194869"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
        <p:nvSpPr>
          <p:cNvPr id="15" name="文本框 14"/>
          <p:cNvSpPr txBox="1"/>
          <p:nvPr userDrawn="1"/>
        </p:nvSpPr>
        <p:spPr>
          <a:xfrm>
            <a:off x="251470" y="665633"/>
            <a:ext cx="987425" cy="276999"/>
          </a:xfrm>
          <a:prstGeom prst="rect">
            <a:avLst/>
          </a:prstGeom>
          <a:noFill/>
        </p:spPr>
        <p:txBody>
          <a:bodyPr wrap="square" rtlCol="0">
            <a:spAutoFit/>
          </a:bodyPr>
          <a:lstStyle/>
          <a:p>
            <a:r>
              <a:rPr lang="zh-CN" altLang="en-US" sz="1200" dirty="0">
                <a:solidFill>
                  <a:srgbClr val="004DA1"/>
                </a:solidFill>
                <a:latin typeface="黑体" panose="02010609060101010101" charset="-122"/>
                <a:ea typeface="黑体" panose="02010609060101010101" charset="-122"/>
              </a:rPr>
              <a:t>纳税人学堂</a:t>
            </a:r>
            <a:endParaRPr lang="zh-CN" altLang="en-US" sz="1200" dirty="0"/>
          </a:p>
        </p:txBody>
      </p:sp>
      <p:sp>
        <p:nvSpPr>
          <p:cNvPr id="7" name="文本框 6"/>
          <p:cNvSpPr txBox="1"/>
          <p:nvPr userDrawn="1"/>
        </p:nvSpPr>
        <p:spPr>
          <a:xfrm>
            <a:off x="10119157" y="6054555"/>
            <a:ext cx="2364260" cy="369332"/>
          </a:xfrm>
          <a:prstGeom prst="rect">
            <a:avLst/>
          </a:prstGeom>
          <a:noFill/>
        </p:spPr>
        <p:txBody>
          <a:bodyPr wrap="square" rtlCol="0">
            <a:spAutoFit/>
          </a:bodyPr>
          <a:lstStyle/>
          <a:p>
            <a:r>
              <a:rPr lang="zh-CN" altLang="en-US" dirty="0">
                <a:solidFill>
                  <a:srgbClr val="004DA1"/>
                </a:solidFill>
                <a:latin typeface="黑体" panose="02010609060101010101" charset="-122"/>
                <a:ea typeface="黑体" panose="02010609060101010101" charset="-122"/>
              </a:rPr>
              <a:t>广西税务在线直播</a:t>
            </a:r>
            <a:endParaRPr lang="zh-CN" altLang="en-US" dirty="0">
              <a:solidFill>
                <a:srgbClr val="004DA1"/>
              </a:solidFill>
              <a:latin typeface="黑体" panose="02010609060101010101" charset="-122"/>
              <a:ea typeface="黑体" panose="02010609060101010101" charset="-122"/>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4" name="页脚占位符 3"/>
          <p:cNvSpPr>
            <a:spLocks noGrp="1"/>
          </p:cNvSpPr>
          <p:nvPr>
            <p:ph type="ftr" sz="quarter" idx="11"/>
          </p:nvPr>
        </p:nvSpPr>
        <p:spPr/>
        <p:txBody>
          <a:bodyPr/>
          <a:lstStyle/>
          <a:p>
            <a:pPr fontAlgn="auto"/>
            <a:endParaRPr lang="zh-CN" altLang="en-US" strike="noStrike" noProof="1"/>
          </a:p>
        </p:txBody>
      </p:sp>
      <p:sp>
        <p:nvSpPr>
          <p:cNvPr id="5" name="灯片编号占位符 4"/>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4" name="页脚占位符 3"/>
          <p:cNvSpPr>
            <a:spLocks noGrp="1"/>
          </p:cNvSpPr>
          <p:nvPr>
            <p:ph type="ftr" sz="quarter" idx="11"/>
          </p:nvPr>
        </p:nvSpPr>
        <p:spPr/>
        <p:txBody>
          <a:bodyPr/>
          <a:lstStyle/>
          <a:p>
            <a:pPr fontAlgn="auto"/>
            <a:endParaRPr lang="zh-CN" altLang="en-US" strike="noStrike" noProof="1"/>
          </a:p>
        </p:txBody>
      </p:sp>
      <p:sp>
        <p:nvSpPr>
          <p:cNvPr id="5" name="灯片编号占位符 4"/>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2.xml"/><Relationship Id="rId8" Type="http://schemas.openxmlformats.org/officeDocument/2006/relationships/slideLayout" Target="../slideLayouts/slideLayout21.xml"/><Relationship Id="rId7" Type="http://schemas.openxmlformats.org/officeDocument/2006/relationships/slideLayout" Target="../slideLayouts/slideLayout20.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3" Type="http://schemas.openxmlformats.org/officeDocument/2006/relationships/slideLayout" Target="../slideLayouts/slideLayout16.xml"/><Relationship Id="rId2" Type="http://schemas.openxmlformats.org/officeDocument/2006/relationships/slideLayout" Target="../slideLayouts/slideLayout15.xml"/><Relationship Id="rId18" Type="http://schemas.openxmlformats.org/officeDocument/2006/relationships/theme" Target="../theme/theme2.xml"/><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tags" Target="../tags/tag56.xml"/><Relationship Id="rId11" Type="http://schemas.openxmlformats.org/officeDocument/2006/relationships/slideLayout" Target="../slideLayouts/slideLayout24.xml"/><Relationship Id="rId10" Type="http://schemas.openxmlformats.org/officeDocument/2006/relationships/slideLayout" Target="../slideLayouts/slideLayout2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838200" y="365125"/>
            <a:ext cx="10515600" cy="1325563"/>
          </a:xfrm>
          <a:prstGeom prst="rect">
            <a:avLst/>
          </a:prstGeom>
          <a:noFill/>
          <a:ln w="9525">
            <a:noFill/>
          </a:ln>
        </p:spPr>
        <p:txBody>
          <a:bodyPr vert="horz" lIns="91440" tIns="45720" rIns="91440" bIns="45720" anchor="ctr"/>
          <a:lstStyle/>
          <a:p>
            <a:pPr lvl="0"/>
            <a:r>
              <a:rPr lang="zh-CN" altLang="en-US"/>
              <a:t>单击此处编辑母版标题样式</a:t>
            </a:r>
            <a:endParaRPr lang="zh-CN" altLang="en-US"/>
          </a:p>
        </p:txBody>
      </p:sp>
      <p:sp>
        <p:nvSpPr>
          <p:cNvPr id="1027" name="文本占位符 2"/>
          <p:cNvSpPr>
            <a:spLocks noGrp="1"/>
          </p:cNvSpPr>
          <p:nvPr>
            <p:ph type="body"/>
          </p:nvPr>
        </p:nvSpPr>
        <p:spPr>
          <a:xfrm>
            <a:off x="838200" y="1825625"/>
            <a:ext cx="10515600" cy="4351338"/>
          </a:xfrm>
          <a:prstGeom prst="rect">
            <a:avLst/>
          </a:prstGeom>
          <a:noFill/>
          <a:ln w="9525">
            <a:noFill/>
          </a:ln>
        </p:spPr>
        <p:txBody>
          <a:bodyPr vert="horz" lIns="91440" tIns="45720" rIns="91440" bIns="45720" anchor="t"/>
          <a:lstStyle/>
          <a:p>
            <a:pPr lvl="0" indent="-228600"/>
            <a:r>
              <a:rPr lang="zh-CN" altLang="en-US"/>
              <a:t>编辑母版文本样式</a:t>
            </a:r>
            <a:endParaRPr lang="zh-CN" altLang="en-US"/>
          </a:p>
          <a:p>
            <a:pPr lvl="1" indent="-22860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endParaRPr lang="zh-CN" altLang="en-US" strike="noStrike" noProof="1"/>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FFFFF"/>
            </a:gs>
            <a:gs pos="100000">
              <a:srgbClr val="DCDCDC"/>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69882" y="1296000"/>
            <a:ext cx="10852237"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mn-ea"/>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0" y="0"/>
            <a:ext cx="12192000" cy="6858000"/>
          </a:xfrm>
          <a:prstGeom prst="rect">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p>
        </p:txBody>
      </p:sp>
      <p:pic>
        <p:nvPicPr>
          <p:cNvPr id="27651" name="图片 4"/>
          <p:cNvPicPr>
            <a:picLocks noChangeAspect="1"/>
          </p:cNvPicPr>
          <p:nvPr/>
        </p:nvPicPr>
        <p:blipFill>
          <a:blip r:embed="rId1"/>
          <a:srcRect/>
          <a:stretch>
            <a:fillRect/>
          </a:stretch>
        </p:blipFill>
        <p:spPr bwMode="auto">
          <a:xfrm>
            <a:off x="5048250" y="492125"/>
            <a:ext cx="2093913" cy="1409700"/>
          </a:xfrm>
          <a:prstGeom prst="rect">
            <a:avLst/>
          </a:prstGeom>
          <a:noFill/>
          <a:ln w="9525">
            <a:noFill/>
            <a:miter lim="800000"/>
            <a:headEnd/>
            <a:tailEnd/>
          </a:ln>
        </p:spPr>
      </p:pic>
      <p:sp>
        <p:nvSpPr>
          <p:cNvPr id="27652" name="文本框 7"/>
          <p:cNvSpPr txBox="1">
            <a:spLocks noChangeArrowheads="1"/>
          </p:cNvSpPr>
          <p:nvPr/>
        </p:nvSpPr>
        <p:spPr bwMode="auto">
          <a:xfrm>
            <a:off x="3972243" y="4034473"/>
            <a:ext cx="4246880" cy="1014730"/>
          </a:xfrm>
          <a:prstGeom prst="rect">
            <a:avLst/>
          </a:prstGeom>
          <a:noFill/>
          <a:ln w="9525">
            <a:noFill/>
            <a:miter lim="800000"/>
          </a:ln>
        </p:spPr>
        <p:txBody>
          <a:bodyPr wrap="none">
            <a:spAutoFit/>
          </a:bodyPr>
          <a:lstStyle/>
          <a:p>
            <a:pPr algn="ctr"/>
            <a:r>
              <a:rPr lang="zh-CN" altLang="en-US" sz="2000">
                <a:solidFill>
                  <a:schemeClr val="bg1"/>
                </a:solidFill>
                <a:latin typeface="微软雅黑" panose="020B0503020204020204" pitchFamily="34" charset="-122"/>
                <a:ea typeface="微软雅黑" panose="020B0503020204020204" pitchFamily="34" charset="-122"/>
              </a:rPr>
              <a:t>国家税务总局广西壮族自治区税务局</a:t>
            </a:r>
            <a:endParaRPr lang="zh-CN" altLang="en-US" sz="2000">
              <a:solidFill>
                <a:schemeClr val="bg1"/>
              </a:solidFill>
              <a:latin typeface="微软雅黑" panose="020B0503020204020204" pitchFamily="34" charset="-122"/>
              <a:ea typeface="微软雅黑" panose="020B0503020204020204" pitchFamily="34" charset="-122"/>
            </a:endParaRPr>
          </a:p>
          <a:p>
            <a:pPr algn="ctr"/>
            <a:endParaRPr lang="en-US" altLang="zh-CN" sz="2000">
              <a:solidFill>
                <a:schemeClr val="bg1"/>
              </a:solidFill>
              <a:latin typeface="微软雅黑" panose="020B0503020204020204" pitchFamily="34" charset="-122"/>
              <a:ea typeface="微软雅黑" panose="020B0503020204020204" pitchFamily="34" charset="-122"/>
            </a:endParaRPr>
          </a:p>
          <a:p>
            <a:pPr algn="ctr"/>
            <a:r>
              <a:rPr lang="en-US" altLang="zh-CN" sz="2000">
                <a:solidFill>
                  <a:schemeClr val="bg1"/>
                </a:solidFill>
                <a:latin typeface="微软雅黑" panose="020B0503020204020204" pitchFamily="34" charset="-122"/>
                <a:ea typeface="微软雅黑" panose="020B0503020204020204" pitchFamily="34" charset="-122"/>
              </a:rPr>
              <a:t>2020</a:t>
            </a:r>
            <a:r>
              <a:rPr lang="zh-CN" altLang="en-US" sz="2000">
                <a:solidFill>
                  <a:schemeClr val="bg1"/>
                </a:solidFill>
                <a:latin typeface="微软雅黑" panose="020B0503020204020204" pitchFamily="34" charset="-122"/>
                <a:ea typeface="微软雅黑" panose="020B0503020204020204" pitchFamily="34" charset="-122"/>
              </a:rPr>
              <a:t>年</a:t>
            </a:r>
            <a:r>
              <a:rPr lang="en-US" altLang="zh-CN" sz="2000">
                <a:solidFill>
                  <a:schemeClr val="bg1"/>
                </a:solidFill>
                <a:latin typeface="微软雅黑" panose="020B0503020204020204" pitchFamily="34" charset="-122"/>
                <a:ea typeface="微软雅黑" panose="020B0503020204020204" pitchFamily="34" charset="-122"/>
              </a:rPr>
              <a:t>3</a:t>
            </a:r>
            <a:r>
              <a:rPr lang="zh-CN" altLang="en-US" sz="2000">
                <a:solidFill>
                  <a:schemeClr val="bg1"/>
                </a:solidFill>
                <a:latin typeface="微软雅黑" panose="020B0503020204020204" pitchFamily="34" charset="-122"/>
                <a:ea typeface="微软雅黑" panose="020B0503020204020204" pitchFamily="34" charset="-122"/>
              </a:rPr>
              <a:t>月</a:t>
            </a:r>
            <a:r>
              <a:rPr lang="en-US" altLang="zh-CN" sz="2000">
                <a:solidFill>
                  <a:schemeClr val="bg1"/>
                </a:solidFill>
                <a:latin typeface="微软雅黑" panose="020B0503020204020204" pitchFamily="34" charset="-122"/>
                <a:ea typeface="微软雅黑" panose="020B0503020204020204" pitchFamily="34" charset="-122"/>
              </a:rPr>
              <a:t>4</a:t>
            </a:r>
            <a:r>
              <a:rPr lang="zh-CN" altLang="en-US" sz="2000">
                <a:solidFill>
                  <a:schemeClr val="bg1"/>
                </a:solidFill>
                <a:latin typeface="微软雅黑" panose="020B0503020204020204" pitchFamily="34" charset="-122"/>
                <a:ea typeface="微软雅黑" panose="020B0503020204020204" pitchFamily="34" charset="-122"/>
              </a:rPr>
              <a:t>日</a:t>
            </a:r>
            <a:endParaRPr lang="zh-CN" altLang="en-US" sz="2000">
              <a:solidFill>
                <a:schemeClr val="bg1"/>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513080" y="2552065"/>
            <a:ext cx="11457305" cy="768350"/>
          </a:xfrm>
          <a:prstGeom prst="rect">
            <a:avLst/>
          </a:prstGeom>
          <a:noFill/>
        </p:spPr>
        <p:txBody>
          <a:bodyPr wrap="square">
            <a:spAutoFit/>
          </a:bodyPr>
          <a:lstStyle/>
          <a:p>
            <a:pPr algn="ctr">
              <a:defRPr/>
            </a:pPr>
            <a:r>
              <a:rPr lang="zh-CN" altLang="en-US" sz="4400" b="1">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阶段性减征免征社会保险费政策讲解</a:t>
            </a:r>
            <a:endParaRPr lang="zh-CN" altLang="en-US" sz="4400" b="1">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29071" y="2298428"/>
            <a:ext cx="10617835" cy="2306955"/>
          </a:xfrm>
          <a:prstGeom prst="rect">
            <a:avLst/>
          </a:prstGeom>
          <a:noFill/>
        </p:spPr>
        <p:txBody>
          <a:bodyPr wrap="square">
            <a:spAutoFit/>
          </a:bodyPr>
          <a:lstStyle/>
          <a:p>
            <a:pPr marR="0" defTabSz="914400" eaLnBrk="1" fontAlgn="auto" latinLnBrk="0" hangingPunct="1">
              <a:lnSpc>
                <a:spcPct val="150000"/>
              </a:lnSpc>
              <a:buClrTx/>
              <a:buSzTx/>
              <a:defRPr/>
            </a:pPr>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	大中小微型企业按照《工业和信息化部 国家统计局 国家发展和改革委员会 财政部关于印发中小企业划型标准规定的通知》（工信部联企业〔2011〕300号）、《国家统计局关于印发&lt;统计上大中小微型企业划分办法（2017）&gt;的通知》（国统字〔2017〕213号）确定。</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6" name="文本框 5"/>
          <p:cNvSpPr txBox="1"/>
          <p:nvPr/>
        </p:nvSpPr>
        <p:spPr>
          <a:xfrm>
            <a:off x="1603375" y="395605"/>
            <a:ext cx="9428480" cy="583565"/>
          </a:xfrm>
          <a:prstGeom prst="rect">
            <a:avLst/>
          </a:prstGeom>
          <a:noFill/>
        </p:spPr>
        <p:txBody>
          <a:bodyPr wrap="square" rtlCol="0" anchor="t">
            <a:spAutoFit/>
          </a:bodyPr>
          <a:lstStyle/>
          <a:p>
            <a:pPr>
              <a:defRPr/>
            </a:pPr>
            <a:r>
              <a:rPr lang="zh-CN" altLang="en-US" sz="3200" b="1" dirty="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三、注意事项</a:t>
            </a:r>
            <a:endParaRPr lang="zh-CN" altLang="en-US" sz="3200" b="1" dirty="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1603375" y="1358265"/>
            <a:ext cx="5875020" cy="460375"/>
          </a:xfrm>
          <a:prstGeom prst="rect">
            <a:avLst/>
          </a:prstGeom>
          <a:noFill/>
        </p:spPr>
        <p:txBody>
          <a:bodyPr wrap="square" rtlCol="0" anchor="t">
            <a:spAutoFit/>
          </a:bodyPr>
          <a:p>
            <a:r>
              <a:rPr lang="zh-CN" altLang="en-US" sz="2400" b="1" dirty="0"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rPr>
              <a:t>（一）大中小微型企业认定标准</a:t>
            </a:r>
            <a:endParaRPr lang="zh-CN" altLang="en-US" sz="2400" b="1" dirty="0"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endParaRPr>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29071" y="2298428"/>
            <a:ext cx="10617835" cy="1753235"/>
          </a:xfrm>
          <a:prstGeom prst="rect">
            <a:avLst/>
          </a:prstGeom>
          <a:noFill/>
        </p:spPr>
        <p:txBody>
          <a:bodyPr wrap="square">
            <a:spAutoFit/>
          </a:bodyPr>
          <a:lstStyle/>
          <a:p>
            <a:pPr marR="0" defTabSz="914400" eaLnBrk="1" fontAlgn="auto" latinLnBrk="0" hangingPunct="1">
              <a:lnSpc>
                <a:spcPct val="150000"/>
              </a:lnSpc>
              <a:buClrTx/>
              <a:buSzTx/>
              <a:defRPr/>
            </a:pPr>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	减免社会保险费</a:t>
            </a:r>
            <a:r>
              <a:rPr lang="en-US" altLang="zh-CN" sz="2400" b="1"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无需参保单位（含以用人单位身份参保的个体工商户）申请</a:t>
            </a:r>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，社会保险经办机构依据参保单位划型类型，严格执行减免政策，按核定的应缴费额进行征收，仍需缴纳的社会保险费按原有程序办理。。</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6" name="文本框 5"/>
          <p:cNvSpPr txBox="1"/>
          <p:nvPr/>
        </p:nvSpPr>
        <p:spPr>
          <a:xfrm>
            <a:off x="1603375" y="395605"/>
            <a:ext cx="9428480" cy="583565"/>
          </a:xfrm>
          <a:prstGeom prst="rect">
            <a:avLst/>
          </a:prstGeom>
          <a:noFill/>
        </p:spPr>
        <p:txBody>
          <a:bodyPr wrap="square" rtlCol="0" anchor="t">
            <a:spAutoFit/>
          </a:bodyPr>
          <a:lstStyle/>
          <a:p>
            <a:pPr>
              <a:defRPr/>
            </a:pPr>
            <a:r>
              <a:rPr lang="zh-CN" altLang="en-US" sz="3200" b="1" dirty="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三、注意事项</a:t>
            </a:r>
            <a:endParaRPr lang="zh-CN" altLang="en-US" sz="3200" b="1" dirty="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1603375" y="1358265"/>
            <a:ext cx="5875020" cy="460375"/>
          </a:xfrm>
          <a:prstGeom prst="rect">
            <a:avLst/>
          </a:prstGeom>
          <a:noFill/>
        </p:spPr>
        <p:txBody>
          <a:bodyPr wrap="square" rtlCol="0" anchor="t">
            <a:spAutoFit/>
          </a:bodyPr>
          <a:p>
            <a:r>
              <a:rPr lang="zh-CN" altLang="en-US" sz="2400" b="1" dirty="0"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rPr>
              <a:t>（一）大中小微型企业认定标准</a:t>
            </a:r>
            <a:endParaRPr lang="zh-CN" altLang="en-US" sz="2400" b="1" dirty="0"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endParaRPr>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29071" y="2298428"/>
            <a:ext cx="10617835" cy="2306955"/>
          </a:xfrm>
          <a:prstGeom prst="rect">
            <a:avLst/>
          </a:prstGeom>
          <a:noFill/>
        </p:spPr>
        <p:txBody>
          <a:bodyPr wrap="square">
            <a:spAutoFit/>
          </a:bodyPr>
          <a:lstStyle/>
          <a:p>
            <a:pPr marR="0" defTabSz="914400" eaLnBrk="1" fontAlgn="auto" latinLnBrk="0" hangingPunct="1">
              <a:lnSpc>
                <a:spcPct val="150000"/>
              </a:lnSpc>
              <a:buClrTx/>
              <a:buSzTx/>
              <a:defRPr/>
            </a:pPr>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	2020年2月份已征收三项社会保险单位缴费的地区，对于减免部分的金额，</a:t>
            </a:r>
            <a:r>
              <a:rPr lang="en-US" altLang="zh-CN" sz="2400" b="1"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优先选择直接退费</a:t>
            </a:r>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。对于中小微企业，各地可以按程序依职权批量退费；对于大型企业等其他参保单位，尊重参保单位的意愿和选择，</a:t>
            </a:r>
            <a:r>
              <a:rPr lang="en-US" altLang="zh-CN" sz="2400" b="1"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可冲抵以后月份的缴费，也可退回</a:t>
            </a:r>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6" name="文本框 5"/>
          <p:cNvSpPr txBox="1"/>
          <p:nvPr/>
        </p:nvSpPr>
        <p:spPr>
          <a:xfrm>
            <a:off x="1603375" y="395605"/>
            <a:ext cx="9428480" cy="583565"/>
          </a:xfrm>
          <a:prstGeom prst="rect">
            <a:avLst/>
          </a:prstGeom>
          <a:noFill/>
        </p:spPr>
        <p:txBody>
          <a:bodyPr wrap="square" rtlCol="0" anchor="t">
            <a:spAutoFit/>
          </a:bodyPr>
          <a:lstStyle/>
          <a:p>
            <a:pPr>
              <a:defRPr/>
            </a:pPr>
            <a:r>
              <a:rPr lang="zh-CN" altLang="en-US" sz="3200" b="1" dirty="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三、注意事项</a:t>
            </a:r>
            <a:endParaRPr lang="zh-CN" altLang="en-US" sz="3200" b="1" dirty="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1603375" y="1358265"/>
            <a:ext cx="4334510" cy="460375"/>
          </a:xfrm>
          <a:prstGeom prst="rect">
            <a:avLst/>
          </a:prstGeom>
          <a:noFill/>
        </p:spPr>
        <p:txBody>
          <a:bodyPr wrap="square" rtlCol="0" anchor="t">
            <a:spAutoFit/>
          </a:bodyPr>
          <a:p>
            <a:r>
              <a:rPr lang="zh-CN" altLang="en-US" sz="2400" b="1" dirty="0"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rPr>
              <a:t>（二）已征收社会保险费处理</a:t>
            </a:r>
            <a:endParaRPr lang="zh-CN" altLang="en-US" sz="2400" b="1" dirty="0"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endParaRPr>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29071" y="2298428"/>
            <a:ext cx="10617835" cy="2306955"/>
          </a:xfrm>
          <a:prstGeom prst="rect">
            <a:avLst/>
          </a:prstGeom>
          <a:noFill/>
        </p:spPr>
        <p:txBody>
          <a:bodyPr wrap="square">
            <a:spAutoFit/>
          </a:bodyPr>
          <a:lstStyle/>
          <a:p>
            <a:pPr marR="0" defTabSz="914400" eaLnBrk="1" fontAlgn="auto" latinLnBrk="0" hangingPunct="1">
              <a:lnSpc>
                <a:spcPct val="150000"/>
              </a:lnSpc>
              <a:buClrTx/>
              <a:buSzTx/>
              <a:defRPr/>
            </a:pPr>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	2020年2月份已征收三项社会保险单位缴费的地区，对于减免部分的金额，</a:t>
            </a:r>
            <a:r>
              <a:rPr lang="en-US" altLang="zh-CN" sz="2400" b="1"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优先选择直接退费</a:t>
            </a:r>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。对于中小微企业，各地可以按程序依职权批量退费；对于大型企业等其他参保单位，尊重参保单位的意愿和选择，</a:t>
            </a:r>
            <a:r>
              <a:rPr lang="en-US" altLang="zh-CN" sz="2400" b="1"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可冲抵以后月份的缴费，也可退回</a:t>
            </a:r>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6" name="文本框 5"/>
          <p:cNvSpPr txBox="1"/>
          <p:nvPr/>
        </p:nvSpPr>
        <p:spPr>
          <a:xfrm>
            <a:off x="1603375" y="395605"/>
            <a:ext cx="9428480" cy="583565"/>
          </a:xfrm>
          <a:prstGeom prst="rect">
            <a:avLst/>
          </a:prstGeom>
          <a:noFill/>
        </p:spPr>
        <p:txBody>
          <a:bodyPr wrap="square" rtlCol="0" anchor="t">
            <a:spAutoFit/>
          </a:bodyPr>
          <a:lstStyle/>
          <a:p>
            <a:pPr>
              <a:defRPr/>
            </a:pPr>
            <a:r>
              <a:rPr lang="zh-CN" altLang="en-US" sz="3200" b="1" dirty="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三、注意事项</a:t>
            </a:r>
            <a:endParaRPr lang="zh-CN" altLang="en-US" sz="3200" b="1" dirty="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1603375" y="1358265"/>
            <a:ext cx="4334510" cy="460375"/>
          </a:xfrm>
          <a:prstGeom prst="rect">
            <a:avLst/>
          </a:prstGeom>
          <a:noFill/>
        </p:spPr>
        <p:txBody>
          <a:bodyPr wrap="square" rtlCol="0" anchor="t">
            <a:spAutoFit/>
          </a:bodyPr>
          <a:p>
            <a:r>
              <a:rPr lang="zh-CN" altLang="en-US" sz="2400" b="1" dirty="0"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rPr>
              <a:t>（二）已征收社会保险费处理</a:t>
            </a:r>
            <a:endParaRPr lang="zh-CN" altLang="en-US" sz="2400" b="1" dirty="0"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endParaRPr>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29071" y="2298428"/>
            <a:ext cx="10617835" cy="2306955"/>
          </a:xfrm>
          <a:prstGeom prst="rect">
            <a:avLst/>
          </a:prstGeom>
          <a:noFill/>
        </p:spPr>
        <p:txBody>
          <a:bodyPr wrap="square">
            <a:spAutoFit/>
          </a:bodyPr>
          <a:lstStyle/>
          <a:p>
            <a:pPr marR="0" defTabSz="914400" eaLnBrk="1" fontAlgn="auto" latinLnBrk="0" hangingPunct="1">
              <a:lnSpc>
                <a:spcPct val="150000"/>
              </a:lnSpc>
              <a:buClrTx/>
              <a:buSzTx/>
              <a:defRPr/>
            </a:pPr>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	</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本次阶段性减征免征社会保险费，只对单位负担部分实行减免，个人缴费部分不享受减免政策，</a:t>
            </a:r>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各参保企业（单位）要依法履行好</a:t>
            </a:r>
            <a:r>
              <a:rPr lang="en-US" altLang="zh-CN" sz="2400" b="1"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代扣代缴个人缴费的义务</a:t>
            </a:r>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endPar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ct val="150000"/>
              </a:lnSpc>
              <a:buClrTx/>
              <a:buSzTx/>
              <a:defRPr/>
            </a:pP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          </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6" name="文本框 5"/>
          <p:cNvSpPr txBox="1"/>
          <p:nvPr/>
        </p:nvSpPr>
        <p:spPr>
          <a:xfrm>
            <a:off x="1603375" y="395605"/>
            <a:ext cx="9428480" cy="583565"/>
          </a:xfrm>
          <a:prstGeom prst="rect">
            <a:avLst/>
          </a:prstGeom>
          <a:noFill/>
        </p:spPr>
        <p:txBody>
          <a:bodyPr wrap="square" rtlCol="0" anchor="t">
            <a:spAutoFit/>
          </a:bodyPr>
          <a:lstStyle/>
          <a:p>
            <a:pPr>
              <a:defRPr/>
            </a:pPr>
            <a:r>
              <a:rPr lang="zh-CN" altLang="en-US" sz="3200" b="1" dirty="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三、注意事项</a:t>
            </a:r>
            <a:endParaRPr lang="zh-CN" altLang="en-US" sz="3200" b="1" dirty="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 name="文本框 1"/>
          <p:cNvSpPr txBox="1"/>
          <p:nvPr/>
        </p:nvSpPr>
        <p:spPr>
          <a:xfrm>
            <a:off x="1603375" y="1358265"/>
            <a:ext cx="4334510" cy="460375"/>
          </a:xfrm>
          <a:prstGeom prst="rect">
            <a:avLst/>
          </a:prstGeom>
          <a:noFill/>
        </p:spPr>
        <p:txBody>
          <a:bodyPr wrap="square" rtlCol="0" anchor="t">
            <a:spAutoFit/>
          </a:bodyPr>
          <a:p>
            <a:r>
              <a:rPr lang="zh-CN" altLang="en-US" sz="2400" b="1" dirty="0"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rPr>
              <a:t>（三）正常履行缴纳义务</a:t>
            </a:r>
            <a:endParaRPr lang="zh-CN" altLang="en-US" sz="2400" b="1" dirty="0"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endParaRP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215900" y="1033145"/>
            <a:ext cx="11760200" cy="54743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latin typeface="Noto Sans S Chinese Bold" panose="020B0800000000000000" pitchFamily="34" charset="-122"/>
              <a:ea typeface="Noto Sans S Chinese Bold" panose="020B0800000000000000" pitchFamily="34" charset="-122"/>
              <a:cs typeface="+mn-ea"/>
              <a:sym typeface="+mn-lt"/>
            </a:endParaRPr>
          </a:p>
        </p:txBody>
      </p:sp>
      <p:grpSp>
        <p:nvGrpSpPr>
          <p:cNvPr id="91" name="组合 90"/>
          <p:cNvGrpSpPr/>
          <p:nvPr/>
        </p:nvGrpSpPr>
        <p:grpSpPr>
          <a:xfrm>
            <a:off x="2247900" y="1217930"/>
            <a:ext cx="8466455" cy="4730115"/>
            <a:chOff x="1972279" y="1687149"/>
            <a:chExt cx="3916363" cy="4017433"/>
          </a:xfrm>
        </p:grpSpPr>
        <p:sp>
          <p:nvSpPr>
            <p:cNvPr id="92" name="Freeform 25"/>
            <p:cNvSpPr/>
            <p:nvPr/>
          </p:nvSpPr>
          <p:spPr bwMode="auto">
            <a:xfrm>
              <a:off x="1972279" y="3531390"/>
              <a:ext cx="842737" cy="1491596"/>
            </a:xfrm>
            <a:custGeom>
              <a:avLst/>
              <a:gdLst/>
              <a:ahLst/>
              <a:cxnLst>
                <a:cxn ang="0">
                  <a:pos x="766" y="0"/>
                </a:cxn>
                <a:cxn ang="0">
                  <a:pos x="704" y="60"/>
                </a:cxn>
                <a:cxn ang="0">
                  <a:pos x="616" y="162"/>
                </a:cxn>
                <a:cxn ang="0">
                  <a:pos x="566" y="228"/>
                </a:cxn>
                <a:cxn ang="0">
                  <a:pos x="516" y="306"/>
                </a:cxn>
                <a:cxn ang="0">
                  <a:pos x="468" y="392"/>
                </a:cxn>
                <a:cxn ang="0">
                  <a:pos x="426" y="488"/>
                </a:cxn>
                <a:cxn ang="0">
                  <a:pos x="392" y="592"/>
                </a:cxn>
                <a:cxn ang="0">
                  <a:pos x="370" y="704"/>
                </a:cxn>
                <a:cxn ang="0">
                  <a:pos x="360" y="822"/>
                </a:cxn>
                <a:cxn ang="0">
                  <a:pos x="366" y="948"/>
                </a:cxn>
                <a:cxn ang="0">
                  <a:pos x="382" y="1044"/>
                </a:cxn>
                <a:cxn ang="0">
                  <a:pos x="400" y="1112"/>
                </a:cxn>
                <a:cxn ang="0">
                  <a:pos x="422" y="1180"/>
                </a:cxn>
                <a:cxn ang="0">
                  <a:pos x="452" y="1250"/>
                </a:cxn>
                <a:cxn ang="0">
                  <a:pos x="486" y="1320"/>
                </a:cxn>
                <a:cxn ang="0">
                  <a:pos x="116" y="1288"/>
                </a:cxn>
                <a:cxn ang="0">
                  <a:pos x="110" y="1286"/>
                </a:cxn>
                <a:cxn ang="0">
                  <a:pos x="76" y="1252"/>
                </a:cxn>
                <a:cxn ang="0">
                  <a:pos x="52" y="1220"/>
                </a:cxn>
                <a:cxn ang="0">
                  <a:pos x="30" y="1176"/>
                </a:cxn>
                <a:cxn ang="0">
                  <a:pos x="12" y="1118"/>
                </a:cxn>
                <a:cxn ang="0">
                  <a:pos x="0" y="1046"/>
                </a:cxn>
                <a:cxn ang="0">
                  <a:pos x="2" y="956"/>
                </a:cxn>
                <a:cxn ang="0">
                  <a:pos x="6" y="904"/>
                </a:cxn>
                <a:cxn ang="0">
                  <a:pos x="22" y="804"/>
                </a:cxn>
                <a:cxn ang="0">
                  <a:pos x="48" y="710"/>
                </a:cxn>
                <a:cxn ang="0">
                  <a:pos x="80" y="624"/>
                </a:cxn>
                <a:cxn ang="0">
                  <a:pos x="118" y="544"/>
                </a:cxn>
                <a:cxn ang="0">
                  <a:pos x="162" y="470"/>
                </a:cxn>
                <a:cxn ang="0">
                  <a:pos x="212" y="402"/>
                </a:cxn>
                <a:cxn ang="0">
                  <a:pos x="264" y="338"/>
                </a:cxn>
                <a:cxn ang="0">
                  <a:pos x="292" y="308"/>
                </a:cxn>
                <a:cxn ang="0">
                  <a:pos x="354" y="250"/>
                </a:cxn>
                <a:cxn ang="0">
                  <a:pos x="426" y="194"/>
                </a:cxn>
                <a:cxn ang="0">
                  <a:pos x="502" y="142"/>
                </a:cxn>
                <a:cxn ang="0">
                  <a:pos x="646" y="60"/>
                </a:cxn>
                <a:cxn ang="0">
                  <a:pos x="766" y="0"/>
                </a:cxn>
              </a:cxnLst>
              <a:rect l="0" t="0" r="r" b="b"/>
              <a:pathLst>
                <a:path w="766" h="1356">
                  <a:moveTo>
                    <a:pt x="766" y="0"/>
                  </a:moveTo>
                  <a:lnTo>
                    <a:pt x="766" y="0"/>
                  </a:lnTo>
                  <a:lnTo>
                    <a:pt x="736" y="28"/>
                  </a:lnTo>
                  <a:lnTo>
                    <a:pt x="704" y="60"/>
                  </a:lnTo>
                  <a:lnTo>
                    <a:pt x="662" y="106"/>
                  </a:lnTo>
                  <a:lnTo>
                    <a:pt x="616" y="162"/>
                  </a:lnTo>
                  <a:lnTo>
                    <a:pt x="590" y="194"/>
                  </a:lnTo>
                  <a:lnTo>
                    <a:pt x="566" y="228"/>
                  </a:lnTo>
                  <a:lnTo>
                    <a:pt x="540" y="266"/>
                  </a:lnTo>
                  <a:lnTo>
                    <a:pt x="516" y="306"/>
                  </a:lnTo>
                  <a:lnTo>
                    <a:pt x="492" y="348"/>
                  </a:lnTo>
                  <a:lnTo>
                    <a:pt x="468" y="392"/>
                  </a:lnTo>
                  <a:lnTo>
                    <a:pt x="446" y="438"/>
                  </a:lnTo>
                  <a:lnTo>
                    <a:pt x="426" y="488"/>
                  </a:lnTo>
                  <a:lnTo>
                    <a:pt x="408" y="538"/>
                  </a:lnTo>
                  <a:lnTo>
                    <a:pt x="392" y="592"/>
                  </a:lnTo>
                  <a:lnTo>
                    <a:pt x="380" y="646"/>
                  </a:lnTo>
                  <a:lnTo>
                    <a:pt x="370" y="704"/>
                  </a:lnTo>
                  <a:lnTo>
                    <a:pt x="362" y="762"/>
                  </a:lnTo>
                  <a:lnTo>
                    <a:pt x="360" y="822"/>
                  </a:lnTo>
                  <a:lnTo>
                    <a:pt x="360" y="884"/>
                  </a:lnTo>
                  <a:lnTo>
                    <a:pt x="366" y="948"/>
                  </a:lnTo>
                  <a:lnTo>
                    <a:pt x="376" y="1012"/>
                  </a:lnTo>
                  <a:lnTo>
                    <a:pt x="382" y="1044"/>
                  </a:lnTo>
                  <a:lnTo>
                    <a:pt x="390" y="1078"/>
                  </a:lnTo>
                  <a:lnTo>
                    <a:pt x="400" y="1112"/>
                  </a:lnTo>
                  <a:lnTo>
                    <a:pt x="410" y="1146"/>
                  </a:lnTo>
                  <a:lnTo>
                    <a:pt x="422" y="1180"/>
                  </a:lnTo>
                  <a:lnTo>
                    <a:pt x="436" y="1214"/>
                  </a:lnTo>
                  <a:lnTo>
                    <a:pt x="452" y="1250"/>
                  </a:lnTo>
                  <a:lnTo>
                    <a:pt x="468" y="1284"/>
                  </a:lnTo>
                  <a:lnTo>
                    <a:pt x="486" y="1320"/>
                  </a:lnTo>
                  <a:lnTo>
                    <a:pt x="508" y="1356"/>
                  </a:lnTo>
                  <a:lnTo>
                    <a:pt x="116" y="1288"/>
                  </a:lnTo>
                  <a:lnTo>
                    <a:pt x="116" y="1288"/>
                  </a:lnTo>
                  <a:lnTo>
                    <a:pt x="110" y="1286"/>
                  </a:lnTo>
                  <a:lnTo>
                    <a:pt x="96" y="1274"/>
                  </a:lnTo>
                  <a:lnTo>
                    <a:pt x="76" y="1252"/>
                  </a:lnTo>
                  <a:lnTo>
                    <a:pt x="64" y="1238"/>
                  </a:lnTo>
                  <a:lnTo>
                    <a:pt x="52" y="1220"/>
                  </a:lnTo>
                  <a:lnTo>
                    <a:pt x="40" y="1200"/>
                  </a:lnTo>
                  <a:lnTo>
                    <a:pt x="30" y="1176"/>
                  </a:lnTo>
                  <a:lnTo>
                    <a:pt x="20" y="1148"/>
                  </a:lnTo>
                  <a:lnTo>
                    <a:pt x="12" y="1118"/>
                  </a:lnTo>
                  <a:lnTo>
                    <a:pt x="6" y="1084"/>
                  </a:lnTo>
                  <a:lnTo>
                    <a:pt x="0" y="1046"/>
                  </a:lnTo>
                  <a:lnTo>
                    <a:pt x="0" y="1002"/>
                  </a:lnTo>
                  <a:lnTo>
                    <a:pt x="2" y="956"/>
                  </a:lnTo>
                  <a:lnTo>
                    <a:pt x="2" y="956"/>
                  </a:lnTo>
                  <a:lnTo>
                    <a:pt x="6" y="904"/>
                  </a:lnTo>
                  <a:lnTo>
                    <a:pt x="14" y="852"/>
                  </a:lnTo>
                  <a:lnTo>
                    <a:pt x="22" y="804"/>
                  </a:lnTo>
                  <a:lnTo>
                    <a:pt x="34" y="756"/>
                  </a:lnTo>
                  <a:lnTo>
                    <a:pt x="48" y="710"/>
                  </a:lnTo>
                  <a:lnTo>
                    <a:pt x="62" y="666"/>
                  </a:lnTo>
                  <a:lnTo>
                    <a:pt x="80" y="624"/>
                  </a:lnTo>
                  <a:lnTo>
                    <a:pt x="98" y="584"/>
                  </a:lnTo>
                  <a:lnTo>
                    <a:pt x="118" y="544"/>
                  </a:lnTo>
                  <a:lnTo>
                    <a:pt x="140" y="508"/>
                  </a:lnTo>
                  <a:lnTo>
                    <a:pt x="162" y="470"/>
                  </a:lnTo>
                  <a:lnTo>
                    <a:pt x="186" y="436"/>
                  </a:lnTo>
                  <a:lnTo>
                    <a:pt x="212" y="402"/>
                  </a:lnTo>
                  <a:lnTo>
                    <a:pt x="238" y="370"/>
                  </a:lnTo>
                  <a:lnTo>
                    <a:pt x="264" y="338"/>
                  </a:lnTo>
                  <a:lnTo>
                    <a:pt x="292" y="308"/>
                  </a:lnTo>
                  <a:lnTo>
                    <a:pt x="292" y="308"/>
                  </a:lnTo>
                  <a:lnTo>
                    <a:pt x="322" y="278"/>
                  </a:lnTo>
                  <a:lnTo>
                    <a:pt x="354" y="250"/>
                  </a:lnTo>
                  <a:lnTo>
                    <a:pt x="390" y="220"/>
                  </a:lnTo>
                  <a:lnTo>
                    <a:pt x="426" y="194"/>
                  </a:lnTo>
                  <a:lnTo>
                    <a:pt x="464" y="168"/>
                  </a:lnTo>
                  <a:lnTo>
                    <a:pt x="502" y="142"/>
                  </a:lnTo>
                  <a:lnTo>
                    <a:pt x="578" y="98"/>
                  </a:lnTo>
                  <a:lnTo>
                    <a:pt x="646" y="60"/>
                  </a:lnTo>
                  <a:lnTo>
                    <a:pt x="704" y="30"/>
                  </a:lnTo>
                  <a:lnTo>
                    <a:pt x="766" y="0"/>
                  </a:lnTo>
                  <a:lnTo>
                    <a:pt x="766" y="0"/>
                  </a:lnTo>
                  <a:close/>
                </a:path>
              </a:pathLst>
            </a:custGeom>
            <a:solidFill>
              <a:srgbClr val="146BAC"/>
            </a:solidFill>
            <a:ln w="19050">
              <a:noFill/>
              <a:headEnd type="oval"/>
              <a:tailEnd type="oval"/>
            </a:ln>
            <a:effectLst/>
          </p:spPr>
          <p:style>
            <a:lnRef idx="1">
              <a:schemeClr val="accent1"/>
            </a:lnRef>
            <a:fillRef idx="0">
              <a:schemeClr val="accent1"/>
            </a:fillRef>
            <a:effectRef idx="0">
              <a:schemeClr val="accent1"/>
            </a:effectRef>
            <a:fontRef idx="minor">
              <a:schemeClr val="tx1"/>
            </a:fontRef>
          </p:style>
          <p:txBody>
            <a:bodyPr anchor="ctr"/>
            <a:lstStyle>
              <a:lvl1pPr>
                <a:defRPr>
                  <a:solidFill>
                    <a:schemeClr val="tx1"/>
                  </a:solidFill>
                  <a:latin typeface="Malgun Gothic" panose="020B0503020000020004" charset="-127"/>
                  <a:ea typeface="Malgun Gothic" panose="020B0503020000020004" charset="-127"/>
                </a:defRPr>
              </a:lvl1pPr>
              <a:lvl2pPr marL="742950" indent="-285750">
                <a:defRPr>
                  <a:solidFill>
                    <a:schemeClr val="tx1"/>
                  </a:solidFill>
                  <a:latin typeface="Malgun Gothic" panose="020B0503020000020004" charset="-127"/>
                  <a:ea typeface="Malgun Gothic" panose="020B0503020000020004" charset="-127"/>
                </a:defRPr>
              </a:lvl2pPr>
              <a:lvl3pPr marL="1143000" indent="-228600">
                <a:defRPr>
                  <a:solidFill>
                    <a:schemeClr val="tx1"/>
                  </a:solidFill>
                  <a:latin typeface="Malgun Gothic" panose="020B0503020000020004" charset="-127"/>
                  <a:ea typeface="Malgun Gothic" panose="020B0503020000020004" charset="-127"/>
                </a:defRPr>
              </a:lvl3pPr>
              <a:lvl4pPr marL="1600200" indent="-228600">
                <a:defRPr>
                  <a:solidFill>
                    <a:schemeClr val="tx1"/>
                  </a:solidFill>
                  <a:latin typeface="Malgun Gothic" panose="020B0503020000020004" charset="-127"/>
                  <a:ea typeface="Malgun Gothic" panose="020B0503020000020004" charset="-127"/>
                </a:defRPr>
              </a:lvl4pPr>
              <a:lvl5pPr marL="2057400" indent="-228600">
                <a:defRPr>
                  <a:solidFill>
                    <a:schemeClr val="tx1"/>
                  </a:solidFill>
                  <a:latin typeface="Malgun Gothic" panose="020B0503020000020004" charset="-127"/>
                  <a:ea typeface="Malgun Gothic" panose="020B0503020000020004" charset="-127"/>
                </a:defRPr>
              </a:lvl5pPr>
              <a:lvl6pPr marL="2514600" indent="-228600" fontAlgn="base" latinLnBrk="1">
                <a:spcBef>
                  <a:spcPct val="0"/>
                </a:spcBef>
                <a:spcAft>
                  <a:spcPct val="0"/>
                </a:spcAft>
                <a:defRPr>
                  <a:solidFill>
                    <a:schemeClr val="tx1"/>
                  </a:solidFill>
                  <a:latin typeface="Malgun Gothic" panose="020B0503020000020004" charset="-127"/>
                  <a:ea typeface="Malgun Gothic" panose="020B0503020000020004" charset="-127"/>
                </a:defRPr>
              </a:lvl6pPr>
              <a:lvl7pPr marL="2971800" indent="-228600" fontAlgn="base" latinLnBrk="1">
                <a:spcBef>
                  <a:spcPct val="0"/>
                </a:spcBef>
                <a:spcAft>
                  <a:spcPct val="0"/>
                </a:spcAft>
                <a:defRPr>
                  <a:solidFill>
                    <a:schemeClr val="tx1"/>
                  </a:solidFill>
                  <a:latin typeface="Malgun Gothic" panose="020B0503020000020004" charset="-127"/>
                  <a:ea typeface="Malgun Gothic" panose="020B0503020000020004" charset="-127"/>
                </a:defRPr>
              </a:lvl7pPr>
              <a:lvl8pPr marL="3429000" indent="-228600" fontAlgn="base" latinLnBrk="1">
                <a:spcBef>
                  <a:spcPct val="0"/>
                </a:spcBef>
                <a:spcAft>
                  <a:spcPct val="0"/>
                </a:spcAft>
                <a:defRPr>
                  <a:solidFill>
                    <a:schemeClr val="tx1"/>
                  </a:solidFill>
                  <a:latin typeface="Malgun Gothic" panose="020B0503020000020004" charset="-127"/>
                  <a:ea typeface="Malgun Gothic" panose="020B0503020000020004" charset="-127"/>
                </a:defRPr>
              </a:lvl8pPr>
              <a:lvl9pPr marL="3886200" indent="-228600" fontAlgn="base" latinLnBrk="1">
                <a:spcBef>
                  <a:spcPct val="0"/>
                </a:spcBef>
                <a:spcAft>
                  <a:spcPct val="0"/>
                </a:spcAft>
                <a:defRPr>
                  <a:solidFill>
                    <a:schemeClr val="tx1"/>
                  </a:solidFill>
                  <a:latin typeface="Malgun Gothic" panose="020B0503020000020004" charset="-127"/>
                  <a:ea typeface="Malgun Gothic" panose="020B0503020000020004" charset="-127"/>
                </a:defRPr>
              </a:lvl9pPr>
            </a:lstStyle>
            <a:p>
              <a:pPr algn="ctr"/>
              <a:endParaRPr lang="ko-KR" altLang="en-US">
                <a:solidFill>
                  <a:prstClr val="black"/>
                </a:solidFill>
                <a:latin typeface="+mn-lt"/>
                <a:ea typeface="+mn-ea"/>
                <a:cs typeface="+mn-ea"/>
                <a:sym typeface="+mn-lt"/>
              </a:endParaRPr>
            </a:p>
          </p:txBody>
        </p:sp>
        <p:sp>
          <p:nvSpPr>
            <p:cNvPr id="93" name="Freeform 25"/>
            <p:cNvSpPr/>
            <p:nvPr/>
          </p:nvSpPr>
          <p:spPr bwMode="auto">
            <a:xfrm rot="14549685">
              <a:off x="4375559" y="4526588"/>
              <a:ext cx="842597" cy="1491843"/>
            </a:xfrm>
            <a:custGeom>
              <a:avLst/>
              <a:gdLst/>
              <a:ahLst/>
              <a:cxnLst>
                <a:cxn ang="0">
                  <a:pos x="766" y="0"/>
                </a:cxn>
                <a:cxn ang="0">
                  <a:pos x="704" y="60"/>
                </a:cxn>
                <a:cxn ang="0">
                  <a:pos x="616" y="162"/>
                </a:cxn>
                <a:cxn ang="0">
                  <a:pos x="566" y="228"/>
                </a:cxn>
                <a:cxn ang="0">
                  <a:pos x="516" y="306"/>
                </a:cxn>
                <a:cxn ang="0">
                  <a:pos x="468" y="392"/>
                </a:cxn>
                <a:cxn ang="0">
                  <a:pos x="426" y="488"/>
                </a:cxn>
                <a:cxn ang="0">
                  <a:pos x="392" y="592"/>
                </a:cxn>
                <a:cxn ang="0">
                  <a:pos x="370" y="704"/>
                </a:cxn>
                <a:cxn ang="0">
                  <a:pos x="360" y="822"/>
                </a:cxn>
                <a:cxn ang="0">
                  <a:pos x="366" y="948"/>
                </a:cxn>
                <a:cxn ang="0">
                  <a:pos x="382" y="1044"/>
                </a:cxn>
                <a:cxn ang="0">
                  <a:pos x="400" y="1112"/>
                </a:cxn>
                <a:cxn ang="0">
                  <a:pos x="422" y="1180"/>
                </a:cxn>
                <a:cxn ang="0">
                  <a:pos x="452" y="1250"/>
                </a:cxn>
                <a:cxn ang="0">
                  <a:pos x="486" y="1320"/>
                </a:cxn>
                <a:cxn ang="0">
                  <a:pos x="116" y="1288"/>
                </a:cxn>
                <a:cxn ang="0">
                  <a:pos x="110" y="1286"/>
                </a:cxn>
                <a:cxn ang="0">
                  <a:pos x="76" y="1252"/>
                </a:cxn>
                <a:cxn ang="0">
                  <a:pos x="52" y="1220"/>
                </a:cxn>
                <a:cxn ang="0">
                  <a:pos x="30" y="1176"/>
                </a:cxn>
                <a:cxn ang="0">
                  <a:pos x="12" y="1118"/>
                </a:cxn>
                <a:cxn ang="0">
                  <a:pos x="0" y="1046"/>
                </a:cxn>
                <a:cxn ang="0">
                  <a:pos x="2" y="956"/>
                </a:cxn>
                <a:cxn ang="0">
                  <a:pos x="6" y="904"/>
                </a:cxn>
                <a:cxn ang="0">
                  <a:pos x="22" y="804"/>
                </a:cxn>
                <a:cxn ang="0">
                  <a:pos x="48" y="710"/>
                </a:cxn>
                <a:cxn ang="0">
                  <a:pos x="80" y="624"/>
                </a:cxn>
                <a:cxn ang="0">
                  <a:pos x="118" y="544"/>
                </a:cxn>
                <a:cxn ang="0">
                  <a:pos x="162" y="470"/>
                </a:cxn>
                <a:cxn ang="0">
                  <a:pos x="212" y="402"/>
                </a:cxn>
                <a:cxn ang="0">
                  <a:pos x="264" y="338"/>
                </a:cxn>
                <a:cxn ang="0">
                  <a:pos x="292" y="308"/>
                </a:cxn>
                <a:cxn ang="0">
                  <a:pos x="354" y="250"/>
                </a:cxn>
                <a:cxn ang="0">
                  <a:pos x="426" y="194"/>
                </a:cxn>
                <a:cxn ang="0">
                  <a:pos x="502" y="142"/>
                </a:cxn>
                <a:cxn ang="0">
                  <a:pos x="646" y="60"/>
                </a:cxn>
                <a:cxn ang="0">
                  <a:pos x="766" y="0"/>
                </a:cxn>
              </a:cxnLst>
              <a:rect l="0" t="0" r="r" b="b"/>
              <a:pathLst>
                <a:path w="766" h="1356">
                  <a:moveTo>
                    <a:pt x="766" y="0"/>
                  </a:moveTo>
                  <a:lnTo>
                    <a:pt x="766" y="0"/>
                  </a:lnTo>
                  <a:lnTo>
                    <a:pt x="736" y="28"/>
                  </a:lnTo>
                  <a:lnTo>
                    <a:pt x="704" y="60"/>
                  </a:lnTo>
                  <a:lnTo>
                    <a:pt x="662" y="106"/>
                  </a:lnTo>
                  <a:lnTo>
                    <a:pt x="616" y="162"/>
                  </a:lnTo>
                  <a:lnTo>
                    <a:pt x="590" y="194"/>
                  </a:lnTo>
                  <a:lnTo>
                    <a:pt x="566" y="228"/>
                  </a:lnTo>
                  <a:lnTo>
                    <a:pt x="540" y="266"/>
                  </a:lnTo>
                  <a:lnTo>
                    <a:pt x="516" y="306"/>
                  </a:lnTo>
                  <a:lnTo>
                    <a:pt x="492" y="348"/>
                  </a:lnTo>
                  <a:lnTo>
                    <a:pt x="468" y="392"/>
                  </a:lnTo>
                  <a:lnTo>
                    <a:pt x="446" y="438"/>
                  </a:lnTo>
                  <a:lnTo>
                    <a:pt x="426" y="488"/>
                  </a:lnTo>
                  <a:lnTo>
                    <a:pt x="408" y="538"/>
                  </a:lnTo>
                  <a:lnTo>
                    <a:pt x="392" y="592"/>
                  </a:lnTo>
                  <a:lnTo>
                    <a:pt x="380" y="646"/>
                  </a:lnTo>
                  <a:lnTo>
                    <a:pt x="370" y="704"/>
                  </a:lnTo>
                  <a:lnTo>
                    <a:pt x="362" y="762"/>
                  </a:lnTo>
                  <a:lnTo>
                    <a:pt x="360" y="822"/>
                  </a:lnTo>
                  <a:lnTo>
                    <a:pt x="360" y="884"/>
                  </a:lnTo>
                  <a:lnTo>
                    <a:pt x="366" y="948"/>
                  </a:lnTo>
                  <a:lnTo>
                    <a:pt x="376" y="1012"/>
                  </a:lnTo>
                  <a:lnTo>
                    <a:pt x="382" y="1044"/>
                  </a:lnTo>
                  <a:lnTo>
                    <a:pt x="390" y="1078"/>
                  </a:lnTo>
                  <a:lnTo>
                    <a:pt x="400" y="1112"/>
                  </a:lnTo>
                  <a:lnTo>
                    <a:pt x="410" y="1146"/>
                  </a:lnTo>
                  <a:lnTo>
                    <a:pt x="422" y="1180"/>
                  </a:lnTo>
                  <a:lnTo>
                    <a:pt x="436" y="1214"/>
                  </a:lnTo>
                  <a:lnTo>
                    <a:pt x="452" y="1250"/>
                  </a:lnTo>
                  <a:lnTo>
                    <a:pt x="468" y="1284"/>
                  </a:lnTo>
                  <a:lnTo>
                    <a:pt x="486" y="1320"/>
                  </a:lnTo>
                  <a:lnTo>
                    <a:pt x="508" y="1356"/>
                  </a:lnTo>
                  <a:lnTo>
                    <a:pt x="116" y="1288"/>
                  </a:lnTo>
                  <a:lnTo>
                    <a:pt x="116" y="1288"/>
                  </a:lnTo>
                  <a:lnTo>
                    <a:pt x="110" y="1286"/>
                  </a:lnTo>
                  <a:lnTo>
                    <a:pt x="96" y="1274"/>
                  </a:lnTo>
                  <a:lnTo>
                    <a:pt x="76" y="1252"/>
                  </a:lnTo>
                  <a:lnTo>
                    <a:pt x="64" y="1238"/>
                  </a:lnTo>
                  <a:lnTo>
                    <a:pt x="52" y="1220"/>
                  </a:lnTo>
                  <a:lnTo>
                    <a:pt x="40" y="1200"/>
                  </a:lnTo>
                  <a:lnTo>
                    <a:pt x="30" y="1176"/>
                  </a:lnTo>
                  <a:lnTo>
                    <a:pt x="20" y="1148"/>
                  </a:lnTo>
                  <a:lnTo>
                    <a:pt x="12" y="1118"/>
                  </a:lnTo>
                  <a:lnTo>
                    <a:pt x="6" y="1084"/>
                  </a:lnTo>
                  <a:lnTo>
                    <a:pt x="0" y="1046"/>
                  </a:lnTo>
                  <a:lnTo>
                    <a:pt x="0" y="1002"/>
                  </a:lnTo>
                  <a:lnTo>
                    <a:pt x="2" y="956"/>
                  </a:lnTo>
                  <a:lnTo>
                    <a:pt x="2" y="956"/>
                  </a:lnTo>
                  <a:lnTo>
                    <a:pt x="6" y="904"/>
                  </a:lnTo>
                  <a:lnTo>
                    <a:pt x="14" y="852"/>
                  </a:lnTo>
                  <a:lnTo>
                    <a:pt x="22" y="804"/>
                  </a:lnTo>
                  <a:lnTo>
                    <a:pt x="34" y="756"/>
                  </a:lnTo>
                  <a:lnTo>
                    <a:pt x="48" y="710"/>
                  </a:lnTo>
                  <a:lnTo>
                    <a:pt x="62" y="666"/>
                  </a:lnTo>
                  <a:lnTo>
                    <a:pt x="80" y="624"/>
                  </a:lnTo>
                  <a:lnTo>
                    <a:pt x="98" y="584"/>
                  </a:lnTo>
                  <a:lnTo>
                    <a:pt x="118" y="544"/>
                  </a:lnTo>
                  <a:lnTo>
                    <a:pt x="140" y="508"/>
                  </a:lnTo>
                  <a:lnTo>
                    <a:pt x="162" y="470"/>
                  </a:lnTo>
                  <a:lnTo>
                    <a:pt x="186" y="436"/>
                  </a:lnTo>
                  <a:lnTo>
                    <a:pt x="212" y="402"/>
                  </a:lnTo>
                  <a:lnTo>
                    <a:pt x="238" y="370"/>
                  </a:lnTo>
                  <a:lnTo>
                    <a:pt x="264" y="338"/>
                  </a:lnTo>
                  <a:lnTo>
                    <a:pt x="292" y="308"/>
                  </a:lnTo>
                  <a:lnTo>
                    <a:pt x="292" y="308"/>
                  </a:lnTo>
                  <a:lnTo>
                    <a:pt x="322" y="278"/>
                  </a:lnTo>
                  <a:lnTo>
                    <a:pt x="354" y="250"/>
                  </a:lnTo>
                  <a:lnTo>
                    <a:pt x="390" y="220"/>
                  </a:lnTo>
                  <a:lnTo>
                    <a:pt x="426" y="194"/>
                  </a:lnTo>
                  <a:lnTo>
                    <a:pt x="464" y="168"/>
                  </a:lnTo>
                  <a:lnTo>
                    <a:pt x="502" y="142"/>
                  </a:lnTo>
                  <a:lnTo>
                    <a:pt x="578" y="98"/>
                  </a:lnTo>
                  <a:lnTo>
                    <a:pt x="646" y="60"/>
                  </a:lnTo>
                  <a:lnTo>
                    <a:pt x="704" y="30"/>
                  </a:lnTo>
                  <a:lnTo>
                    <a:pt x="766" y="0"/>
                  </a:lnTo>
                  <a:lnTo>
                    <a:pt x="766" y="0"/>
                  </a:lnTo>
                  <a:close/>
                </a:path>
              </a:pathLst>
            </a:custGeom>
            <a:solidFill>
              <a:srgbClr val="D6A203"/>
            </a:solidFill>
            <a:ln w="19050">
              <a:noFill/>
              <a:headEnd type="oval"/>
              <a:tailEnd type="oval"/>
            </a:ln>
            <a:effectLst/>
          </p:spPr>
          <p:style>
            <a:lnRef idx="1">
              <a:schemeClr val="accent1"/>
            </a:lnRef>
            <a:fillRef idx="0">
              <a:schemeClr val="accent1"/>
            </a:fillRef>
            <a:effectRef idx="0">
              <a:schemeClr val="accent1"/>
            </a:effectRef>
            <a:fontRef idx="minor">
              <a:schemeClr val="tx1"/>
            </a:fontRef>
          </p:style>
          <p:txBody>
            <a:bodyPr anchor="ctr"/>
            <a:lstStyle>
              <a:lvl1pPr>
                <a:defRPr>
                  <a:solidFill>
                    <a:schemeClr val="tx1"/>
                  </a:solidFill>
                  <a:latin typeface="Malgun Gothic" panose="020B0503020000020004" charset="-127"/>
                  <a:ea typeface="Malgun Gothic" panose="020B0503020000020004" charset="-127"/>
                </a:defRPr>
              </a:lvl1pPr>
              <a:lvl2pPr marL="742950" indent="-285750">
                <a:defRPr>
                  <a:solidFill>
                    <a:schemeClr val="tx1"/>
                  </a:solidFill>
                  <a:latin typeface="Malgun Gothic" panose="020B0503020000020004" charset="-127"/>
                  <a:ea typeface="Malgun Gothic" panose="020B0503020000020004" charset="-127"/>
                </a:defRPr>
              </a:lvl2pPr>
              <a:lvl3pPr marL="1143000" indent="-228600">
                <a:defRPr>
                  <a:solidFill>
                    <a:schemeClr val="tx1"/>
                  </a:solidFill>
                  <a:latin typeface="Malgun Gothic" panose="020B0503020000020004" charset="-127"/>
                  <a:ea typeface="Malgun Gothic" panose="020B0503020000020004" charset="-127"/>
                </a:defRPr>
              </a:lvl3pPr>
              <a:lvl4pPr marL="1600200" indent="-228600">
                <a:defRPr>
                  <a:solidFill>
                    <a:schemeClr val="tx1"/>
                  </a:solidFill>
                  <a:latin typeface="Malgun Gothic" panose="020B0503020000020004" charset="-127"/>
                  <a:ea typeface="Malgun Gothic" panose="020B0503020000020004" charset="-127"/>
                </a:defRPr>
              </a:lvl4pPr>
              <a:lvl5pPr marL="2057400" indent="-228600">
                <a:defRPr>
                  <a:solidFill>
                    <a:schemeClr val="tx1"/>
                  </a:solidFill>
                  <a:latin typeface="Malgun Gothic" panose="020B0503020000020004" charset="-127"/>
                  <a:ea typeface="Malgun Gothic" panose="020B0503020000020004" charset="-127"/>
                </a:defRPr>
              </a:lvl5pPr>
              <a:lvl6pPr marL="2514600" indent="-228600" fontAlgn="base" latinLnBrk="1">
                <a:spcBef>
                  <a:spcPct val="0"/>
                </a:spcBef>
                <a:spcAft>
                  <a:spcPct val="0"/>
                </a:spcAft>
                <a:defRPr>
                  <a:solidFill>
                    <a:schemeClr val="tx1"/>
                  </a:solidFill>
                  <a:latin typeface="Malgun Gothic" panose="020B0503020000020004" charset="-127"/>
                  <a:ea typeface="Malgun Gothic" panose="020B0503020000020004" charset="-127"/>
                </a:defRPr>
              </a:lvl6pPr>
              <a:lvl7pPr marL="2971800" indent="-228600" fontAlgn="base" latinLnBrk="1">
                <a:spcBef>
                  <a:spcPct val="0"/>
                </a:spcBef>
                <a:spcAft>
                  <a:spcPct val="0"/>
                </a:spcAft>
                <a:defRPr>
                  <a:solidFill>
                    <a:schemeClr val="tx1"/>
                  </a:solidFill>
                  <a:latin typeface="Malgun Gothic" panose="020B0503020000020004" charset="-127"/>
                  <a:ea typeface="Malgun Gothic" panose="020B0503020000020004" charset="-127"/>
                </a:defRPr>
              </a:lvl7pPr>
              <a:lvl8pPr marL="3429000" indent="-228600" fontAlgn="base" latinLnBrk="1">
                <a:spcBef>
                  <a:spcPct val="0"/>
                </a:spcBef>
                <a:spcAft>
                  <a:spcPct val="0"/>
                </a:spcAft>
                <a:defRPr>
                  <a:solidFill>
                    <a:schemeClr val="tx1"/>
                  </a:solidFill>
                  <a:latin typeface="Malgun Gothic" panose="020B0503020000020004" charset="-127"/>
                  <a:ea typeface="Malgun Gothic" panose="020B0503020000020004" charset="-127"/>
                </a:defRPr>
              </a:lvl8pPr>
              <a:lvl9pPr marL="3886200" indent="-228600" fontAlgn="base" latinLnBrk="1">
                <a:spcBef>
                  <a:spcPct val="0"/>
                </a:spcBef>
                <a:spcAft>
                  <a:spcPct val="0"/>
                </a:spcAft>
                <a:defRPr>
                  <a:solidFill>
                    <a:schemeClr val="tx1"/>
                  </a:solidFill>
                  <a:latin typeface="Malgun Gothic" panose="020B0503020000020004" charset="-127"/>
                  <a:ea typeface="Malgun Gothic" panose="020B0503020000020004" charset="-127"/>
                </a:defRPr>
              </a:lvl9pPr>
            </a:lstStyle>
            <a:p>
              <a:pPr algn="ctr"/>
              <a:endParaRPr lang="ko-KR" altLang="en-US">
                <a:solidFill>
                  <a:prstClr val="black"/>
                </a:solidFill>
                <a:latin typeface="+mn-lt"/>
                <a:ea typeface="+mn-ea"/>
                <a:cs typeface="+mn-ea"/>
                <a:sym typeface="+mn-lt"/>
              </a:endParaRPr>
            </a:p>
          </p:txBody>
        </p:sp>
        <p:sp>
          <p:nvSpPr>
            <p:cNvPr id="94" name="Freeform 25"/>
            <p:cNvSpPr/>
            <p:nvPr/>
          </p:nvSpPr>
          <p:spPr bwMode="auto">
            <a:xfrm rot="7202387">
              <a:off x="4073603" y="1879431"/>
              <a:ext cx="842597" cy="1491843"/>
            </a:xfrm>
            <a:custGeom>
              <a:avLst/>
              <a:gdLst/>
              <a:ahLst/>
              <a:cxnLst>
                <a:cxn ang="0">
                  <a:pos x="766" y="0"/>
                </a:cxn>
                <a:cxn ang="0">
                  <a:pos x="704" y="60"/>
                </a:cxn>
                <a:cxn ang="0">
                  <a:pos x="616" y="162"/>
                </a:cxn>
                <a:cxn ang="0">
                  <a:pos x="566" y="228"/>
                </a:cxn>
                <a:cxn ang="0">
                  <a:pos x="516" y="306"/>
                </a:cxn>
                <a:cxn ang="0">
                  <a:pos x="468" y="392"/>
                </a:cxn>
                <a:cxn ang="0">
                  <a:pos x="426" y="488"/>
                </a:cxn>
                <a:cxn ang="0">
                  <a:pos x="392" y="592"/>
                </a:cxn>
                <a:cxn ang="0">
                  <a:pos x="370" y="704"/>
                </a:cxn>
                <a:cxn ang="0">
                  <a:pos x="360" y="822"/>
                </a:cxn>
                <a:cxn ang="0">
                  <a:pos x="366" y="948"/>
                </a:cxn>
                <a:cxn ang="0">
                  <a:pos x="382" y="1044"/>
                </a:cxn>
                <a:cxn ang="0">
                  <a:pos x="400" y="1112"/>
                </a:cxn>
                <a:cxn ang="0">
                  <a:pos x="422" y="1180"/>
                </a:cxn>
                <a:cxn ang="0">
                  <a:pos x="452" y="1250"/>
                </a:cxn>
                <a:cxn ang="0">
                  <a:pos x="486" y="1320"/>
                </a:cxn>
                <a:cxn ang="0">
                  <a:pos x="116" y="1288"/>
                </a:cxn>
                <a:cxn ang="0">
                  <a:pos x="110" y="1286"/>
                </a:cxn>
                <a:cxn ang="0">
                  <a:pos x="76" y="1252"/>
                </a:cxn>
                <a:cxn ang="0">
                  <a:pos x="52" y="1220"/>
                </a:cxn>
                <a:cxn ang="0">
                  <a:pos x="30" y="1176"/>
                </a:cxn>
                <a:cxn ang="0">
                  <a:pos x="12" y="1118"/>
                </a:cxn>
                <a:cxn ang="0">
                  <a:pos x="0" y="1046"/>
                </a:cxn>
                <a:cxn ang="0">
                  <a:pos x="2" y="956"/>
                </a:cxn>
                <a:cxn ang="0">
                  <a:pos x="6" y="904"/>
                </a:cxn>
                <a:cxn ang="0">
                  <a:pos x="22" y="804"/>
                </a:cxn>
                <a:cxn ang="0">
                  <a:pos x="48" y="710"/>
                </a:cxn>
                <a:cxn ang="0">
                  <a:pos x="80" y="624"/>
                </a:cxn>
                <a:cxn ang="0">
                  <a:pos x="118" y="544"/>
                </a:cxn>
                <a:cxn ang="0">
                  <a:pos x="162" y="470"/>
                </a:cxn>
                <a:cxn ang="0">
                  <a:pos x="212" y="402"/>
                </a:cxn>
                <a:cxn ang="0">
                  <a:pos x="264" y="338"/>
                </a:cxn>
                <a:cxn ang="0">
                  <a:pos x="292" y="308"/>
                </a:cxn>
                <a:cxn ang="0">
                  <a:pos x="354" y="250"/>
                </a:cxn>
                <a:cxn ang="0">
                  <a:pos x="426" y="194"/>
                </a:cxn>
                <a:cxn ang="0">
                  <a:pos x="502" y="142"/>
                </a:cxn>
                <a:cxn ang="0">
                  <a:pos x="646" y="60"/>
                </a:cxn>
                <a:cxn ang="0">
                  <a:pos x="766" y="0"/>
                </a:cxn>
              </a:cxnLst>
              <a:rect l="0" t="0" r="r" b="b"/>
              <a:pathLst>
                <a:path w="766" h="1356">
                  <a:moveTo>
                    <a:pt x="766" y="0"/>
                  </a:moveTo>
                  <a:lnTo>
                    <a:pt x="766" y="0"/>
                  </a:lnTo>
                  <a:lnTo>
                    <a:pt x="736" y="28"/>
                  </a:lnTo>
                  <a:lnTo>
                    <a:pt x="704" y="60"/>
                  </a:lnTo>
                  <a:lnTo>
                    <a:pt x="662" y="106"/>
                  </a:lnTo>
                  <a:lnTo>
                    <a:pt x="616" y="162"/>
                  </a:lnTo>
                  <a:lnTo>
                    <a:pt x="590" y="194"/>
                  </a:lnTo>
                  <a:lnTo>
                    <a:pt x="566" y="228"/>
                  </a:lnTo>
                  <a:lnTo>
                    <a:pt x="540" y="266"/>
                  </a:lnTo>
                  <a:lnTo>
                    <a:pt x="516" y="306"/>
                  </a:lnTo>
                  <a:lnTo>
                    <a:pt x="492" y="348"/>
                  </a:lnTo>
                  <a:lnTo>
                    <a:pt x="468" y="392"/>
                  </a:lnTo>
                  <a:lnTo>
                    <a:pt x="446" y="438"/>
                  </a:lnTo>
                  <a:lnTo>
                    <a:pt x="426" y="488"/>
                  </a:lnTo>
                  <a:lnTo>
                    <a:pt x="408" y="538"/>
                  </a:lnTo>
                  <a:lnTo>
                    <a:pt x="392" y="592"/>
                  </a:lnTo>
                  <a:lnTo>
                    <a:pt x="380" y="646"/>
                  </a:lnTo>
                  <a:lnTo>
                    <a:pt x="370" y="704"/>
                  </a:lnTo>
                  <a:lnTo>
                    <a:pt x="362" y="762"/>
                  </a:lnTo>
                  <a:lnTo>
                    <a:pt x="360" y="822"/>
                  </a:lnTo>
                  <a:lnTo>
                    <a:pt x="360" y="884"/>
                  </a:lnTo>
                  <a:lnTo>
                    <a:pt x="366" y="948"/>
                  </a:lnTo>
                  <a:lnTo>
                    <a:pt x="376" y="1012"/>
                  </a:lnTo>
                  <a:lnTo>
                    <a:pt x="382" y="1044"/>
                  </a:lnTo>
                  <a:lnTo>
                    <a:pt x="390" y="1078"/>
                  </a:lnTo>
                  <a:lnTo>
                    <a:pt x="400" y="1112"/>
                  </a:lnTo>
                  <a:lnTo>
                    <a:pt x="410" y="1146"/>
                  </a:lnTo>
                  <a:lnTo>
                    <a:pt x="422" y="1180"/>
                  </a:lnTo>
                  <a:lnTo>
                    <a:pt x="436" y="1214"/>
                  </a:lnTo>
                  <a:lnTo>
                    <a:pt x="452" y="1250"/>
                  </a:lnTo>
                  <a:lnTo>
                    <a:pt x="468" y="1284"/>
                  </a:lnTo>
                  <a:lnTo>
                    <a:pt x="486" y="1320"/>
                  </a:lnTo>
                  <a:lnTo>
                    <a:pt x="508" y="1356"/>
                  </a:lnTo>
                  <a:lnTo>
                    <a:pt x="116" y="1288"/>
                  </a:lnTo>
                  <a:lnTo>
                    <a:pt x="116" y="1288"/>
                  </a:lnTo>
                  <a:lnTo>
                    <a:pt x="110" y="1286"/>
                  </a:lnTo>
                  <a:lnTo>
                    <a:pt x="96" y="1274"/>
                  </a:lnTo>
                  <a:lnTo>
                    <a:pt x="76" y="1252"/>
                  </a:lnTo>
                  <a:lnTo>
                    <a:pt x="64" y="1238"/>
                  </a:lnTo>
                  <a:lnTo>
                    <a:pt x="52" y="1220"/>
                  </a:lnTo>
                  <a:lnTo>
                    <a:pt x="40" y="1200"/>
                  </a:lnTo>
                  <a:lnTo>
                    <a:pt x="30" y="1176"/>
                  </a:lnTo>
                  <a:lnTo>
                    <a:pt x="20" y="1148"/>
                  </a:lnTo>
                  <a:lnTo>
                    <a:pt x="12" y="1118"/>
                  </a:lnTo>
                  <a:lnTo>
                    <a:pt x="6" y="1084"/>
                  </a:lnTo>
                  <a:lnTo>
                    <a:pt x="0" y="1046"/>
                  </a:lnTo>
                  <a:lnTo>
                    <a:pt x="0" y="1002"/>
                  </a:lnTo>
                  <a:lnTo>
                    <a:pt x="2" y="956"/>
                  </a:lnTo>
                  <a:lnTo>
                    <a:pt x="2" y="956"/>
                  </a:lnTo>
                  <a:lnTo>
                    <a:pt x="6" y="904"/>
                  </a:lnTo>
                  <a:lnTo>
                    <a:pt x="14" y="852"/>
                  </a:lnTo>
                  <a:lnTo>
                    <a:pt x="22" y="804"/>
                  </a:lnTo>
                  <a:lnTo>
                    <a:pt x="34" y="756"/>
                  </a:lnTo>
                  <a:lnTo>
                    <a:pt x="48" y="710"/>
                  </a:lnTo>
                  <a:lnTo>
                    <a:pt x="62" y="666"/>
                  </a:lnTo>
                  <a:lnTo>
                    <a:pt x="80" y="624"/>
                  </a:lnTo>
                  <a:lnTo>
                    <a:pt x="98" y="584"/>
                  </a:lnTo>
                  <a:lnTo>
                    <a:pt x="118" y="544"/>
                  </a:lnTo>
                  <a:lnTo>
                    <a:pt x="140" y="508"/>
                  </a:lnTo>
                  <a:lnTo>
                    <a:pt x="162" y="470"/>
                  </a:lnTo>
                  <a:lnTo>
                    <a:pt x="186" y="436"/>
                  </a:lnTo>
                  <a:lnTo>
                    <a:pt x="212" y="402"/>
                  </a:lnTo>
                  <a:lnTo>
                    <a:pt x="238" y="370"/>
                  </a:lnTo>
                  <a:lnTo>
                    <a:pt x="264" y="338"/>
                  </a:lnTo>
                  <a:lnTo>
                    <a:pt x="292" y="308"/>
                  </a:lnTo>
                  <a:lnTo>
                    <a:pt x="292" y="308"/>
                  </a:lnTo>
                  <a:lnTo>
                    <a:pt x="322" y="278"/>
                  </a:lnTo>
                  <a:lnTo>
                    <a:pt x="354" y="250"/>
                  </a:lnTo>
                  <a:lnTo>
                    <a:pt x="390" y="220"/>
                  </a:lnTo>
                  <a:lnTo>
                    <a:pt x="426" y="194"/>
                  </a:lnTo>
                  <a:lnTo>
                    <a:pt x="464" y="168"/>
                  </a:lnTo>
                  <a:lnTo>
                    <a:pt x="502" y="142"/>
                  </a:lnTo>
                  <a:lnTo>
                    <a:pt x="578" y="98"/>
                  </a:lnTo>
                  <a:lnTo>
                    <a:pt x="646" y="60"/>
                  </a:lnTo>
                  <a:lnTo>
                    <a:pt x="704" y="30"/>
                  </a:lnTo>
                  <a:lnTo>
                    <a:pt x="766" y="0"/>
                  </a:lnTo>
                  <a:lnTo>
                    <a:pt x="766" y="0"/>
                  </a:lnTo>
                  <a:close/>
                </a:path>
              </a:pathLst>
            </a:custGeom>
            <a:solidFill>
              <a:srgbClr val="B1132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a:solidFill>
                  <a:schemeClr val="lt1"/>
                </a:solidFill>
                <a:cs typeface="+mn-ea"/>
                <a:sym typeface="+mn-lt"/>
              </a:endParaRPr>
            </a:p>
          </p:txBody>
        </p:sp>
        <p:sp>
          <p:nvSpPr>
            <p:cNvPr id="25" name="모서리가 둥근 직사각형 236"/>
            <p:cNvSpPr/>
            <p:nvPr/>
          </p:nvSpPr>
          <p:spPr bwMode="auto">
            <a:xfrm>
              <a:off x="2330879" y="2336800"/>
              <a:ext cx="3078145" cy="3036106"/>
            </a:xfrm>
            <a:prstGeom prst="roundRect">
              <a:avLst>
                <a:gd name="adj" fmla="val 511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a:solidFill>
                  <a:prstClr val="white"/>
                </a:solidFill>
                <a:cs typeface="+mn-ea"/>
                <a:sym typeface="+mn-lt"/>
              </a:endParaRPr>
            </a:p>
          </p:txBody>
        </p:sp>
        <p:sp>
          <p:nvSpPr>
            <p:cNvPr id="96" name="Freeform 49"/>
            <p:cNvSpPr/>
            <p:nvPr/>
          </p:nvSpPr>
          <p:spPr bwMode="auto">
            <a:xfrm rot="7202387">
              <a:off x="2534792" y="2086360"/>
              <a:ext cx="1852395" cy="1053972"/>
            </a:xfrm>
            <a:custGeom>
              <a:avLst/>
              <a:gdLst/>
              <a:ahLst/>
              <a:cxnLst>
                <a:cxn ang="0">
                  <a:pos x="1440" y="656"/>
                </a:cxn>
                <a:cxn ang="0">
                  <a:pos x="1416" y="558"/>
                </a:cxn>
                <a:cxn ang="0">
                  <a:pos x="1370" y="444"/>
                </a:cxn>
                <a:cxn ang="0">
                  <a:pos x="1326" y="374"/>
                </a:cxn>
                <a:cxn ang="0">
                  <a:pos x="1266" y="306"/>
                </a:cxn>
                <a:cxn ang="0">
                  <a:pos x="1192" y="246"/>
                </a:cxn>
                <a:cxn ang="0">
                  <a:pos x="1098" y="200"/>
                </a:cxn>
                <a:cxn ang="0">
                  <a:pos x="982" y="174"/>
                </a:cxn>
                <a:cxn ang="0">
                  <a:pos x="894" y="168"/>
                </a:cxn>
                <a:cxn ang="0">
                  <a:pos x="432" y="230"/>
                </a:cxn>
                <a:cxn ang="0">
                  <a:pos x="386" y="236"/>
                </a:cxn>
                <a:cxn ang="0">
                  <a:pos x="276" y="238"/>
                </a:cxn>
                <a:cxn ang="0">
                  <a:pos x="178" y="220"/>
                </a:cxn>
                <a:cxn ang="0">
                  <a:pos x="82" y="174"/>
                </a:cxn>
                <a:cxn ang="0">
                  <a:pos x="42" y="136"/>
                </a:cxn>
                <a:cxn ang="0">
                  <a:pos x="24" y="116"/>
                </a:cxn>
                <a:cxn ang="0">
                  <a:pos x="10" y="80"/>
                </a:cxn>
                <a:cxn ang="0">
                  <a:pos x="0" y="0"/>
                </a:cxn>
                <a:cxn ang="0">
                  <a:pos x="2" y="42"/>
                </a:cxn>
                <a:cxn ang="0">
                  <a:pos x="22" y="152"/>
                </a:cxn>
                <a:cxn ang="0">
                  <a:pos x="74" y="284"/>
                </a:cxn>
                <a:cxn ang="0">
                  <a:pos x="126" y="378"/>
                </a:cxn>
                <a:cxn ang="0">
                  <a:pos x="198" y="478"/>
                </a:cxn>
                <a:cxn ang="0">
                  <a:pos x="294" y="586"/>
                </a:cxn>
                <a:cxn ang="0">
                  <a:pos x="418" y="696"/>
                </a:cxn>
                <a:cxn ang="0">
                  <a:pos x="570" y="806"/>
                </a:cxn>
                <a:cxn ang="0">
                  <a:pos x="614" y="834"/>
                </a:cxn>
                <a:cxn ang="0">
                  <a:pos x="732" y="892"/>
                </a:cxn>
                <a:cxn ang="0">
                  <a:pos x="854" y="934"/>
                </a:cxn>
                <a:cxn ang="0">
                  <a:pos x="990" y="958"/>
                </a:cxn>
                <a:cxn ang="0">
                  <a:pos x="1086" y="954"/>
                </a:cxn>
                <a:cxn ang="0">
                  <a:pos x="1152" y="936"/>
                </a:cxn>
                <a:cxn ang="0">
                  <a:pos x="1252" y="892"/>
                </a:cxn>
                <a:cxn ang="0">
                  <a:pos x="1340" y="836"/>
                </a:cxn>
                <a:cxn ang="0">
                  <a:pos x="1430" y="754"/>
                </a:cxn>
                <a:cxn ang="0">
                  <a:pos x="1444" y="744"/>
                </a:cxn>
                <a:cxn ang="0">
                  <a:pos x="1488" y="734"/>
                </a:cxn>
                <a:cxn ang="0">
                  <a:pos x="1562" y="734"/>
                </a:cxn>
                <a:cxn ang="0">
                  <a:pos x="1630" y="736"/>
                </a:cxn>
                <a:cxn ang="0">
                  <a:pos x="1664" y="742"/>
                </a:cxn>
                <a:cxn ang="0">
                  <a:pos x="1680" y="732"/>
                </a:cxn>
                <a:cxn ang="0">
                  <a:pos x="1684" y="700"/>
                </a:cxn>
                <a:cxn ang="0">
                  <a:pos x="1680" y="684"/>
                </a:cxn>
                <a:cxn ang="0">
                  <a:pos x="1668" y="670"/>
                </a:cxn>
                <a:cxn ang="0">
                  <a:pos x="1654" y="668"/>
                </a:cxn>
                <a:cxn ang="0">
                  <a:pos x="1624" y="688"/>
                </a:cxn>
                <a:cxn ang="0">
                  <a:pos x="1600" y="696"/>
                </a:cxn>
                <a:cxn ang="0">
                  <a:pos x="1544" y="696"/>
                </a:cxn>
                <a:cxn ang="0">
                  <a:pos x="1506" y="694"/>
                </a:cxn>
                <a:cxn ang="0">
                  <a:pos x="1458" y="688"/>
                </a:cxn>
                <a:cxn ang="0">
                  <a:pos x="1444" y="678"/>
                </a:cxn>
              </a:cxnLst>
              <a:rect l="0" t="0" r="r" b="b"/>
              <a:pathLst>
                <a:path w="1684" h="958">
                  <a:moveTo>
                    <a:pt x="1444" y="678"/>
                  </a:moveTo>
                  <a:lnTo>
                    <a:pt x="1444" y="678"/>
                  </a:lnTo>
                  <a:lnTo>
                    <a:pt x="1440" y="656"/>
                  </a:lnTo>
                  <a:lnTo>
                    <a:pt x="1436" y="630"/>
                  </a:lnTo>
                  <a:lnTo>
                    <a:pt x="1428" y="598"/>
                  </a:lnTo>
                  <a:lnTo>
                    <a:pt x="1416" y="558"/>
                  </a:lnTo>
                  <a:lnTo>
                    <a:pt x="1402" y="514"/>
                  </a:lnTo>
                  <a:lnTo>
                    <a:pt x="1382" y="468"/>
                  </a:lnTo>
                  <a:lnTo>
                    <a:pt x="1370" y="444"/>
                  </a:lnTo>
                  <a:lnTo>
                    <a:pt x="1356" y="420"/>
                  </a:lnTo>
                  <a:lnTo>
                    <a:pt x="1342" y="396"/>
                  </a:lnTo>
                  <a:lnTo>
                    <a:pt x="1326" y="374"/>
                  </a:lnTo>
                  <a:lnTo>
                    <a:pt x="1308" y="350"/>
                  </a:lnTo>
                  <a:lnTo>
                    <a:pt x="1288" y="328"/>
                  </a:lnTo>
                  <a:lnTo>
                    <a:pt x="1266" y="306"/>
                  </a:lnTo>
                  <a:lnTo>
                    <a:pt x="1244" y="284"/>
                  </a:lnTo>
                  <a:lnTo>
                    <a:pt x="1218" y="264"/>
                  </a:lnTo>
                  <a:lnTo>
                    <a:pt x="1192" y="246"/>
                  </a:lnTo>
                  <a:lnTo>
                    <a:pt x="1162" y="228"/>
                  </a:lnTo>
                  <a:lnTo>
                    <a:pt x="1130" y="214"/>
                  </a:lnTo>
                  <a:lnTo>
                    <a:pt x="1098" y="200"/>
                  </a:lnTo>
                  <a:lnTo>
                    <a:pt x="1062" y="190"/>
                  </a:lnTo>
                  <a:lnTo>
                    <a:pt x="1024" y="180"/>
                  </a:lnTo>
                  <a:lnTo>
                    <a:pt x="982" y="174"/>
                  </a:lnTo>
                  <a:lnTo>
                    <a:pt x="940" y="170"/>
                  </a:lnTo>
                  <a:lnTo>
                    <a:pt x="894" y="168"/>
                  </a:lnTo>
                  <a:lnTo>
                    <a:pt x="894" y="168"/>
                  </a:lnTo>
                  <a:lnTo>
                    <a:pt x="730" y="188"/>
                  </a:lnTo>
                  <a:lnTo>
                    <a:pt x="580" y="208"/>
                  </a:lnTo>
                  <a:lnTo>
                    <a:pt x="432" y="230"/>
                  </a:lnTo>
                  <a:lnTo>
                    <a:pt x="432" y="230"/>
                  </a:lnTo>
                  <a:lnTo>
                    <a:pt x="420" y="232"/>
                  </a:lnTo>
                  <a:lnTo>
                    <a:pt x="386" y="236"/>
                  </a:lnTo>
                  <a:lnTo>
                    <a:pt x="336" y="238"/>
                  </a:lnTo>
                  <a:lnTo>
                    <a:pt x="308" y="238"/>
                  </a:lnTo>
                  <a:lnTo>
                    <a:pt x="276" y="238"/>
                  </a:lnTo>
                  <a:lnTo>
                    <a:pt x="244" y="234"/>
                  </a:lnTo>
                  <a:lnTo>
                    <a:pt x="212" y="228"/>
                  </a:lnTo>
                  <a:lnTo>
                    <a:pt x="178" y="220"/>
                  </a:lnTo>
                  <a:lnTo>
                    <a:pt x="144" y="208"/>
                  </a:lnTo>
                  <a:lnTo>
                    <a:pt x="112" y="194"/>
                  </a:lnTo>
                  <a:lnTo>
                    <a:pt x="82" y="174"/>
                  </a:lnTo>
                  <a:lnTo>
                    <a:pt x="68" y="162"/>
                  </a:lnTo>
                  <a:lnTo>
                    <a:pt x="54" y="150"/>
                  </a:lnTo>
                  <a:lnTo>
                    <a:pt x="42" y="136"/>
                  </a:lnTo>
                  <a:lnTo>
                    <a:pt x="30" y="122"/>
                  </a:lnTo>
                  <a:lnTo>
                    <a:pt x="30" y="122"/>
                  </a:lnTo>
                  <a:lnTo>
                    <a:pt x="24" y="116"/>
                  </a:lnTo>
                  <a:lnTo>
                    <a:pt x="20" y="108"/>
                  </a:lnTo>
                  <a:lnTo>
                    <a:pt x="14" y="96"/>
                  </a:lnTo>
                  <a:lnTo>
                    <a:pt x="10" y="80"/>
                  </a:lnTo>
                  <a:lnTo>
                    <a:pt x="4" y="58"/>
                  </a:lnTo>
                  <a:lnTo>
                    <a:pt x="2" y="32"/>
                  </a:lnTo>
                  <a:lnTo>
                    <a:pt x="0" y="0"/>
                  </a:lnTo>
                  <a:lnTo>
                    <a:pt x="0" y="0"/>
                  </a:lnTo>
                  <a:lnTo>
                    <a:pt x="0" y="20"/>
                  </a:lnTo>
                  <a:lnTo>
                    <a:pt x="2" y="42"/>
                  </a:lnTo>
                  <a:lnTo>
                    <a:pt x="4" y="72"/>
                  </a:lnTo>
                  <a:lnTo>
                    <a:pt x="12" y="108"/>
                  </a:lnTo>
                  <a:lnTo>
                    <a:pt x="22" y="152"/>
                  </a:lnTo>
                  <a:lnTo>
                    <a:pt x="38" y="200"/>
                  </a:lnTo>
                  <a:lnTo>
                    <a:pt x="60" y="256"/>
                  </a:lnTo>
                  <a:lnTo>
                    <a:pt x="74" y="284"/>
                  </a:lnTo>
                  <a:lnTo>
                    <a:pt x="90" y="314"/>
                  </a:lnTo>
                  <a:lnTo>
                    <a:pt x="106" y="346"/>
                  </a:lnTo>
                  <a:lnTo>
                    <a:pt x="126" y="378"/>
                  </a:lnTo>
                  <a:lnTo>
                    <a:pt x="148" y="410"/>
                  </a:lnTo>
                  <a:lnTo>
                    <a:pt x="172" y="444"/>
                  </a:lnTo>
                  <a:lnTo>
                    <a:pt x="198" y="478"/>
                  </a:lnTo>
                  <a:lnTo>
                    <a:pt x="228" y="514"/>
                  </a:lnTo>
                  <a:lnTo>
                    <a:pt x="260" y="550"/>
                  </a:lnTo>
                  <a:lnTo>
                    <a:pt x="294" y="586"/>
                  </a:lnTo>
                  <a:lnTo>
                    <a:pt x="332" y="622"/>
                  </a:lnTo>
                  <a:lnTo>
                    <a:pt x="374" y="658"/>
                  </a:lnTo>
                  <a:lnTo>
                    <a:pt x="418" y="696"/>
                  </a:lnTo>
                  <a:lnTo>
                    <a:pt x="464" y="732"/>
                  </a:lnTo>
                  <a:lnTo>
                    <a:pt x="516" y="770"/>
                  </a:lnTo>
                  <a:lnTo>
                    <a:pt x="570" y="806"/>
                  </a:lnTo>
                  <a:lnTo>
                    <a:pt x="570" y="806"/>
                  </a:lnTo>
                  <a:lnTo>
                    <a:pt x="582" y="814"/>
                  </a:lnTo>
                  <a:lnTo>
                    <a:pt x="614" y="834"/>
                  </a:lnTo>
                  <a:lnTo>
                    <a:pt x="666" y="862"/>
                  </a:lnTo>
                  <a:lnTo>
                    <a:pt x="698" y="876"/>
                  </a:lnTo>
                  <a:lnTo>
                    <a:pt x="732" y="892"/>
                  </a:lnTo>
                  <a:lnTo>
                    <a:pt x="770" y="908"/>
                  </a:lnTo>
                  <a:lnTo>
                    <a:pt x="810" y="922"/>
                  </a:lnTo>
                  <a:lnTo>
                    <a:pt x="854" y="934"/>
                  </a:lnTo>
                  <a:lnTo>
                    <a:pt x="898" y="944"/>
                  </a:lnTo>
                  <a:lnTo>
                    <a:pt x="944" y="952"/>
                  </a:lnTo>
                  <a:lnTo>
                    <a:pt x="990" y="958"/>
                  </a:lnTo>
                  <a:lnTo>
                    <a:pt x="1038" y="958"/>
                  </a:lnTo>
                  <a:lnTo>
                    <a:pt x="1086" y="954"/>
                  </a:lnTo>
                  <a:lnTo>
                    <a:pt x="1086" y="954"/>
                  </a:lnTo>
                  <a:lnTo>
                    <a:pt x="1094" y="952"/>
                  </a:lnTo>
                  <a:lnTo>
                    <a:pt x="1116" y="948"/>
                  </a:lnTo>
                  <a:lnTo>
                    <a:pt x="1152" y="936"/>
                  </a:lnTo>
                  <a:lnTo>
                    <a:pt x="1198" y="918"/>
                  </a:lnTo>
                  <a:lnTo>
                    <a:pt x="1224" y="906"/>
                  </a:lnTo>
                  <a:lnTo>
                    <a:pt x="1252" y="892"/>
                  </a:lnTo>
                  <a:lnTo>
                    <a:pt x="1280" y="876"/>
                  </a:lnTo>
                  <a:lnTo>
                    <a:pt x="1310" y="856"/>
                  </a:lnTo>
                  <a:lnTo>
                    <a:pt x="1340" y="836"/>
                  </a:lnTo>
                  <a:lnTo>
                    <a:pt x="1370" y="810"/>
                  </a:lnTo>
                  <a:lnTo>
                    <a:pt x="1400" y="784"/>
                  </a:lnTo>
                  <a:lnTo>
                    <a:pt x="1430" y="754"/>
                  </a:lnTo>
                  <a:lnTo>
                    <a:pt x="1430" y="754"/>
                  </a:lnTo>
                  <a:lnTo>
                    <a:pt x="1434" y="750"/>
                  </a:lnTo>
                  <a:lnTo>
                    <a:pt x="1444" y="744"/>
                  </a:lnTo>
                  <a:lnTo>
                    <a:pt x="1462" y="738"/>
                  </a:lnTo>
                  <a:lnTo>
                    <a:pt x="1474" y="736"/>
                  </a:lnTo>
                  <a:lnTo>
                    <a:pt x="1488" y="734"/>
                  </a:lnTo>
                  <a:lnTo>
                    <a:pt x="1488" y="734"/>
                  </a:lnTo>
                  <a:lnTo>
                    <a:pt x="1518" y="734"/>
                  </a:lnTo>
                  <a:lnTo>
                    <a:pt x="1562" y="734"/>
                  </a:lnTo>
                  <a:lnTo>
                    <a:pt x="1604" y="734"/>
                  </a:lnTo>
                  <a:lnTo>
                    <a:pt x="1630" y="736"/>
                  </a:lnTo>
                  <a:lnTo>
                    <a:pt x="1630" y="736"/>
                  </a:lnTo>
                  <a:lnTo>
                    <a:pt x="1646" y="742"/>
                  </a:lnTo>
                  <a:lnTo>
                    <a:pt x="1658" y="744"/>
                  </a:lnTo>
                  <a:lnTo>
                    <a:pt x="1664" y="742"/>
                  </a:lnTo>
                  <a:lnTo>
                    <a:pt x="1668" y="740"/>
                  </a:lnTo>
                  <a:lnTo>
                    <a:pt x="1680" y="732"/>
                  </a:lnTo>
                  <a:lnTo>
                    <a:pt x="1680" y="732"/>
                  </a:lnTo>
                  <a:lnTo>
                    <a:pt x="1684" y="728"/>
                  </a:lnTo>
                  <a:lnTo>
                    <a:pt x="1684" y="722"/>
                  </a:lnTo>
                  <a:lnTo>
                    <a:pt x="1684" y="700"/>
                  </a:lnTo>
                  <a:lnTo>
                    <a:pt x="1684" y="700"/>
                  </a:lnTo>
                  <a:lnTo>
                    <a:pt x="1684" y="690"/>
                  </a:lnTo>
                  <a:lnTo>
                    <a:pt x="1680" y="684"/>
                  </a:lnTo>
                  <a:lnTo>
                    <a:pt x="1676" y="678"/>
                  </a:lnTo>
                  <a:lnTo>
                    <a:pt x="1672" y="672"/>
                  </a:lnTo>
                  <a:lnTo>
                    <a:pt x="1668" y="670"/>
                  </a:lnTo>
                  <a:lnTo>
                    <a:pt x="1662" y="668"/>
                  </a:lnTo>
                  <a:lnTo>
                    <a:pt x="1658" y="666"/>
                  </a:lnTo>
                  <a:lnTo>
                    <a:pt x="1654" y="668"/>
                  </a:lnTo>
                  <a:lnTo>
                    <a:pt x="1654" y="668"/>
                  </a:lnTo>
                  <a:lnTo>
                    <a:pt x="1636" y="680"/>
                  </a:lnTo>
                  <a:lnTo>
                    <a:pt x="1624" y="688"/>
                  </a:lnTo>
                  <a:lnTo>
                    <a:pt x="1624" y="688"/>
                  </a:lnTo>
                  <a:lnTo>
                    <a:pt x="1618" y="690"/>
                  </a:lnTo>
                  <a:lnTo>
                    <a:pt x="1600" y="696"/>
                  </a:lnTo>
                  <a:lnTo>
                    <a:pt x="1586" y="696"/>
                  </a:lnTo>
                  <a:lnTo>
                    <a:pt x="1568" y="698"/>
                  </a:lnTo>
                  <a:lnTo>
                    <a:pt x="1544" y="696"/>
                  </a:lnTo>
                  <a:lnTo>
                    <a:pt x="1516" y="694"/>
                  </a:lnTo>
                  <a:lnTo>
                    <a:pt x="1516" y="694"/>
                  </a:lnTo>
                  <a:lnTo>
                    <a:pt x="1506" y="694"/>
                  </a:lnTo>
                  <a:lnTo>
                    <a:pt x="1484" y="692"/>
                  </a:lnTo>
                  <a:lnTo>
                    <a:pt x="1470" y="690"/>
                  </a:lnTo>
                  <a:lnTo>
                    <a:pt x="1458" y="688"/>
                  </a:lnTo>
                  <a:lnTo>
                    <a:pt x="1448" y="684"/>
                  </a:lnTo>
                  <a:lnTo>
                    <a:pt x="1444" y="678"/>
                  </a:lnTo>
                  <a:lnTo>
                    <a:pt x="1444" y="678"/>
                  </a:lnTo>
                  <a:close/>
                </a:path>
              </a:pathLst>
            </a:custGeom>
            <a:solidFill>
              <a:srgbClr val="E04548"/>
            </a:solidFill>
            <a:ln w="19050">
              <a:noFill/>
              <a:headEnd type="oval"/>
              <a:tailEnd type="oval"/>
            </a:ln>
            <a:effectLst/>
          </p:spPr>
          <p:style>
            <a:lnRef idx="1">
              <a:schemeClr val="accent1"/>
            </a:lnRef>
            <a:fillRef idx="0">
              <a:schemeClr val="accent1"/>
            </a:fillRef>
            <a:effectRef idx="0">
              <a:schemeClr val="accent1"/>
            </a:effectRef>
            <a:fontRef idx="minor">
              <a:schemeClr val="tx1"/>
            </a:fontRef>
          </p:style>
          <p:txBody>
            <a:bodyPr anchor="ctr"/>
            <a:lstStyle>
              <a:lvl1pPr>
                <a:defRPr>
                  <a:solidFill>
                    <a:schemeClr val="tx1"/>
                  </a:solidFill>
                  <a:latin typeface="Malgun Gothic" panose="020B0503020000020004" charset="-127"/>
                  <a:ea typeface="Malgun Gothic" panose="020B0503020000020004" charset="-127"/>
                </a:defRPr>
              </a:lvl1pPr>
              <a:lvl2pPr marL="742950" indent="-285750">
                <a:defRPr>
                  <a:solidFill>
                    <a:schemeClr val="tx1"/>
                  </a:solidFill>
                  <a:latin typeface="Malgun Gothic" panose="020B0503020000020004" charset="-127"/>
                  <a:ea typeface="Malgun Gothic" panose="020B0503020000020004" charset="-127"/>
                </a:defRPr>
              </a:lvl2pPr>
              <a:lvl3pPr marL="1143000" indent="-228600">
                <a:defRPr>
                  <a:solidFill>
                    <a:schemeClr val="tx1"/>
                  </a:solidFill>
                  <a:latin typeface="Malgun Gothic" panose="020B0503020000020004" charset="-127"/>
                  <a:ea typeface="Malgun Gothic" panose="020B0503020000020004" charset="-127"/>
                </a:defRPr>
              </a:lvl3pPr>
              <a:lvl4pPr marL="1600200" indent="-228600">
                <a:defRPr>
                  <a:solidFill>
                    <a:schemeClr val="tx1"/>
                  </a:solidFill>
                  <a:latin typeface="Malgun Gothic" panose="020B0503020000020004" charset="-127"/>
                  <a:ea typeface="Malgun Gothic" panose="020B0503020000020004" charset="-127"/>
                </a:defRPr>
              </a:lvl4pPr>
              <a:lvl5pPr marL="2057400" indent="-228600">
                <a:defRPr>
                  <a:solidFill>
                    <a:schemeClr val="tx1"/>
                  </a:solidFill>
                  <a:latin typeface="Malgun Gothic" panose="020B0503020000020004" charset="-127"/>
                  <a:ea typeface="Malgun Gothic" panose="020B0503020000020004" charset="-127"/>
                </a:defRPr>
              </a:lvl5pPr>
              <a:lvl6pPr marL="2514600" indent="-228600" fontAlgn="base" latinLnBrk="1">
                <a:spcBef>
                  <a:spcPct val="0"/>
                </a:spcBef>
                <a:spcAft>
                  <a:spcPct val="0"/>
                </a:spcAft>
                <a:defRPr>
                  <a:solidFill>
                    <a:schemeClr val="tx1"/>
                  </a:solidFill>
                  <a:latin typeface="Malgun Gothic" panose="020B0503020000020004" charset="-127"/>
                  <a:ea typeface="Malgun Gothic" panose="020B0503020000020004" charset="-127"/>
                </a:defRPr>
              </a:lvl6pPr>
              <a:lvl7pPr marL="2971800" indent="-228600" fontAlgn="base" latinLnBrk="1">
                <a:spcBef>
                  <a:spcPct val="0"/>
                </a:spcBef>
                <a:spcAft>
                  <a:spcPct val="0"/>
                </a:spcAft>
                <a:defRPr>
                  <a:solidFill>
                    <a:schemeClr val="tx1"/>
                  </a:solidFill>
                  <a:latin typeface="Malgun Gothic" panose="020B0503020000020004" charset="-127"/>
                  <a:ea typeface="Malgun Gothic" panose="020B0503020000020004" charset="-127"/>
                </a:defRPr>
              </a:lvl7pPr>
              <a:lvl8pPr marL="3429000" indent="-228600" fontAlgn="base" latinLnBrk="1">
                <a:spcBef>
                  <a:spcPct val="0"/>
                </a:spcBef>
                <a:spcAft>
                  <a:spcPct val="0"/>
                </a:spcAft>
                <a:defRPr>
                  <a:solidFill>
                    <a:schemeClr val="tx1"/>
                  </a:solidFill>
                  <a:latin typeface="Malgun Gothic" panose="020B0503020000020004" charset="-127"/>
                  <a:ea typeface="Malgun Gothic" panose="020B0503020000020004" charset="-127"/>
                </a:defRPr>
              </a:lvl8pPr>
              <a:lvl9pPr marL="3886200" indent="-228600" fontAlgn="base" latinLnBrk="1">
                <a:spcBef>
                  <a:spcPct val="0"/>
                </a:spcBef>
                <a:spcAft>
                  <a:spcPct val="0"/>
                </a:spcAft>
                <a:defRPr>
                  <a:solidFill>
                    <a:schemeClr val="tx1"/>
                  </a:solidFill>
                  <a:latin typeface="Malgun Gothic" panose="020B0503020000020004" charset="-127"/>
                  <a:ea typeface="Malgun Gothic" panose="020B0503020000020004" charset="-127"/>
                </a:defRPr>
              </a:lvl9pPr>
            </a:lstStyle>
            <a:p>
              <a:pPr algn="ctr"/>
              <a:endParaRPr lang="ko-KR" altLang="en-US">
                <a:solidFill>
                  <a:prstClr val="black"/>
                </a:solidFill>
                <a:latin typeface="+mn-lt"/>
                <a:ea typeface="+mn-ea"/>
                <a:cs typeface="+mn-ea"/>
                <a:sym typeface="+mn-lt"/>
              </a:endParaRPr>
            </a:p>
          </p:txBody>
        </p:sp>
        <p:sp>
          <p:nvSpPr>
            <p:cNvPr id="97" name="Freeform 49"/>
            <p:cNvSpPr/>
            <p:nvPr/>
          </p:nvSpPr>
          <p:spPr bwMode="auto">
            <a:xfrm rot="14549685">
              <a:off x="4435285" y="3880280"/>
              <a:ext cx="1852613" cy="1054100"/>
            </a:xfrm>
            <a:custGeom>
              <a:avLst/>
              <a:gdLst/>
              <a:ahLst/>
              <a:cxnLst>
                <a:cxn ang="0">
                  <a:pos x="1440" y="656"/>
                </a:cxn>
                <a:cxn ang="0">
                  <a:pos x="1416" y="558"/>
                </a:cxn>
                <a:cxn ang="0">
                  <a:pos x="1370" y="444"/>
                </a:cxn>
                <a:cxn ang="0">
                  <a:pos x="1326" y="374"/>
                </a:cxn>
                <a:cxn ang="0">
                  <a:pos x="1266" y="306"/>
                </a:cxn>
                <a:cxn ang="0">
                  <a:pos x="1192" y="246"/>
                </a:cxn>
                <a:cxn ang="0">
                  <a:pos x="1098" y="200"/>
                </a:cxn>
                <a:cxn ang="0">
                  <a:pos x="982" y="174"/>
                </a:cxn>
                <a:cxn ang="0">
                  <a:pos x="894" y="168"/>
                </a:cxn>
                <a:cxn ang="0">
                  <a:pos x="432" y="230"/>
                </a:cxn>
                <a:cxn ang="0">
                  <a:pos x="386" y="236"/>
                </a:cxn>
                <a:cxn ang="0">
                  <a:pos x="276" y="238"/>
                </a:cxn>
                <a:cxn ang="0">
                  <a:pos x="178" y="220"/>
                </a:cxn>
                <a:cxn ang="0">
                  <a:pos x="82" y="174"/>
                </a:cxn>
                <a:cxn ang="0">
                  <a:pos x="42" y="136"/>
                </a:cxn>
                <a:cxn ang="0">
                  <a:pos x="24" y="116"/>
                </a:cxn>
                <a:cxn ang="0">
                  <a:pos x="10" y="80"/>
                </a:cxn>
                <a:cxn ang="0">
                  <a:pos x="0" y="0"/>
                </a:cxn>
                <a:cxn ang="0">
                  <a:pos x="2" y="42"/>
                </a:cxn>
                <a:cxn ang="0">
                  <a:pos x="22" y="152"/>
                </a:cxn>
                <a:cxn ang="0">
                  <a:pos x="74" y="284"/>
                </a:cxn>
                <a:cxn ang="0">
                  <a:pos x="126" y="378"/>
                </a:cxn>
                <a:cxn ang="0">
                  <a:pos x="198" y="478"/>
                </a:cxn>
                <a:cxn ang="0">
                  <a:pos x="294" y="586"/>
                </a:cxn>
                <a:cxn ang="0">
                  <a:pos x="418" y="696"/>
                </a:cxn>
                <a:cxn ang="0">
                  <a:pos x="570" y="806"/>
                </a:cxn>
                <a:cxn ang="0">
                  <a:pos x="614" y="834"/>
                </a:cxn>
                <a:cxn ang="0">
                  <a:pos x="732" y="892"/>
                </a:cxn>
                <a:cxn ang="0">
                  <a:pos x="854" y="934"/>
                </a:cxn>
                <a:cxn ang="0">
                  <a:pos x="990" y="958"/>
                </a:cxn>
                <a:cxn ang="0">
                  <a:pos x="1086" y="954"/>
                </a:cxn>
                <a:cxn ang="0">
                  <a:pos x="1152" y="936"/>
                </a:cxn>
                <a:cxn ang="0">
                  <a:pos x="1252" y="892"/>
                </a:cxn>
                <a:cxn ang="0">
                  <a:pos x="1340" y="836"/>
                </a:cxn>
                <a:cxn ang="0">
                  <a:pos x="1430" y="754"/>
                </a:cxn>
                <a:cxn ang="0">
                  <a:pos x="1444" y="744"/>
                </a:cxn>
                <a:cxn ang="0">
                  <a:pos x="1488" y="734"/>
                </a:cxn>
                <a:cxn ang="0">
                  <a:pos x="1562" y="734"/>
                </a:cxn>
                <a:cxn ang="0">
                  <a:pos x="1630" y="736"/>
                </a:cxn>
                <a:cxn ang="0">
                  <a:pos x="1664" y="742"/>
                </a:cxn>
                <a:cxn ang="0">
                  <a:pos x="1680" y="732"/>
                </a:cxn>
                <a:cxn ang="0">
                  <a:pos x="1684" y="700"/>
                </a:cxn>
                <a:cxn ang="0">
                  <a:pos x="1680" y="684"/>
                </a:cxn>
                <a:cxn ang="0">
                  <a:pos x="1668" y="670"/>
                </a:cxn>
                <a:cxn ang="0">
                  <a:pos x="1654" y="668"/>
                </a:cxn>
                <a:cxn ang="0">
                  <a:pos x="1624" y="688"/>
                </a:cxn>
                <a:cxn ang="0">
                  <a:pos x="1600" y="696"/>
                </a:cxn>
                <a:cxn ang="0">
                  <a:pos x="1544" y="696"/>
                </a:cxn>
                <a:cxn ang="0">
                  <a:pos x="1506" y="694"/>
                </a:cxn>
                <a:cxn ang="0">
                  <a:pos x="1458" y="688"/>
                </a:cxn>
                <a:cxn ang="0">
                  <a:pos x="1444" y="678"/>
                </a:cxn>
              </a:cxnLst>
              <a:rect l="0" t="0" r="r" b="b"/>
              <a:pathLst>
                <a:path w="1684" h="958">
                  <a:moveTo>
                    <a:pt x="1444" y="678"/>
                  </a:moveTo>
                  <a:lnTo>
                    <a:pt x="1444" y="678"/>
                  </a:lnTo>
                  <a:lnTo>
                    <a:pt x="1440" y="656"/>
                  </a:lnTo>
                  <a:lnTo>
                    <a:pt x="1436" y="630"/>
                  </a:lnTo>
                  <a:lnTo>
                    <a:pt x="1428" y="598"/>
                  </a:lnTo>
                  <a:lnTo>
                    <a:pt x="1416" y="558"/>
                  </a:lnTo>
                  <a:lnTo>
                    <a:pt x="1402" y="514"/>
                  </a:lnTo>
                  <a:lnTo>
                    <a:pt x="1382" y="468"/>
                  </a:lnTo>
                  <a:lnTo>
                    <a:pt x="1370" y="444"/>
                  </a:lnTo>
                  <a:lnTo>
                    <a:pt x="1356" y="420"/>
                  </a:lnTo>
                  <a:lnTo>
                    <a:pt x="1342" y="396"/>
                  </a:lnTo>
                  <a:lnTo>
                    <a:pt x="1326" y="374"/>
                  </a:lnTo>
                  <a:lnTo>
                    <a:pt x="1308" y="350"/>
                  </a:lnTo>
                  <a:lnTo>
                    <a:pt x="1288" y="328"/>
                  </a:lnTo>
                  <a:lnTo>
                    <a:pt x="1266" y="306"/>
                  </a:lnTo>
                  <a:lnTo>
                    <a:pt x="1244" y="284"/>
                  </a:lnTo>
                  <a:lnTo>
                    <a:pt x="1218" y="264"/>
                  </a:lnTo>
                  <a:lnTo>
                    <a:pt x="1192" y="246"/>
                  </a:lnTo>
                  <a:lnTo>
                    <a:pt x="1162" y="228"/>
                  </a:lnTo>
                  <a:lnTo>
                    <a:pt x="1130" y="214"/>
                  </a:lnTo>
                  <a:lnTo>
                    <a:pt x="1098" y="200"/>
                  </a:lnTo>
                  <a:lnTo>
                    <a:pt x="1062" y="190"/>
                  </a:lnTo>
                  <a:lnTo>
                    <a:pt x="1024" y="180"/>
                  </a:lnTo>
                  <a:lnTo>
                    <a:pt x="982" y="174"/>
                  </a:lnTo>
                  <a:lnTo>
                    <a:pt x="940" y="170"/>
                  </a:lnTo>
                  <a:lnTo>
                    <a:pt x="894" y="168"/>
                  </a:lnTo>
                  <a:lnTo>
                    <a:pt x="894" y="168"/>
                  </a:lnTo>
                  <a:lnTo>
                    <a:pt x="730" y="188"/>
                  </a:lnTo>
                  <a:lnTo>
                    <a:pt x="580" y="208"/>
                  </a:lnTo>
                  <a:lnTo>
                    <a:pt x="432" y="230"/>
                  </a:lnTo>
                  <a:lnTo>
                    <a:pt x="432" y="230"/>
                  </a:lnTo>
                  <a:lnTo>
                    <a:pt x="420" y="232"/>
                  </a:lnTo>
                  <a:lnTo>
                    <a:pt x="386" y="236"/>
                  </a:lnTo>
                  <a:lnTo>
                    <a:pt x="336" y="238"/>
                  </a:lnTo>
                  <a:lnTo>
                    <a:pt x="308" y="238"/>
                  </a:lnTo>
                  <a:lnTo>
                    <a:pt x="276" y="238"/>
                  </a:lnTo>
                  <a:lnTo>
                    <a:pt x="244" y="234"/>
                  </a:lnTo>
                  <a:lnTo>
                    <a:pt x="212" y="228"/>
                  </a:lnTo>
                  <a:lnTo>
                    <a:pt x="178" y="220"/>
                  </a:lnTo>
                  <a:lnTo>
                    <a:pt x="144" y="208"/>
                  </a:lnTo>
                  <a:lnTo>
                    <a:pt x="112" y="194"/>
                  </a:lnTo>
                  <a:lnTo>
                    <a:pt x="82" y="174"/>
                  </a:lnTo>
                  <a:lnTo>
                    <a:pt x="68" y="162"/>
                  </a:lnTo>
                  <a:lnTo>
                    <a:pt x="54" y="150"/>
                  </a:lnTo>
                  <a:lnTo>
                    <a:pt x="42" y="136"/>
                  </a:lnTo>
                  <a:lnTo>
                    <a:pt x="30" y="122"/>
                  </a:lnTo>
                  <a:lnTo>
                    <a:pt x="30" y="122"/>
                  </a:lnTo>
                  <a:lnTo>
                    <a:pt x="24" y="116"/>
                  </a:lnTo>
                  <a:lnTo>
                    <a:pt x="20" y="108"/>
                  </a:lnTo>
                  <a:lnTo>
                    <a:pt x="14" y="96"/>
                  </a:lnTo>
                  <a:lnTo>
                    <a:pt x="10" y="80"/>
                  </a:lnTo>
                  <a:lnTo>
                    <a:pt x="4" y="58"/>
                  </a:lnTo>
                  <a:lnTo>
                    <a:pt x="2" y="32"/>
                  </a:lnTo>
                  <a:lnTo>
                    <a:pt x="0" y="0"/>
                  </a:lnTo>
                  <a:lnTo>
                    <a:pt x="0" y="0"/>
                  </a:lnTo>
                  <a:lnTo>
                    <a:pt x="0" y="20"/>
                  </a:lnTo>
                  <a:lnTo>
                    <a:pt x="2" y="42"/>
                  </a:lnTo>
                  <a:lnTo>
                    <a:pt x="4" y="72"/>
                  </a:lnTo>
                  <a:lnTo>
                    <a:pt x="12" y="108"/>
                  </a:lnTo>
                  <a:lnTo>
                    <a:pt x="22" y="152"/>
                  </a:lnTo>
                  <a:lnTo>
                    <a:pt x="38" y="200"/>
                  </a:lnTo>
                  <a:lnTo>
                    <a:pt x="60" y="256"/>
                  </a:lnTo>
                  <a:lnTo>
                    <a:pt x="74" y="284"/>
                  </a:lnTo>
                  <a:lnTo>
                    <a:pt x="90" y="314"/>
                  </a:lnTo>
                  <a:lnTo>
                    <a:pt x="106" y="346"/>
                  </a:lnTo>
                  <a:lnTo>
                    <a:pt x="126" y="378"/>
                  </a:lnTo>
                  <a:lnTo>
                    <a:pt x="148" y="410"/>
                  </a:lnTo>
                  <a:lnTo>
                    <a:pt x="172" y="444"/>
                  </a:lnTo>
                  <a:lnTo>
                    <a:pt x="198" y="478"/>
                  </a:lnTo>
                  <a:lnTo>
                    <a:pt x="228" y="514"/>
                  </a:lnTo>
                  <a:lnTo>
                    <a:pt x="260" y="550"/>
                  </a:lnTo>
                  <a:lnTo>
                    <a:pt x="294" y="586"/>
                  </a:lnTo>
                  <a:lnTo>
                    <a:pt x="332" y="622"/>
                  </a:lnTo>
                  <a:lnTo>
                    <a:pt x="374" y="658"/>
                  </a:lnTo>
                  <a:lnTo>
                    <a:pt x="418" y="696"/>
                  </a:lnTo>
                  <a:lnTo>
                    <a:pt x="464" y="732"/>
                  </a:lnTo>
                  <a:lnTo>
                    <a:pt x="516" y="770"/>
                  </a:lnTo>
                  <a:lnTo>
                    <a:pt x="570" y="806"/>
                  </a:lnTo>
                  <a:lnTo>
                    <a:pt x="570" y="806"/>
                  </a:lnTo>
                  <a:lnTo>
                    <a:pt x="582" y="814"/>
                  </a:lnTo>
                  <a:lnTo>
                    <a:pt x="614" y="834"/>
                  </a:lnTo>
                  <a:lnTo>
                    <a:pt x="666" y="862"/>
                  </a:lnTo>
                  <a:lnTo>
                    <a:pt x="698" y="876"/>
                  </a:lnTo>
                  <a:lnTo>
                    <a:pt x="732" y="892"/>
                  </a:lnTo>
                  <a:lnTo>
                    <a:pt x="770" y="908"/>
                  </a:lnTo>
                  <a:lnTo>
                    <a:pt x="810" y="922"/>
                  </a:lnTo>
                  <a:lnTo>
                    <a:pt x="854" y="934"/>
                  </a:lnTo>
                  <a:lnTo>
                    <a:pt x="898" y="944"/>
                  </a:lnTo>
                  <a:lnTo>
                    <a:pt x="944" y="952"/>
                  </a:lnTo>
                  <a:lnTo>
                    <a:pt x="990" y="958"/>
                  </a:lnTo>
                  <a:lnTo>
                    <a:pt x="1038" y="958"/>
                  </a:lnTo>
                  <a:lnTo>
                    <a:pt x="1086" y="954"/>
                  </a:lnTo>
                  <a:lnTo>
                    <a:pt x="1086" y="954"/>
                  </a:lnTo>
                  <a:lnTo>
                    <a:pt x="1094" y="952"/>
                  </a:lnTo>
                  <a:lnTo>
                    <a:pt x="1116" y="948"/>
                  </a:lnTo>
                  <a:lnTo>
                    <a:pt x="1152" y="936"/>
                  </a:lnTo>
                  <a:lnTo>
                    <a:pt x="1198" y="918"/>
                  </a:lnTo>
                  <a:lnTo>
                    <a:pt x="1224" y="906"/>
                  </a:lnTo>
                  <a:lnTo>
                    <a:pt x="1252" y="892"/>
                  </a:lnTo>
                  <a:lnTo>
                    <a:pt x="1280" y="876"/>
                  </a:lnTo>
                  <a:lnTo>
                    <a:pt x="1310" y="856"/>
                  </a:lnTo>
                  <a:lnTo>
                    <a:pt x="1340" y="836"/>
                  </a:lnTo>
                  <a:lnTo>
                    <a:pt x="1370" y="810"/>
                  </a:lnTo>
                  <a:lnTo>
                    <a:pt x="1400" y="784"/>
                  </a:lnTo>
                  <a:lnTo>
                    <a:pt x="1430" y="754"/>
                  </a:lnTo>
                  <a:lnTo>
                    <a:pt x="1430" y="754"/>
                  </a:lnTo>
                  <a:lnTo>
                    <a:pt x="1434" y="750"/>
                  </a:lnTo>
                  <a:lnTo>
                    <a:pt x="1444" y="744"/>
                  </a:lnTo>
                  <a:lnTo>
                    <a:pt x="1462" y="738"/>
                  </a:lnTo>
                  <a:lnTo>
                    <a:pt x="1474" y="736"/>
                  </a:lnTo>
                  <a:lnTo>
                    <a:pt x="1488" y="734"/>
                  </a:lnTo>
                  <a:lnTo>
                    <a:pt x="1488" y="734"/>
                  </a:lnTo>
                  <a:lnTo>
                    <a:pt x="1518" y="734"/>
                  </a:lnTo>
                  <a:lnTo>
                    <a:pt x="1562" y="734"/>
                  </a:lnTo>
                  <a:lnTo>
                    <a:pt x="1604" y="734"/>
                  </a:lnTo>
                  <a:lnTo>
                    <a:pt x="1630" y="736"/>
                  </a:lnTo>
                  <a:lnTo>
                    <a:pt x="1630" y="736"/>
                  </a:lnTo>
                  <a:lnTo>
                    <a:pt x="1646" y="742"/>
                  </a:lnTo>
                  <a:lnTo>
                    <a:pt x="1658" y="744"/>
                  </a:lnTo>
                  <a:lnTo>
                    <a:pt x="1664" y="742"/>
                  </a:lnTo>
                  <a:lnTo>
                    <a:pt x="1668" y="740"/>
                  </a:lnTo>
                  <a:lnTo>
                    <a:pt x="1680" y="732"/>
                  </a:lnTo>
                  <a:lnTo>
                    <a:pt x="1680" y="732"/>
                  </a:lnTo>
                  <a:lnTo>
                    <a:pt x="1684" y="728"/>
                  </a:lnTo>
                  <a:lnTo>
                    <a:pt x="1684" y="722"/>
                  </a:lnTo>
                  <a:lnTo>
                    <a:pt x="1684" y="700"/>
                  </a:lnTo>
                  <a:lnTo>
                    <a:pt x="1684" y="700"/>
                  </a:lnTo>
                  <a:lnTo>
                    <a:pt x="1684" y="690"/>
                  </a:lnTo>
                  <a:lnTo>
                    <a:pt x="1680" y="684"/>
                  </a:lnTo>
                  <a:lnTo>
                    <a:pt x="1676" y="678"/>
                  </a:lnTo>
                  <a:lnTo>
                    <a:pt x="1672" y="672"/>
                  </a:lnTo>
                  <a:lnTo>
                    <a:pt x="1668" y="670"/>
                  </a:lnTo>
                  <a:lnTo>
                    <a:pt x="1662" y="668"/>
                  </a:lnTo>
                  <a:lnTo>
                    <a:pt x="1658" y="666"/>
                  </a:lnTo>
                  <a:lnTo>
                    <a:pt x="1654" y="668"/>
                  </a:lnTo>
                  <a:lnTo>
                    <a:pt x="1654" y="668"/>
                  </a:lnTo>
                  <a:lnTo>
                    <a:pt x="1636" y="680"/>
                  </a:lnTo>
                  <a:lnTo>
                    <a:pt x="1624" y="688"/>
                  </a:lnTo>
                  <a:lnTo>
                    <a:pt x="1624" y="688"/>
                  </a:lnTo>
                  <a:lnTo>
                    <a:pt x="1618" y="690"/>
                  </a:lnTo>
                  <a:lnTo>
                    <a:pt x="1600" y="696"/>
                  </a:lnTo>
                  <a:lnTo>
                    <a:pt x="1586" y="696"/>
                  </a:lnTo>
                  <a:lnTo>
                    <a:pt x="1568" y="698"/>
                  </a:lnTo>
                  <a:lnTo>
                    <a:pt x="1544" y="696"/>
                  </a:lnTo>
                  <a:lnTo>
                    <a:pt x="1516" y="694"/>
                  </a:lnTo>
                  <a:lnTo>
                    <a:pt x="1516" y="694"/>
                  </a:lnTo>
                  <a:lnTo>
                    <a:pt x="1506" y="694"/>
                  </a:lnTo>
                  <a:lnTo>
                    <a:pt x="1484" y="692"/>
                  </a:lnTo>
                  <a:lnTo>
                    <a:pt x="1470" y="690"/>
                  </a:lnTo>
                  <a:lnTo>
                    <a:pt x="1458" y="688"/>
                  </a:lnTo>
                  <a:lnTo>
                    <a:pt x="1448" y="684"/>
                  </a:lnTo>
                  <a:lnTo>
                    <a:pt x="1444" y="678"/>
                  </a:lnTo>
                  <a:lnTo>
                    <a:pt x="1444" y="678"/>
                  </a:lnTo>
                  <a:close/>
                </a:path>
              </a:pathLst>
            </a:custGeom>
            <a:solidFill>
              <a:srgbClr val="FDB52D"/>
            </a:solidFill>
            <a:ln w="19050">
              <a:noFill/>
              <a:headEnd type="oval"/>
              <a:tailEnd type="oval"/>
            </a:ln>
            <a:effectLst/>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ko-KR" altLang="en-US">
                <a:solidFill>
                  <a:prstClr val="black"/>
                </a:solidFill>
                <a:cs typeface="+mn-ea"/>
                <a:sym typeface="+mn-lt"/>
              </a:endParaRPr>
            </a:p>
          </p:txBody>
        </p:sp>
        <p:sp>
          <p:nvSpPr>
            <p:cNvPr id="98" name="Freeform 49"/>
            <p:cNvSpPr/>
            <p:nvPr/>
          </p:nvSpPr>
          <p:spPr bwMode="auto">
            <a:xfrm>
              <a:off x="1973866" y="4650482"/>
              <a:ext cx="1852613" cy="1054100"/>
            </a:xfrm>
            <a:custGeom>
              <a:avLst/>
              <a:gdLst/>
              <a:ahLst/>
              <a:cxnLst>
                <a:cxn ang="0">
                  <a:pos x="1440" y="656"/>
                </a:cxn>
                <a:cxn ang="0">
                  <a:pos x="1416" y="558"/>
                </a:cxn>
                <a:cxn ang="0">
                  <a:pos x="1370" y="444"/>
                </a:cxn>
                <a:cxn ang="0">
                  <a:pos x="1326" y="374"/>
                </a:cxn>
                <a:cxn ang="0">
                  <a:pos x="1266" y="306"/>
                </a:cxn>
                <a:cxn ang="0">
                  <a:pos x="1192" y="246"/>
                </a:cxn>
                <a:cxn ang="0">
                  <a:pos x="1098" y="200"/>
                </a:cxn>
                <a:cxn ang="0">
                  <a:pos x="982" y="174"/>
                </a:cxn>
                <a:cxn ang="0">
                  <a:pos x="894" y="168"/>
                </a:cxn>
                <a:cxn ang="0">
                  <a:pos x="432" y="230"/>
                </a:cxn>
                <a:cxn ang="0">
                  <a:pos x="386" y="236"/>
                </a:cxn>
                <a:cxn ang="0">
                  <a:pos x="276" y="238"/>
                </a:cxn>
                <a:cxn ang="0">
                  <a:pos x="178" y="220"/>
                </a:cxn>
                <a:cxn ang="0">
                  <a:pos x="82" y="174"/>
                </a:cxn>
                <a:cxn ang="0">
                  <a:pos x="42" y="136"/>
                </a:cxn>
                <a:cxn ang="0">
                  <a:pos x="24" y="116"/>
                </a:cxn>
                <a:cxn ang="0">
                  <a:pos x="10" y="80"/>
                </a:cxn>
                <a:cxn ang="0">
                  <a:pos x="0" y="0"/>
                </a:cxn>
                <a:cxn ang="0">
                  <a:pos x="2" y="42"/>
                </a:cxn>
                <a:cxn ang="0">
                  <a:pos x="22" y="152"/>
                </a:cxn>
                <a:cxn ang="0">
                  <a:pos x="74" y="284"/>
                </a:cxn>
                <a:cxn ang="0">
                  <a:pos x="126" y="378"/>
                </a:cxn>
                <a:cxn ang="0">
                  <a:pos x="198" y="478"/>
                </a:cxn>
                <a:cxn ang="0">
                  <a:pos x="294" y="586"/>
                </a:cxn>
                <a:cxn ang="0">
                  <a:pos x="418" y="696"/>
                </a:cxn>
                <a:cxn ang="0">
                  <a:pos x="570" y="806"/>
                </a:cxn>
                <a:cxn ang="0">
                  <a:pos x="614" y="834"/>
                </a:cxn>
                <a:cxn ang="0">
                  <a:pos x="732" y="892"/>
                </a:cxn>
                <a:cxn ang="0">
                  <a:pos x="854" y="934"/>
                </a:cxn>
                <a:cxn ang="0">
                  <a:pos x="990" y="958"/>
                </a:cxn>
                <a:cxn ang="0">
                  <a:pos x="1086" y="954"/>
                </a:cxn>
                <a:cxn ang="0">
                  <a:pos x="1152" y="936"/>
                </a:cxn>
                <a:cxn ang="0">
                  <a:pos x="1252" y="892"/>
                </a:cxn>
                <a:cxn ang="0">
                  <a:pos x="1340" y="836"/>
                </a:cxn>
                <a:cxn ang="0">
                  <a:pos x="1430" y="754"/>
                </a:cxn>
                <a:cxn ang="0">
                  <a:pos x="1444" y="744"/>
                </a:cxn>
                <a:cxn ang="0">
                  <a:pos x="1488" y="734"/>
                </a:cxn>
                <a:cxn ang="0">
                  <a:pos x="1562" y="734"/>
                </a:cxn>
                <a:cxn ang="0">
                  <a:pos x="1630" y="736"/>
                </a:cxn>
                <a:cxn ang="0">
                  <a:pos x="1664" y="742"/>
                </a:cxn>
                <a:cxn ang="0">
                  <a:pos x="1680" y="732"/>
                </a:cxn>
                <a:cxn ang="0">
                  <a:pos x="1684" y="700"/>
                </a:cxn>
                <a:cxn ang="0">
                  <a:pos x="1680" y="684"/>
                </a:cxn>
                <a:cxn ang="0">
                  <a:pos x="1668" y="670"/>
                </a:cxn>
                <a:cxn ang="0">
                  <a:pos x="1654" y="668"/>
                </a:cxn>
                <a:cxn ang="0">
                  <a:pos x="1624" y="688"/>
                </a:cxn>
                <a:cxn ang="0">
                  <a:pos x="1600" y="696"/>
                </a:cxn>
                <a:cxn ang="0">
                  <a:pos x="1544" y="696"/>
                </a:cxn>
                <a:cxn ang="0">
                  <a:pos x="1506" y="694"/>
                </a:cxn>
                <a:cxn ang="0">
                  <a:pos x="1458" y="688"/>
                </a:cxn>
                <a:cxn ang="0">
                  <a:pos x="1444" y="678"/>
                </a:cxn>
              </a:cxnLst>
              <a:rect l="0" t="0" r="r" b="b"/>
              <a:pathLst>
                <a:path w="1684" h="958">
                  <a:moveTo>
                    <a:pt x="1444" y="678"/>
                  </a:moveTo>
                  <a:lnTo>
                    <a:pt x="1444" y="678"/>
                  </a:lnTo>
                  <a:lnTo>
                    <a:pt x="1440" y="656"/>
                  </a:lnTo>
                  <a:lnTo>
                    <a:pt x="1436" y="630"/>
                  </a:lnTo>
                  <a:lnTo>
                    <a:pt x="1428" y="598"/>
                  </a:lnTo>
                  <a:lnTo>
                    <a:pt x="1416" y="558"/>
                  </a:lnTo>
                  <a:lnTo>
                    <a:pt x="1402" y="514"/>
                  </a:lnTo>
                  <a:lnTo>
                    <a:pt x="1382" y="468"/>
                  </a:lnTo>
                  <a:lnTo>
                    <a:pt x="1370" y="444"/>
                  </a:lnTo>
                  <a:lnTo>
                    <a:pt x="1356" y="420"/>
                  </a:lnTo>
                  <a:lnTo>
                    <a:pt x="1342" y="396"/>
                  </a:lnTo>
                  <a:lnTo>
                    <a:pt x="1326" y="374"/>
                  </a:lnTo>
                  <a:lnTo>
                    <a:pt x="1308" y="350"/>
                  </a:lnTo>
                  <a:lnTo>
                    <a:pt x="1288" y="328"/>
                  </a:lnTo>
                  <a:lnTo>
                    <a:pt x="1266" y="306"/>
                  </a:lnTo>
                  <a:lnTo>
                    <a:pt x="1244" y="284"/>
                  </a:lnTo>
                  <a:lnTo>
                    <a:pt x="1218" y="264"/>
                  </a:lnTo>
                  <a:lnTo>
                    <a:pt x="1192" y="246"/>
                  </a:lnTo>
                  <a:lnTo>
                    <a:pt x="1162" y="228"/>
                  </a:lnTo>
                  <a:lnTo>
                    <a:pt x="1130" y="214"/>
                  </a:lnTo>
                  <a:lnTo>
                    <a:pt x="1098" y="200"/>
                  </a:lnTo>
                  <a:lnTo>
                    <a:pt x="1062" y="190"/>
                  </a:lnTo>
                  <a:lnTo>
                    <a:pt x="1024" y="180"/>
                  </a:lnTo>
                  <a:lnTo>
                    <a:pt x="982" y="174"/>
                  </a:lnTo>
                  <a:lnTo>
                    <a:pt x="940" y="170"/>
                  </a:lnTo>
                  <a:lnTo>
                    <a:pt x="894" y="168"/>
                  </a:lnTo>
                  <a:lnTo>
                    <a:pt x="894" y="168"/>
                  </a:lnTo>
                  <a:lnTo>
                    <a:pt x="730" y="188"/>
                  </a:lnTo>
                  <a:lnTo>
                    <a:pt x="580" y="208"/>
                  </a:lnTo>
                  <a:lnTo>
                    <a:pt x="432" y="230"/>
                  </a:lnTo>
                  <a:lnTo>
                    <a:pt x="432" y="230"/>
                  </a:lnTo>
                  <a:lnTo>
                    <a:pt x="420" y="232"/>
                  </a:lnTo>
                  <a:lnTo>
                    <a:pt x="386" y="236"/>
                  </a:lnTo>
                  <a:lnTo>
                    <a:pt x="336" y="238"/>
                  </a:lnTo>
                  <a:lnTo>
                    <a:pt x="308" y="238"/>
                  </a:lnTo>
                  <a:lnTo>
                    <a:pt x="276" y="238"/>
                  </a:lnTo>
                  <a:lnTo>
                    <a:pt x="244" y="234"/>
                  </a:lnTo>
                  <a:lnTo>
                    <a:pt x="212" y="228"/>
                  </a:lnTo>
                  <a:lnTo>
                    <a:pt x="178" y="220"/>
                  </a:lnTo>
                  <a:lnTo>
                    <a:pt x="144" y="208"/>
                  </a:lnTo>
                  <a:lnTo>
                    <a:pt x="112" y="194"/>
                  </a:lnTo>
                  <a:lnTo>
                    <a:pt x="82" y="174"/>
                  </a:lnTo>
                  <a:lnTo>
                    <a:pt x="68" y="162"/>
                  </a:lnTo>
                  <a:lnTo>
                    <a:pt x="54" y="150"/>
                  </a:lnTo>
                  <a:lnTo>
                    <a:pt x="42" y="136"/>
                  </a:lnTo>
                  <a:lnTo>
                    <a:pt x="30" y="122"/>
                  </a:lnTo>
                  <a:lnTo>
                    <a:pt x="30" y="122"/>
                  </a:lnTo>
                  <a:lnTo>
                    <a:pt x="24" y="116"/>
                  </a:lnTo>
                  <a:lnTo>
                    <a:pt x="20" y="108"/>
                  </a:lnTo>
                  <a:lnTo>
                    <a:pt x="14" y="96"/>
                  </a:lnTo>
                  <a:lnTo>
                    <a:pt x="10" y="80"/>
                  </a:lnTo>
                  <a:lnTo>
                    <a:pt x="4" y="58"/>
                  </a:lnTo>
                  <a:lnTo>
                    <a:pt x="2" y="32"/>
                  </a:lnTo>
                  <a:lnTo>
                    <a:pt x="0" y="0"/>
                  </a:lnTo>
                  <a:lnTo>
                    <a:pt x="0" y="0"/>
                  </a:lnTo>
                  <a:lnTo>
                    <a:pt x="0" y="20"/>
                  </a:lnTo>
                  <a:lnTo>
                    <a:pt x="2" y="42"/>
                  </a:lnTo>
                  <a:lnTo>
                    <a:pt x="4" y="72"/>
                  </a:lnTo>
                  <a:lnTo>
                    <a:pt x="12" y="108"/>
                  </a:lnTo>
                  <a:lnTo>
                    <a:pt x="22" y="152"/>
                  </a:lnTo>
                  <a:lnTo>
                    <a:pt x="38" y="200"/>
                  </a:lnTo>
                  <a:lnTo>
                    <a:pt x="60" y="256"/>
                  </a:lnTo>
                  <a:lnTo>
                    <a:pt x="74" y="284"/>
                  </a:lnTo>
                  <a:lnTo>
                    <a:pt x="90" y="314"/>
                  </a:lnTo>
                  <a:lnTo>
                    <a:pt x="106" y="346"/>
                  </a:lnTo>
                  <a:lnTo>
                    <a:pt x="126" y="378"/>
                  </a:lnTo>
                  <a:lnTo>
                    <a:pt x="148" y="410"/>
                  </a:lnTo>
                  <a:lnTo>
                    <a:pt x="172" y="444"/>
                  </a:lnTo>
                  <a:lnTo>
                    <a:pt x="198" y="478"/>
                  </a:lnTo>
                  <a:lnTo>
                    <a:pt x="228" y="514"/>
                  </a:lnTo>
                  <a:lnTo>
                    <a:pt x="260" y="550"/>
                  </a:lnTo>
                  <a:lnTo>
                    <a:pt x="294" y="586"/>
                  </a:lnTo>
                  <a:lnTo>
                    <a:pt x="332" y="622"/>
                  </a:lnTo>
                  <a:lnTo>
                    <a:pt x="374" y="658"/>
                  </a:lnTo>
                  <a:lnTo>
                    <a:pt x="418" y="696"/>
                  </a:lnTo>
                  <a:lnTo>
                    <a:pt x="464" y="732"/>
                  </a:lnTo>
                  <a:lnTo>
                    <a:pt x="516" y="770"/>
                  </a:lnTo>
                  <a:lnTo>
                    <a:pt x="570" y="806"/>
                  </a:lnTo>
                  <a:lnTo>
                    <a:pt x="570" y="806"/>
                  </a:lnTo>
                  <a:lnTo>
                    <a:pt x="582" y="814"/>
                  </a:lnTo>
                  <a:lnTo>
                    <a:pt x="614" y="834"/>
                  </a:lnTo>
                  <a:lnTo>
                    <a:pt x="666" y="862"/>
                  </a:lnTo>
                  <a:lnTo>
                    <a:pt x="698" y="876"/>
                  </a:lnTo>
                  <a:lnTo>
                    <a:pt x="732" y="892"/>
                  </a:lnTo>
                  <a:lnTo>
                    <a:pt x="770" y="908"/>
                  </a:lnTo>
                  <a:lnTo>
                    <a:pt x="810" y="922"/>
                  </a:lnTo>
                  <a:lnTo>
                    <a:pt x="854" y="934"/>
                  </a:lnTo>
                  <a:lnTo>
                    <a:pt x="898" y="944"/>
                  </a:lnTo>
                  <a:lnTo>
                    <a:pt x="944" y="952"/>
                  </a:lnTo>
                  <a:lnTo>
                    <a:pt x="990" y="958"/>
                  </a:lnTo>
                  <a:lnTo>
                    <a:pt x="1038" y="958"/>
                  </a:lnTo>
                  <a:lnTo>
                    <a:pt x="1086" y="954"/>
                  </a:lnTo>
                  <a:lnTo>
                    <a:pt x="1086" y="954"/>
                  </a:lnTo>
                  <a:lnTo>
                    <a:pt x="1094" y="952"/>
                  </a:lnTo>
                  <a:lnTo>
                    <a:pt x="1116" y="948"/>
                  </a:lnTo>
                  <a:lnTo>
                    <a:pt x="1152" y="936"/>
                  </a:lnTo>
                  <a:lnTo>
                    <a:pt x="1198" y="918"/>
                  </a:lnTo>
                  <a:lnTo>
                    <a:pt x="1224" y="906"/>
                  </a:lnTo>
                  <a:lnTo>
                    <a:pt x="1252" y="892"/>
                  </a:lnTo>
                  <a:lnTo>
                    <a:pt x="1280" y="876"/>
                  </a:lnTo>
                  <a:lnTo>
                    <a:pt x="1310" y="856"/>
                  </a:lnTo>
                  <a:lnTo>
                    <a:pt x="1340" y="836"/>
                  </a:lnTo>
                  <a:lnTo>
                    <a:pt x="1370" y="810"/>
                  </a:lnTo>
                  <a:lnTo>
                    <a:pt x="1400" y="784"/>
                  </a:lnTo>
                  <a:lnTo>
                    <a:pt x="1430" y="754"/>
                  </a:lnTo>
                  <a:lnTo>
                    <a:pt x="1430" y="754"/>
                  </a:lnTo>
                  <a:lnTo>
                    <a:pt x="1434" y="750"/>
                  </a:lnTo>
                  <a:lnTo>
                    <a:pt x="1444" y="744"/>
                  </a:lnTo>
                  <a:lnTo>
                    <a:pt x="1462" y="738"/>
                  </a:lnTo>
                  <a:lnTo>
                    <a:pt x="1474" y="736"/>
                  </a:lnTo>
                  <a:lnTo>
                    <a:pt x="1488" y="734"/>
                  </a:lnTo>
                  <a:lnTo>
                    <a:pt x="1488" y="734"/>
                  </a:lnTo>
                  <a:lnTo>
                    <a:pt x="1518" y="734"/>
                  </a:lnTo>
                  <a:lnTo>
                    <a:pt x="1562" y="734"/>
                  </a:lnTo>
                  <a:lnTo>
                    <a:pt x="1604" y="734"/>
                  </a:lnTo>
                  <a:lnTo>
                    <a:pt x="1630" y="736"/>
                  </a:lnTo>
                  <a:lnTo>
                    <a:pt x="1630" y="736"/>
                  </a:lnTo>
                  <a:lnTo>
                    <a:pt x="1646" y="742"/>
                  </a:lnTo>
                  <a:lnTo>
                    <a:pt x="1658" y="744"/>
                  </a:lnTo>
                  <a:lnTo>
                    <a:pt x="1664" y="742"/>
                  </a:lnTo>
                  <a:lnTo>
                    <a:pt x="1668" y="740"/>
                  </a:lnTo>
                  <a:lnTo>
                    <a:pt x="1680" y="732"/>
                  </a:lnTo>
                  <a:lnTo>
                    <a:pt x="1680" y="732"/>
                  </a:lnTo>
                  <a:lnTo>
                    <a:pt x="1684" y="728"/>
                  </a:lnTo>
                  <a:lnTo>
                    <a:pt x="1684" y="722"/>
                  </a:lnTo>
                  <a:lnTo>
                    <a:pt x="1684" y="700"/>
                  </a:lnTo>
                  <a:lnTo>
                    <a:pt x="1684" y="700"/>
                  </a:lnTo>
                  <a:lnTo>
                    <a:pt x="1684" y="690"/>
                  </a:lnTo>
                  <a:lnTo>
                    <a:pt x="1680" y="684"/>
                  </a:lnTo>
                  <a:lnTo>
                    <a:pt x="1676" y="678"/>
                  </a:lnTo>
                  <a:lnTo>
                    <a:pt x="1672" y="672"/>
                  </a:lnTo>
                  <a:lnTo>
                    <a:pt x="1668" y="670"/>
                  </a:lnTo>
                  <a:lnTo>
                    <a:pt x="1662" y="668"/>
                  </a:lnTo>
                  <a:lnTo>
                    <a:pt x="1658" y="666"/>
                  </a:lnTo>
                  <a:lnTo>
                    <a:pt x="1654" y="668"/>
                  </a:lnTo>
                  <a:lnTo>
                    <a:pt x="1654" y="668"/>
                  </a:lnTo>
                  <a:lnTo>
                    <a:pt x="1636" y="680"/>
                  </a:lnTo>
                  <a:lnTo>
                    <a:pt x="1624" y="688"/>
                  </a:lnTo>
                  <a:lnTo>
                    <a:pt x="1624" y="688"/>
                  </a:lnTo>
                  <a:lnTo>
                    <a:pt x="1618" y="690"/>
                  </a:lnTo>
                  <a:lnTo>
                    <a:pt x="1600" y="696"/>
                  </a:lnTo>
                  <a:lnTo>
                    <a:pt x="1586" y="696"/>
                  </a:lnTo>
                  <a:lnTo>
                    <a:pt x="1568" y="698"/>
                  </a:lnTo>
                  <a:lnTo>
                    <a:pt x="1544" y="696"/>
                  </a:lnTo>
                  <a:lnTo>
                    <a:pt x="1516" y="694"/>
                  </a:lnTo>
                  <a:lnTo>
                    <a:pt x="1516" y="694"/>
                  </a:lnTo>
                  <a:lnTo>
                    <a:pt x="1506" y="694"/>
                  </a:lnTo>
                  <a:lnTo>
                    <a:pt x="1484" y="692"/>
                  </a:lnTo>
                  <a:lnTo>
                    <a:pt x="1470" y="690"/>
                  </a:lnTo>
                  <a:lnTo>
                    <a:pt x="1458" y="688"/>
                  </a:lnTo>
                  <a:lnTo>
                    <a:pt x="1448" y="684"/>
                  </a:lnTo>
                  <a:lnTo>
                    <a:pt x="1444" y="678"/>
                  </a:lnTo>
                  <a:lnTo>
                    <a:pt x="1444" y="678"/>
                  </a:lnTo>
                  <a:close/>
                </a:path>
              </a:pathLst>
            </a:custGeom>
            <a:solidFill>
              <a:srgbClr val="288DBB"/>
            </a:solidFill>
            <a:ln w="19050">
              <a:noFill/>
              <a:headEnd type="oval"/>
              <a:tailEnd type="oval"/>
            </a:ln>
            <a:effectLst/>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ko-KR" altLang="en-US">
                <a:solidFill>
                  <a:prstClr val="black"/>
                </a:solidFill>
                <a:cs typeface="+mn-ea"/>
                <a:sym typeface="+mn-lt"/>
              </a:endParaRPr>
            </a:p>
          </p:txBody>
        </p:sp>
      </p:grpSp>
      <p:sp>
        <p:nvSpPr>
          <p:cNvPr id="5" name="TextBox 19"/>
          <p:cNvSpPr txBox="1"/>
          <p:nvPr/>
        </p:nvSpPr>
        <p:spPr>
          <a:xfrm>
            <a:off x="3693160" y="2603500"/>
            <a:ext cx="5314315" cy="1846580"/>
          </a:xfrm>
          <a:prstGeom prst="rect">
            <a:avLst/>
          </a:prstGeom>
          <a:noFill/>
        </p:spPr>
        <p:txBody>
          <a:bodyPr wrap="square" lIns="0" tIns="0" rIns="0" bIns="0" rtlCol="0">
            <a:spAutoFit/>
          </a:bodyPr>
          <a:lstStyle/>
          <a:p>
            <a:pPr>
              <a:lnSpc>
                <a:spcPct val="100000"/>
              </a:lnSpc>
            </a:pPr>
            <a:r>
              <a:rPr lang="en-US" altLang="zh-CN" sz="1800" b="1" dirty="0">
                <a:latin typeface="仿宋_GB2312" panose="02010609030101010101" charset="-122"/>
                <a:ea typeface="仿宋_GB2312" panose="02010609030101010101" charset="-122"/>
                <a:sym typeface="+mn-ea"/>
              </a:rPr>
              <a:t>  </a:t>
            </a:r>
            <a:r>
              <a:rPr lang="en-US" altLang="zh-CN" sz="2400" b="1" dirty="0">
                <a:latin typeface="仿宋_GB2312" panose="02010609030101010101" charset="-122"/>
                <a:ea typeface="仿宋_GB2312" panose="02010609030101010101" charset="-122"/>
                <a:sym typeface="+mn-ea"/>
              </a:rPr>
              <a:t>  </a:t>
            </a:r>
            <a:r>
              <a:rPr sz="2400" b="1" dirty="0">
                <a:latin typeface="仿宋_GB2312" panose="02010609030101010101" charset="-122"/>
                <a:ea typeface="仿宋_GB2312" panose="02010609030101010101" charset="-122"/>
                <a:sym typeface="+mn-ea"/>
              </a:rPr>
              <a:t>为贯彻落实党中央、国务院关于新冠肺炎疫情防控工作的决策部署，切实减轻企业负担，支持企业复工复产，</a:t>
            </a:r>
            <a:r>
              <a:rPr lang="zh-CN" altLang="en-US" sz="2400" b="1" dirty="0">
                <a:latin typeface="仿宋_GB2312" panose="02010609030101010101" charset="-122"/>
                <a:ea typeface="仿宋_GB2312" panose="02010609030101010101" charset="-122"/>
                <a:sym typeface="+mn-ea"/>
              </a:rPr>
              <a:t>国家出台了阶段性减征免征部分社会保险费政策。</a:t>
            </a:r>
            <a:endParaRPr lang="zh-CN" altLang="en-US" sz="2400" b="1" dirty="0">
              <a:latin typeface="仿宋_GB2312" panose="02010609030101010101" charset="-122"/>
              <a:ea typeface="仿宋_GB2312" panose="02010609030101010101" charset="-122"/>
              <a:sym typeface="+mn-ea"/>
            </a:endParaRPr>
          </a:p>
        </p:txBody>
      </p:sp>
    </p:spTree>
  </p:cSld>
  <p:clrMapOvr>
    <a:masterClrMapping/>
  </p:clrMapOvr>
  <p:transition spd="slow">
    <p:push dir="u"/>
  </p:transition>
  <p:timing>
    <p:tnLst>
      <p:par>
        <p:cTn id="1" dur="indefinite" restart="never" nodeType="tmRoot"/>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970280" y="1599565"/>
            <a:ext cx="10647680" cy="4025900"/>
          </a:xfrm>
          <a:prstGeom prst="rect">
            <a:avLst/>
          </a:prstGeom>
          <a:noFill/>
        </p:spPr>
        <p:txBody>
          <a:bodyPr wrap="square">
            <a:spAutoFit/>
          </a:bodyPr>
          <a:lstStyle/>
          <a:p>
            <a:pPr marR="0" defTabSz="914400" eaLnBrk="1" fontAlgn="auto" latinLnBrk="0" hangingPunct="1">
              <a:lnSpc>
                <a:spcPct val="150000"/>
              </a:lnSpc>
              <a:buClrTx/>
              <a:buSzTx/>
              <a:defRPr/>
            </a:pPr>
            <a:r>
              <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1</a:t>
            </a:r>
            <a:r>
              <a:rPr lang="zh-CN"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、《国家医保局 财政部 税务总局关于阶段性减征职工基本医疗保险费的指导意见》  </a:t>
            </a:r>
            <a:r>
              <a:rPr lang="zh-CN" altLang="zh-CN" sz="2400" b="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r>
              <a:rPr lang="en-US" altLang="zh-CN" sz="2400" b="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医保发〔2020〕6号</a:t>
            </a:r>
            <a:r>
              <a:rPr lang="zh-CN" altLang="en-US" sz="2400" b="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endPar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ct val="150000"/>
              </a:lnSpc>
              <a:buClrTx/>
              <a:buSzTx/>
              <a:defRPr/>
            </a:pPr>
            <a:endParaRPr kumimoji="0" lang="en-US"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ct val="150000"/>
              </a:lnSpc>
              <a:buClrTx/>
              <a:buSzTx/>
              <a:defRPr/>
            </a:pPr>
            <a:r>
              <a:rPr kumimoji="0" lang="en-US"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2</a:t>
            </a:r>
            <a:r>
              <a:rPr kumimoji="0" lang="zh-CN" altLang="en-US"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、《广西壮族自治区医疗保障局 广西壮族自治区财政厅 国家税务总局广西壮族自治区税务局关于阶段性减征职工基本医疗保险费的通知》     </a:t>
            </a:r>
            <a:endParaRPr kumimoji="0" lang="zh-CN" altLang="en-US"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ct val="150000"/>
              </a:lnSpc>
              <a:buClrTx/>
              <a:buSzTx/>
              <a:defRPr/>
            </a:pPr>
            <a:r>
              <a:rPr kumimoji="0" lang="zh-CN" altLang="en-US" sz="2400" b="1" kern="1200" cap="none" spc="0" normalizeH="0" baseline="0" noProof="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r>
              <a:rPr lang="en-US" altLang="zh-CN" sz="2400" b="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桂医保发 〔2020〕9号</a:t>
            </a:r>
            <a:r>
              <a:rPr lang="zh-CN" altLang="en-US" sz="2400" b="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endParaRPr lang="en-US" altLang="zh-CN" sz="2400" b="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endParaRPr kumimoji="0" lang="zh-CN"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endParaRPr kumimoji="0" lang="en-US"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6" name="文本框 5"/>
          <p:cNvSpPr txBox="1"/>
          <p:nvPr/>
        </p:nvSpPr>
        <p:spPr>
          <a:xfrm>
            <a:off x="1603375" y="395605"/>
            <a:ext cx="6393180" cy="583565"/>
          </a:xfrm>
          <a:prstGeom prst="rect">
            <a:avLst/>
          </a:prstGeom>
          <a:noFill/>
        </p:spPr>
        <p:txBody>
          <a:bodyPr wrap="square" rtlCol="0" anchor="t">
            <a:spAutoFit/>
          </a:bodyPr>
          <a:lstStyle/>
          <a:p>
            <a:pPr>
              <a:defRPr/>
            </a:pPr>
            <a:r>
              <a:rPr lang="zh-CN" altLang="en-US" sz="32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政策文件</a:t>
            </a:r>
            <a:endParaRPr lang="zh-CN" altLang="en-US" sz="32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0230928" y="4501551"/>
            <a:ext cx="1640456" cy="1640456"/>
          </a:xfrm>
          <a:prstGeom prst="rect">
            <a:avLst/>
          </a:prstGeom>
        </p:spPr>
      </p:pic>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970280" y="1599565"/>
            <a:ext cx="10647680" cy="4025900"/>
          </a:xfrm>
          <a:prstGeom prst="rect">
            <a:avLst/>
          </a:prstGeom>
          <a:noFill/>
        </p:spPr>
        <p:txBody>
          <a:bodyPr wrap="square">
            <a:spAutoFit/>
          </a:bodyPr>
          <a:lstStyle/>
          <a:p>
            <a:pPr marR="0" defTabSz="914400" eaLnBrk="1" fontAlgn="auto" latinLnBrk="0" hangingPunct="1">
              <a:lnSpc>
                <a:spcPct val="150000"/>
              </a:lnSpc>
              <a:buClrTx/>
              <a:buSzTx/>
              <a:defRPr/>
            </a:pPr>
            <a:r>
              <a:rPr lang="en-US"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1</a:t>
            </a:r>
            <a:r>
              <a:rPr lang="zh-CN" altLang="zh-CN" sz="24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、《人力资源社会保障部 财政部 税务总局关于阶段性减免企业社会保险费的通知》  </a:t>
            </a:r>
            <a:r>
              <a:rPr lang="zh-CN" altLang="zh-CN" sz="2400" b="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r>
              <a:rPr lang="en-US" altLang="zh-CN" sz="2400" b="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人社部发〔2020〕11号</a:t>
            </a:r>
            <a:r>
              <a:rPr lang="zh-CN" altLang="en-US" sz="2400" b="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endParaRPr lang="en-US" altLang="zh-CN" sz="2400" b="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ct val="150000"/>
              </a:lnSpc>
              <a:buClrTx/>
              <a:buSzTx/>
              <a:defRPr/>
            </a:pPr>
            <a:endParaRPr kumimoji="0" lang="en-US"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ct val="150000"/>
              </a:lnSpc>
              <a:buClrTx/>
              <a:buSzTx/>
              <a:defRPr/>
            </a:pPr>
            <a:r>
              <a:rPr kumimoji="0" lang="en-US"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2</a:t>
            </a:r>
            <a:r>
              <a:rPr kumimoji="0" lang="zh-CN" altLang="en-US"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、《广西壮族自治区人力资源和社会保障厅  广西壮族自治区财政厅  国家税务总局广西壮族自治区税务局关于阶段性减免企业社会保险费的通知》     </a:t>
            </a:r>
            <a:endParaRPr kumimoji="0" lang="zh-CN" altLang="en-US"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ct val="150000"/>
              </a:lnSpc>
              <a:buClrTx/>
              <a:buSzTx/>
              <a:defRPr/>
            </a:pPr>
            <a:r>
              <a:rPr kumimoji="0" lang="zh-CN" altLang="en-US" sz="2400" b="1" kern="1200" cap="none" spc="0" normalizeH="0" baseline="0" noProof="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r>
              <a:rPr lang="en-US" altLang="zh-CN" sz="2400" b="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桂人社发〔2020〕12号</a:t>
            </a:r>
            <a:r>
              <a:rPr lang="zh-CN" altLang="en-US" sz="2400" b="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endParaRPr lang="en-US" altLang="zh-CN" sz="2400" b="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endParaRPr kumimoji="0" lang="zh-CN"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endParaRPr kumimoji="0" lang="en-US"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6" name="文本框 5"/>
          <p:cNvSpPr txBox="1"/>
          <p:nvPr/>
        </p:nvSpPr>
        <p:spPr>
          <a:xfrm>
            <a:off x="1603375" y="395605"/>
            <a:ext cx="6393180" cy="583565"/>
          </a:xfrm>
          <a:prstGeom prst="rect">
            <a:avLst/>
          </a:prstGeom>
          <a:noFill/>
        </p:spPr>
        <p:txBody>
          <a:bodyPr wrap="square" rtlCol="0" anchor="t">
            <a:spAutoFit/>
          </a:bodyPr>
          <a:lstStyle/>
          <a:p>
            <a:pPr>
              <a:defRPr/>
            </a:pPr>
            <a:r>
              <a:rPr lang="zh-CN" altLang="en-US" sz="32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政策文件</a:t>
            </a:r>
            <a:endParaRPr lang="zh-CN" altLang="en-US" sz="32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0230928" y="4501551"/>
            <a:ext cx="1640456" cy="1640456"/>
          </a:xfrm>
          <a:prstGeom prst="rect">
            <a:avLst/>
          </a:prstGeom>
        </p:spPr>
      </p:pic>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组合 13"/>
          <p:cNvGrpSpPr/>
          <p:nvPr/>
        </p:nvGrpSpPr>
        <p:grpSpPr>
          <a:xfrm>
            <a:off x="1999933" y="2142490"/>
            <a:ext cx="8640445" cy="708025"/>
            <a:chOff x="2872740" y="1722120"/>
            <a:chExt cx="8640445" cy="707886"/>
          </a:xfrm>
        </p:grpSpPr>
        <p:sp>
          <p:nvSpPr>
            <p:cNvPr id="4" name="文本框 3"/>
            <p:cNvSpPr txBox="1"/>
            <p:nvPr/>
          </p:nvSpPr>
          <p:spPr>
            <a:xfrm>
              <a:off x="3696970" y="1722120"/>
              <a:ext cx="7816215" cy="583450"/>
            </a:xfrm>
            <a:prstGeom prst="rect">
              <a:avLst/>
            </a:prstGeom>
            <a:noFill/>
          </p:spPr>
          <p:txBody>
            <a:bodyPr wrap="square" rtlCol="0">
              <a:spAutoFit/>
            </a:bodyPr>
            <a:lstStyle/>
            <a:p>
              <a:pPr fontAlgn="auto"/>
              <a:r>
                <a:rPr lang="zh-CN" altLang="en-US" sz="32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实施阶段性减征免征社会保险费</a:t>
              </a:r>
              <a:endParaRPr lang="zh-CN" altLang="en-US" sz="32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grpSp>
          <p:nvGrpSpPr>
            <p:cNvPr id="14340" name="组合 9"/>
            <p:cNvGrpSpPr/>
            <p:nvPr/>
          </p:nvGrpSpPr>
          <p:grpSpPr>
            <a:xfrm>
              <a:off x="2872740" y="1722120"/>
              <a:ext cx="683201" cy="707886"/>
              <a:chOff x="2872740" y="1722120"/>
              <a:chExt cx="683201" cy="707886"/>
            </a:xfrm>
          </p:grpSpPr>
          <p:sp>
            <p:nvSpPr>
              <p:cNvPr id="2" name="椭圆 1"/>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sp>
            <p:nvSpPr>
              <p:cNvPr id="14342" name="文本框 8"/>
              <p:cNvSpPr txBox="1"/>
              <p:nvPr/>
            </p:nvSpPr>
            <p:spPr>
              <a:xfrm>
                <a:off x="2872740" y="1722120"/>
                <a:ext cx="683201" cy="707886"/>
              </a:xfrm>
              <a:prstGeom prst="rect">
                <a:avLst/>
              </a:prstGeom>
              <a:noFill/>
              <a:ln w="9525">
                <a:noFill/>
              </a:ln>
            </p:spPr>
            <p:txBody>
              <a:bodyPr wrap="square" anchor="t">
                <a:spAutoFit/>
              </a:bodyPr>
              <a:lstStyle/>
              <a:p>
                <a:pPr algn="ctr"/>
                <a:r>
                  <a:rPr lang="en-US" altLang="zh-CN" sz="4000" b="1" dirty="0">
                    <a:solidFill>
                      <a:schemeClr val="bg1"/>
                    </a:solidFill>
                    <a:latin typeface="微软雅黑" panose="020B0503020204020204" pitchFamily="34" charset="-122"/>
                    <a:ea typeface="微软雅黑" panose="020B0503020204020204" pitchFamily="34" charset="-122"/>
                    <a:sym typeface="等线" panose="02010600030101010101" charset="-122"/>
                  </a:rPr>
                  <a:t>1</a:t>
                </a:r>
                <a:endParaRPr lang="zh-CN" altLang="en-US" sz="40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cxnSp>
          <p:nvCxnSpPr>
            <p:cNvPr id="12" name="直接连接符 11"/>
            <p:cNvCxnSpPr/>
            <p:nvPr/>
          </p:nvCxnSpPr>
          <p:spPr>
            <a:xfrm>
              <a:off x="3505200" y="2405321"/>
              <a:ext cx="53568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14344" name="组合 14"/>
          <p:cNvGrpSpPr/>
          <p:nvPr/>
        </p:nvGrpSpPr>
        <p:grpSpPr>
          <a:xfrm>
            <a:off x="1999933" y="3349308"/>
            <a:ext cx="8094345" cy="708025"/>
            <a:chOff x="2872740" y="1722120"/>
            <a:chExt cx="8093916" cy="707886"/>
          </a:xfrm>
        </p:grpSpPr>
        <p:sp>
          <p:nvSpPr>
            <p:cNvPr id="16" name="文本框 15"/>
            <p:cNvSpPr txBox="1"/>
            <p:nvPr/>
          </p:nvSpPr>
          <p:spPr>
            <a:xfrm>
              <a:off x="3696926" y="1723390"/>
              <a:ext cx="7269730" cy="583450"/>
            </a:xfrm>
            <a:prstGeom prst="rect">
              <a:avLst/>
            </a:prstGeom>
            <a:noFill/>
          </p:spPr>
          <p:txBody>
            <a:bodyPr wrap="square" rtlCol="0">
              <a:spAutoFit/>
            </a:bodyPr>
            <a:lstStyle/>
            <a:p>
              <a:pPr fontAlgn="auto"/>
              <a:r>
                <a:rPr lang="zh-CN" altLang="en-US" sz="32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困难企业缓缴社会保险费</a:t>
              </a:r>
              <a:endParaRPr lang="zh-CN" altLang="en-US" sz="32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grpSp>
          <p:nvGrpSpPr>
            <p:cNvPr id="14346" name="组合 16"/>
            <p:cNvGrpSpPr/>
            <p:nvPr/>
          </p:nvGrpSpPr>
          <p:grpSpPr>
            <a:xfrm>
              <a:off x="2872740" y="1722120"/>
              <a:ext cx="683201" cy="707886"/>
              <a:chOff x="2872740" y="1722120"/>
              <a:chExt cx="683201" cy="707886"/>
            </a:xfrm>
          </p:grpSpPr>
          <p:sp>
            <p:nvSpPr>
              <p:cNvPr id="19" name="椭圆 18"/>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sp>
            <p:nvSpPr>
              <p:cNvPr id="14348" name="文本框 19"/>
              <p:cNvSpPr txBox="1"/>
              <p:nvPr/>
            </p:nvSpPr>
            <p:spPr>
              <a:xfrm>
                <a:off x="2872740" y="1722120"/>
                <a:ext cx="683201" cy="707886"/>
              </a:xfrm>
              <a:prstGeom prst="rect">
                <a:avLst/>
              </a:prstGeom>
              <a:noFill/>
              <a:ln w="9525">
                <a:noFill/>
              </a:ln>
            </p:spPr>
            <p:txBody>
              <a:bodyPr wrap="square" anchor="t">
                <a:spAutoFit/>
              </a:bodyPr>
              <a:lstStyle/>
              <a:p>
                <a:pPr algn="ctr"/>
                <a:r>
                  <a:rPr lang="en-US" altLang="zh-CN" sz="4000" b="1" dirty="0">
                    <a:solidFill>
                      <a:schemeClr val="bg1"/>
                    </a:solidFill>
                    <a:latin typeface="微软雅黑" panose="020B0503020204020204" pitchFamily="34" charset="-122"/>
                    <a:ea typeface="微软雅黑" panose="020B0503020204020204" pitchFamily="34" charset="-122"/>
                    <a:sym typeface="等线" panose="02010600030101010101" charset="-122"/>
                  </a:rPr>
                  <a:t>2</a:t>
                </a:r>
                <a:endParaRPr lang="zh-CN" altLang="en-US" sz="40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cxnSp>
          <p:nvCxnSpPr>
            <p:cNvPr id="18" name="直接连接符 17"/>
            <p:cNvCxnSpPr/>
            <p:nvPr/>
          </p:nvCxnSpPr>
          <p:spPr>
            <a:xfrm>
              <a:off x="3505200" y="2405321"/>
              <a:ext cx="53568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50" name="矩形 4"/>
          <p:cNvSpPr/>
          <p:nvPr/>
        </p:nvSpPr>
        <p:spPr>
          <a:xfrm>
            <a:off x="1220788" y="295275"/>
            <a:ext cx="6878637" cy="460375"/>
          </a:xfrm>
          <a:prstGeom prst="rect">
            <a:avLst/>
          </a:prstGeom>
          <a:noFill/>
          <a:ln w="9525">
            <a:noFill/>
          </a:ln>
        </p:spPr>
        <p:txBody>
          <a:bodyPr wrap="square" anchor="t">
            <a:spAutoFit/>
          </a:bodyPr>
          <a:lstStyle/>
          <a:p>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目录</a:t>
            </a:r>
            <a:endPar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grpSp>
        <p:nvGrpSpPr>
          <p:cNvPr id="3" name="组合 14"/>
          <p:cNvGrpSpPr/>
          <p:nvPr/>
        </p:nvGrpSpPr>
        <p:grpSpPr>
          <a:xfrm>
            <a:off x="1999933" y="4533583"/>
            <a:ext cx="8094345" cy="706755"/>
            <a:chOff x="2872740" y="1722120"/>
            <a:chExt cx="8093916" cy="706616"/>
          </a:xfrm>
        </p:grpSpPr>
        <p:sp>
          <p:nvSpPr>
            <p:cNvPr id="5" name="文本框 4"/>
            <p:cNvSpPr txBox="1"/>
            <p:nvPr/>
          </p:nvSpPr>
          <p:spPr>
            <a:xfrm>
              <a:off x="3696926" y="1723390"/>
              <a:ext cx="7269730" cy="583450"/>
            </a:xfrm>
            <a:prstGeom prst="rect">
              <a:avLst/>
            </a:prstGeom>
            <a:noFill/>
          </p:spPr>
          <p:txBody>
            <a:bodyPr wrap="square" rtlCol="0">
              <a:spAutoFit/>
            </a:bodyPr>
            <a:p>
              <a:pPr fontAlgn="auto"/>
              <a:r>
                <a:rPr lang="zh-CN" altLang="en-US" sz="32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注意事项</a:t>
              </a:r>
              <a:endParaRPr lang="zh-CN" altLang="en-US" sz="32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grpSp>
          <p:nvGrpSpPr>
            <p:cNvPr id="6" name="组合 16"/>
            <p:cNvGrpSpPr/>
            <p:nvPr/>
          </p:nvGrpSpPr>
          <p:grpSpPr>
            <a:xfrm>
              <a:off x="2872740" y="1722120"/>
              <a:ext cx="683201" cy="706616"/>
              <a:chOff x="2872740" y="1722120"/>
              <a:chExt cx="683201" cy="706616"/>
            </a:xfrm>
          </p:grpSpPr>
          <p:sp>
            <p:nvSpPr>
              <p:cNvPr id="7" name="椭圆 6"/>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auto"/>
                <a:endParaRPr lang="zh-CN" altLang="en-US" strike="noStrike" noProof="1"/>
              </a:p>
            </p:txBody>
          </p:sp>
          <p:sp>
            <p:nvSpPr>
              <p:cNvPr id="8" name="文本框 19"/>
              <p:cNvSpPr txBox="1"/>
              <p:nvPr/>
            </p:nvSpPr>
            <p:spPr>
              <a:xfrm>
                <a:off x="2872740" y="1722120"/>
                <a:ext cx="683201" cy="706616"/>
              </a:xfrm>
              <a:prstGeom prst="rect">
                <a:avLst/>
              </a:prstGeom>
              <a:noFill/>
              <a:ln w="9525">
                <a:noFill/>
              </a:ln>
            </p:spPr>
            <p:txBody>
              <a:bodyPr wrap="square" anchor="t">
                <a:spAutoFit/>
              </a:bodyPr>
              <a:p>
                <a:pPr algn="ctr"/>
                <a:r>
                  <a:rPr lang="en-US" altLang="zh-CN" sz="4000" b="1" dirty="0">
                    <a:solidFill>
                      <a:schemeClr val="bg1"/>
                    </a:solidFill>
                    <a:latin typeface="微软雅黑" panose="020B0503020204020204" pitchFamily="34" charset="-122"/>
                    <a:ea typeface="微软雅黑" panose="020B0503020204020204" pitchFamily="34" charset="-122"/>
                    <a:sym typeface="等线" panose="02010600030101010101" charset="-122"/>
                  </a:rPr>
                  <a:t>3</a:t>
                </a:r>
                <a:endParaRPr lang="zh-CN" altLang="en-US" sz="40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cxnSp>
          <p:nvCxnSpPr>
            <p:cNvPr id="9" name="直接连接符 8"/>
            <p:cNvCxnSpPr/>
            <p:nvPr/>
          </p:nvCxnSpPr>
          <p:spPr>
            <a:xfrm>
              <a:off x="3505200" y="2405321"/>
              <a:ext cx="53568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009650" y="1136015"/>
            <a:ext cx="10460990" cy="5198110"/>
          </a:xfrm>
          <a:prstGeom prst="rect">
            <a:avLst/>
          </a:prstGeom>
          <a:noFill/>
        </p:spPr>
        <p:txBody>
          <a:bodyPr wrap="square">
            <a:spAutoFit/>
          </a:bodyPr>
          <a:lstStyle/>
          <a:p>
            <a:pPr marR="0" defTabSz="914400" eaLnBrk="1" fontAlgn="auto" latinLnBrk="0" hangingPunct="1">
              <a:lnSpc>
                <a:spcPct val="150000"/>
              </a:lnSpc>
              <a:buClrTx/>
              <a:buSzTx/>
              <a:defRPr/>
            </a:pPr>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1</a:t>
            </a:r>
            <a:r>
              <a:rPr lang="zh-CN"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、2月起，对企业及其他参保单位（不含机关事业单位）参加职工医保</a:t>
            </a:r>
            <a:r>
              <a:rPr lang="zh-CN" altLang="zh-CN" sz="2400" b="1"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单位缴费</a:t>
            </a:r>
            <a:r>
              <a:rPr lang="zh-CN"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部分实行</a:t>
            </a:r>
            <a:r>
              <a:rPr lang="zh-CN" altLang="zh-CN" sz="3200" b="1"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减半征收</a:t>
            </a:r>
            <a:r>
              <a:rPr lang="zh-CN"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（具体按各市标准执行）。</a:t>
            </a:r>
            <a:endParaRPr lang="zh-CN"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ct val="150000"/>
              </a:lnSpc>
              <a:buClrTx/>
              <a:buSzTx/>
              <a:defRPr/>
            </a:pPr>
            <a:endParaRPr lang="zh-CN"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ct val="150000"/>
              </a:lnSpc>
              <a:buClrTx/>
              <a:buSzTx/>
              <a:defRPr/>
            </a:pPr>
            <a:r>
              <a:rPr kumimoji="0" lang="en-US"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2</a:t>
            </a:r>
            <a:r>
              <a:rPr kumimoji="0" lang="zh-CN" altLang="en-US"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r>
              <a:rPr kumimoji="0" lang="zh-CN" altLang="en-US" sz="3200" b="1" kern="1200" cap="none" spc="0" normalizeH="0" baseline="0" noProof="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阶段性减征</a:t>
            </a:r>
            <a:r>
              <a:rPr kumimoji="0" lang="zh-CN" altLang="en-US"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统筹基金累计结存可支付月数大于 6 个月（含 6 个月） 的统筹地区，减征期限最多不超过 5 个月；累计结存可 支付月数小于6个月的统筹地区，减征期限最多不超过 3 个月。</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ct val="150000"/>
              </a:lnSpc>
              <a:buClrTx/>
              <a:buSzTx/>
              <a:defRPr/>
            </a:pP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ct val="150000"/>
              </a:lnSpc>
              <a:buClrTx/>
              <a:buSzTx/>
              <a:defRPr/>
            </a:pPr>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3</a:t>
            </a:r>
            <a:r>
              <a:rPr lang="zh-CN"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r>
              <a:rPr lang="zh-CN" altLang="en-US" sz="2400" b="1"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个人</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缴纳职工医保部分</a:t>
            </a:r>
            <a:r>
              <a:rPr lang="zh-CN" altLang="en-US" sz="2400" b="1"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不得</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减半征收。</a:t>
            </a:r>
            <a:endParaRPr kumimoji="0" lang="zh-CN"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endParaRPr kumimoji="0" lang="en-US"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6" name="文本框 5"/>
          <p:cNvSpPr txBox="1"/>
          <p:nvPr/>
        </p:nvSpPr>
        <p:spPr>
          <a:xfrm>
            <a:off x="1603375" y="395605"/>
            <a:ext cx="9428480" cy="583565"/>
          </a:xfrm>
          <a:prstGeom prst="rect">
            <a:avLst/>
          </a:prstGeom>
          <a:noFill/>
        </p:spPr>
        <p:txBody>
          <a:bodyPr wrap="square" rtlCol="0" anchor="t">
            <a:spAutoFit/>
          </a:bodyPr>
          <a:lstStyle/>
          <a:p>
            <a:pPr>
              <a:defRPr/>
            </a:pPr>
            <a:r>
              <a:rPr lang="zh-CN" altLang="en-US" sz="3200" b="1" dirty="0" smtClean="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一、实施</a:t>
            </a:r>
            <a:r>
              <a:rPr lang="zh-CN" altLang="en-US" sz="3200" b="1" dirty="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阶段性减征职工基本医疗保险费政策</a:t>
            </a:r>
            <a:endParaRPr lang="zh-CN" altLang="en-US" sz="3200" b="1" dirty="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009650" y="1136015"/>
            <a:ext cx="10460990" cy="5382260"/>
          </a:xfrm>
          <a:prstGeom prst="rect">
            <a:avLst/>
          </a:prstGeom>
          <a:noFill/>
        </p:spPr>
        <p:txBody>
          <a:bodyPr wrap="square">
            <a:spAutoFit/>
          </a:bodyPr>
          <a:lstStyle/>
          <a:p>
            <a:pPr marR="0" defTabSz="914400" eaLnBrk="1" fontAlgn="auto" latinLnBrk="0" hangingPunct="1">
              <a:lnSpc>
                <a:spcPct val="150000"/>
              </a:lnSpc>
              <a:buClrTx/>
              <a:buSzTx/>
              <a:defRPr/>
            </a:pPr>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1</a:t>
            </a:r>
            <a:r>
              <a:rPr lang="zh-CN"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r>
              <a:rPr lang="zh-CN" altLang="en-US" sz="3200" b="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免征（</a:t>
            </a:r>
            <a:r>
              <a:rPr lang="en-US" altLang="zh-CN" sz="3200" b="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6</a:t>
            </a:r>
            <a:r>
              <a:rPr lang="zh-CN" altLang="en-US" sz="3200" b="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个月）</a:t>
            </a:r>
            <a:r>
              <a:rPr lang="zh-CN"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：2020年2月1日至6月30日，免征中小微企业和以用人单位身份参保缴费的个体工商户三项社会保险</a:t>
            </a:r>
            <a:r>
              <a:rPr lang="zh-CN" altLang="en-US" sz="3200" b="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单位缴费</a:t>
            </a:r>
            <a:r>
              <a:rPr lang="zh-CN"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部分。</a:t>
            </a:r>
            <a:endParaRPr lang="zh-CN"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ct val="150000"/>
              </a:lnSpc>
              <a:buClrTx/>
              <a:buSzTx/>
              <a:defRPr/>
            </a:pPr>
            <a:endParaRPr lang="zh-CN"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ct val="150000"/>
              </a:lnSpc>
              <a:buClrTx/>
              <a:buSzTx/>
              <a:defRPr/>
            </a:pPr>
            <a:r>
              <a:rPr kumimoji="0" lang="en-US"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2</a:t>
            </a:r>
            <a:r>
              <a:rPr kumimoji="0" lang="zh-CN" altLang="en-US"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r>
              <a:rPr kumimoji="0" lang="zh-CN" altLang="en-US" sz="3200" b="1" kern="1200" cap="none" spc="0" normalizeH="0" baseline="0" noProof="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减征（</a:t>
            </a:r>
            <a:r>
              <a:rPr kumimoji="0" lang="en-US" altLang="zh-CN" sz="3200" b="1" kern="1200" cap="none" spc="0" normalizeH="0" baseline="0" noProof="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3</a:t>
            </a:r>
            <a:r>
              <a:rPr kumimoji="0" lang="zh-CN" altLang="en-US" sz="3200" b="1" kern="1200" cap="none" spc="0" normalizeH="0" baseline="0" noProof="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个月）</a:t>
            </a:r>
            <a:r>
              <a:rPr kumimoji="0" lang="zh-CN" altLang="en-US"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2020年2月1日至4月30日，减半征收各类大型企业，民办非企业单位、社会团体等各类社会组织及其它类型单位的三项社会保险单位缴费部分。</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ct val="150000"/>
              </a:lnSpc>
              <a:buClrTx/>
              <a:buSzTx/>
              <a:defRPr/>
            </a:pP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ct val="150000"/>
              </a:lnSpc>
              <a:buClrTx/>
              <a:buSzTx/>
              <a:defRPr/>
            </a:pPr>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3</a:t>
            </a:r>
            <a:r>
              <a:rPr lang="zh-CN"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、职工</a:t>
            </a:r>
            <a:r>
              <a:rPr lang="zh-CN" altLang="zh-CN" sz="2400" b="1"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个人缴费</a:t>
            </a:r>
            <a:r>
              <a:rPr lang="zh-CN"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部分不得减免</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endParaRPr kumimoji="0" lang="zh-CN"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endParaRPr kumimoji="0" lang="en-US" altLang="zh-CN" sz="24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6" name="文本框 5"/>
          <p:cNvSpPr txBox="1"/>
          <p:nvPr/>
        </p:nvSpPr>
        <p:spPr>
          <a:xfrm>
            <a:off x="1603375" y="395605"/>
            <a:ext cx="9428480" cy="583565"/>
          </a:xfrm>
          <a:prstGeom prst="rect">
            <a:avLst/>
          </a:prstGeom>
          <a:noFill/>
        </p:spPr>
        <p:txBody>
          <a:bodyPr wrap="square" rtlCol="0" anchor="t">
            <a:spAutoFit/>
          </a:bodyPr>
          <a:lstStyle/>
          <a:p>
            <a:pPr>
              <a:defRPr/>
            </a:pPr>
            <a:r>
              <a:rPr lang="zh-CN" altLang="en-US" sz="3200" b="1" dirty="0" smtClean="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一、实施</a:t>
            </a:r>
            <a:r>
              <a:rPr lang="zh-CN" altLang="en-US" sz="3200" b="1" dirty="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阶段性减征免征企业社会保险费政策</a:t>
            </a:r>
            <a:endParaRPr lang="zh-CN" altLang="en-US" sz="3200" b="1" dirty="0">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3657599" y="1929082"/>
            <a:ext cx="7614739" cy="4154170"/>
          </a:xfrm>
          <a:prstGeom prst="rect">
            <a:avLst/>
          </a:prstGeom>
          <a:noFill/>
        </p:spPr>
        <p:txBody>
          <a:bodyPr wrap="square">
            <a:spAutoFit/>
          </a:bodyPr>
          <a:lstStyle/>
          <a:p>
            <a:pPr marR="0" defTabSz="914400" eaLnBrk="1" fontAlgn="auto" latinLnBrk="0" hangingPunct="1">
              <a:lnSpc>
                <a:spcPct val="150000"/>
              </a:lnSpc>
              <a:buClrTx/>
              <a:buSzTx/>
              <a:defRPr/>
            </a:pPr>
            <a:r>
              <a:rPr lang="en-US" altLang="zh-CN" sz="2400" b="1" dirty="0">
                <a:solidFill>
                  <a:srgbClr val="004DA1"/>
                </a:solidFill>
                <a:effectLst/>
                <a:latin typeface="微软雅黑" panose="020B0503020204020204" pitchFamily="34" charset="-122"/>
                <a:ea typeface="微软雅黑" panose="020B0503020204020204" pitchFamily="34" charset="-122"/>
                <a:cs typeface="+mn-ea"/>
                <a:sym typeface="+mn-lt"/>
              </a:rPr>
              <a:t>1</a:t>
            </a:r>
            <a:r>
              <a:rPr lang="zh-CN" altLang="zh-CN" sz="2400" b="1" dirty="0">
                <a:solidFill>
                  <a:srgbClr val="004DA1"/>
                </a:solidFill>
                <a:effectLst/>
                <a:latin typeface="微软雅黑" panose="020B0503020204020204" pitchFamily="34" charset="-122"/>
                <a:ea typeface="微软雅黑" panose="020B0503020204020204" pitchFamily="34" charset="-122"/>
                <a:cs typeface="+mn-ea"/>
                <a:sym typeface="+mn-lt"/>
              </a:rPr>
              <a:t>、因受新冠肺炎疫情影响，申请缓缴前连续3个月亏损的企业，可申请缓缴职工基本医疗保险费（含生育保险费），（职工基本养老保险、失业保险、工伤保险），缓缴执行期为 2020 年年内，缓缴期限</a:t>
            </a:r>
            <a:r>
              <a:rPr lang="zh-CN" altLang="en-US" sz="3200" b="1" dirty="0">
                <a:solidFill>
                  <a:srgbClr val="C00000"/>
                </a:solidFill>
                <a:effectLst/>
                <a:latin typeface="微软雅黑" panose="020B0503020204020204" pitchFamily="34" charset="-122"/>
                <a:ea typeface="微软雅黑" panose="020B0503020204020204" pitchFamily="34" charset="-122"/>
                <a:cs typeface="+mn-ea"/>
                <a:sym typeface="+mn-lt"/>
              </a:rPr>
              <a:t>不超过6个月</a:t>
            </a:r>
            <a:r>
              <a:rPr lang="zh-CN" altLang="zh-CN" sz="2400" b="1" dirty="0" smtClean="0">
                <a:solidFill>
                  <a:srgbClr val="004DA1"/>
                </a:solidFill>
                <a:effectLst/>
                <a:latin typeface="微软雅黑" panose="020B0503020204020204" pitchFamily="34" charset="-122"/>
                <a:ea typeface="微软雅黑" panose="020B0503020204020204" pitchFamily="34" charset="-122"/>
                <a:cs typeface="+mn-ea"/>
                <a:sym typeface="+mn-lt"/>
              </a:rPr>
              <a:t>。</a:t>
            </a:r>
            <a:r>
              <a:rPr lang="zh-CN" altLang="zh-CN" sz="2000" b="1" dirty="0" smtClean="0">
                <a:solidFill>
                  <a:srgbClr val="004DA1"/>
                </a:solidFill>
                <a:effectLst/>
                <a:latin typeface="微软雅黑" panose="020B0503020204020204" pitchFamily="34" charset="-122"/>
                <a:ea typeface="微软雅黑" panose="020B0503020204020204" pitchFamily="34" charset="-122"/>
                <a:cs typeface="+mn-ea"/>
                <a:sym typeface="+mn-lt"/>
              </a:rPr>
              <a:t>缓</a:t>
            </a:r>
            <a:r>
              <a:rPr lang="zh-CN" altLang="zh-CN" sz="2000" b="1" dirty="0">
                <a:solidFill>
                  <a:srgbClr val="004DA1"/>
                </a:solidFill>
                <a:effectLst/>
                <a:latin typeface="微软雅黑" panose="020B0503020204020204" pitchFamily="34" charset="-122"/>
                <a:ea typeface="微软雅黑" panose="020B0503020204020204" pitchFamily="34" charset="-122"/>
                <a:cs typeface="+mn-ea"/>
                <a:sym typeface="+mn-lt"/>
              </a:rPr>
              <a:t>缴时间自参保地医疗保险经办机构（同级人力资源社会保障行政部门）核准同意缓缴之月起， 连续不中断计算。缓缴期间</a:t>
            </a:r>
            <a:r>
              <a:rPr lang="zh-CN" altLang="en-US" sz="2000" b="1" dirty="0">
                <a:solidFill>
                  <a:srgbClr val="C00000"/>
                </a:solidFill>
                <a:effectLst/>
                <a:latin typeface="微软雅黑" panose="020B0503020204020204" pitchFamily="34" charset="-122"/>
                <a:ea typeface="微软雅黑" panose="020B0503020204020204" pitchFamily="34" charset="-122"/>
                <a:cs typeface="+mn-ea"/>
                <a:sym typeface="+mn-lt"/>
              </a:rPr>
              <a:t>免收滞纳金</a:t>
            </a:r>
            <a:r>
              <a:rPr lang="zh-CN" altLang="zh-CN" sz="2000" b="1" dirty="0" smtClean="0">
                <a:solidFill>
                  <a:srgbClr val="004DA1"/>
                </a:solidFill>
                <a:effectLst/>
                <a:latin typeface="微软雅黑" panose="020B0503020204020204" pitchFamily="34" charset="-122"/>
                <a:ea typeface="微软雅黑" panose="020B0503020204020204" pitchFamily="34" charset="-122"/>
                <a:cs typeface="+mn-ea"/>
                <a:sym typeface="+mn-lt"/>
              </a:rPr>
              <a:t>。</a:t>
            </a:r>
            <a:endParaRPr lang="zh-CN" altLang="zh-CN" sz="2000" b="1" dirty="0">
              <a:solidFill>
                <a:srgbClr val="004DA1"/>
              </a:solidFill>
              <a:effectLst/>
              <a:latin typeface="微软雅黑" panose="020B0503020204020204" pitchFamily="34" charset="-122"/>
              <a:ea typeface="微软雅黑" panose="020B0503020204020204" pitchFamily="34" charset="-122"/>
              <a:cs typeface="+mn-ea"/>
              <a:sym typeface="+mn-lt"/>
            </a:endParaRPr>
          </a:p>
        </p:txBody>
      </p:sp>
      <p:sp>
        <p:nvSpPr>
          <p:cNvPr id="6" name="文本框 5"/>
          <p:cNvSpPr txBox="1"/>
          <p:nvPr/>
        </p:nvSpPr>
        <p:spPr>
          <a:xfrm>
            <a:off x="1603375" y="395605"/>
            <a:ext cx="9428480" cy="583565"/>
          </a:xfrm>
          <a:prstGeom prst="rect">
            <a:avLst/>
          </a:prstGeom>
          <a:noFill/>
        </p:spPr>
        <p:txBody>
          <a:bodyPr wrap="square" rtlCol="0" anchor="t">
            <a:spAutoFit/>
          </a:bodyPr>
          <a:lstStyle/>
          <a:p>
            <a:pPr>
              <a:defRPr/>
            </a:pPr>
            <a:r>
              <a:rPr lang="zh-CN" altLang="en-US" sz="32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二、困难企业缓缴职工基本医疗保险费</a:t>
            </a:r>
            <a:endParaRPr lang="zh-CN" altLang="en-US" sz="32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flipH="1">
            <a:off x="-155892" y="1417819"/>
            <a:ext cx="4815205" cy="4815205"/>
          </a:xfrm>
          <a:prstGeom prst="rect">
            <a:avLst/>
          </a:prstGeom>
        </p:spPr>
      </p:pic>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052920" y="1284569"/>
            <a:ext cx="10292715" cy="4458970"/>
          </a:xfrm>
          <a:prstGeom prst="rect">
            <a:avLst/>
          </a:prstGeom>
          <a:noFill/>
        </p:spPr>
        <p:txBody>
          <a:bodyPr wrap="square">
            <a:spAutoFit/>
          </a:bodyPr>
          <a:lstStyle/>
          <a:p>
            <a:pPr marR="0" defTabSz="914400" eaLnBrk="1" fontAlgn="auto" latinLnBrk="0" hangingPunct="1">
              <a:lnSpc>
                <a:spcPct val="150000"/>
              </a:lnSpc>
              <a:buClrTx/>
              <a:buSzTx/>
              <a:defRPr/>
            </a:pPr>
            <a:r>
              <a:rPr kumimoji="0" lang="en-US" altLang="zh-CN" sz="2400" b="1" kern="1200" cap="none" spc="0" normalizeH="0" baseline="0" noProof="1" smtClean="0">
                <a:solidFill>
                  <a:srgbClr val="004DA1"/>
                </a:solidFill>
                <a:effectLst/>
                <a:latin typeface="微软雅黑" panose="020B0503020204020204" pitchFamily="34" charset="-122"/>
                <a:ea typeface="微软雅黑" panose="020B0503020204020204" pitchFamily="34" charset="-122"/>
                <a:cs typeface="+mn-ea"/>
                <a:sym typeface="+mn-lt"/>
              </a:rPr>
              <a:t>2</a:t>
            </a:r>
            <a:r>
              <a:rPr kumimoji="0" lang="zh-CN" altLang="en-US" sz="2400" b="1" kern="1200" cap="none" spc="0" normalizeH="0" baseline="0" noProof="1">
                <a:solidFill>
                  <a:srgbClr val="004DA1"/>
                </a:solidFill>
                <a:effectLst/>
                <a:latin typeface="微软雅黑" panose="020B0503020204020204" pitchFamily="34" charset="-122"/>
                <a:ea typeface="微软雅黑" panose="020B0503020204020204" pitchFamily="34" charset="-122"/>
                <a:cs typeface="+mn-ea"/>
                <a:sym typeface="+mn-lt"/>
              </a:rPr>
              <a:t>、</a:t>
            </a:r>
            <a:r>
              <a:rPr lang="zh-CN" altLang="en-US" sz="2400" b="1" dirty="0">
                <a:solidFill>
                  <a:srgbClr val="004DA1"/>
                </a:solidFill>
                <a:effectLst/>
                <a:latin typeface="微软雅黑" panose="020B0503020204020204" pitchFamily="34" charset="-122"/>
                <a:ea typeface="微软雅黑" panose="020B0503020204020204" pitchFamily="34" charset="-122"/>
                <a:cs typeface="+mn-ea"/>
                <a:sym typeface="+mn-lt"/>
              </a:rPr>
              <a:t>办理程序。符合申请缓缴社会保险费的企业， 根据属地管理原则，向</a:t>
            </a:r>
            <a:r>
              <a:rPr lang="zh-CN" altLang="en-US" sz="3200" b="1" dirty="0">
                <a:solidFill>
                  <a:srgbClr val="C00000"/>
                </a:solidFill>
                <a:effectLst/>
                <a:latin typeface="微软雅黑" panose="020B0503020204020204" pitchFamily="34" charset="-122"/>
                <a:ea typeface="微软雅黑" panose="020B0503020204020204" pitchFamily="34" charset="-122"/>
                <a:cs typeface="+mn-ea"/>
                <a:sym typeface="+mn-lt"/>
              </a:rPr>
              <a:t>参保地医疗保险经办机构</a:t>
            </a:r>
            <a:r>
              <a:rPr lang="zh-CN" altLang="en-US" sz="2400" b="1" dirty="0">
                <a:solidFill>
                  <a:srgbClr val="004DA1"/>
                </a:solidFill>
                <a:effectLst/>
                <a:latin typeface="微软雅黑" panose="020B0503020204020204" pitchFamily="34" charset="-122"/>
                <a:ea typeface="微软雅黑" panose="020B0503020204020204" pitchFamily="34" charset="-122"/>
                <a:cs typeface="+mn-ea"/>
                <a:sym typeface="+mn-lt"/>
              </a:rPr>
              <a:t>提交《缓缴企业职工基本医疗保险费申请审核表》和财务报表，经参保地医疗保险经办机构核准后，向同级医疗保障行政部门告知性备案。</a:t>
            </a:r>
            <a:endParaRPr lang="zh-CN" altLang="en-US" sz="2400" b="1" dirty="0">
              <a:solidFill>
                <a:srgbClr val="004DA1"/>
              </a:solidFill>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ct val="150000"/>
              </a:lnSpc>
              <a:buClrTx/>
              <a:buSzTx/>
              <a:defRPr/>
            </a:pPr>
            <a:r>
              <a:rPr kumimoji="0" lang="zh-CN" altLang="zh-CN" sz="2400" b="1" kern="1200" cap="none" spc="0" normalizeH="0" baseline="0" noProof="1">
                <a:solidFill>
                  <a:srgbClr val="004DA1"/>
                </a:solidFill>
                <a:effectLst/>
                <a:latin typeface="微软雅黑" panose="020B0503020204020204" pitchFamily="34" charset="-122"/>
                <a:ea typeface="微软雅黑" panose="020B0503020204020204" pitchFamily="34" charset="-122"/>
                <a:cs typeface="+mn-ea"/>
                <a:sym typeface="+mn-lt"/>
              </a:rPr>
              <a:t>符合申请缓缴三项社会保险费的企业，根据属地管理原则，向</a:t>
            </a:r>
            <a:r>
              <a:rPr kumimoji="0" lang="zh-CN" altLang="zh-CN" sz="2400" b="1" kern="1200" cap="none" spc="0" normalizeH="0" baseline="0" noProof="1">
                <a:solidFill>
                  <a:srgbClr val="C00000"/>
                </a:solidFill>
                <a:effectLst/>
                <a:latin typeface="微软雅黑" panose="020B0503020204020204" pitchFamily="34" charset="-122"/>
                <a:ea typeface="微软雅黑" panose="020B0503020204020204" pitchFamily="34" charset="-122"/>
                <a:cs typeface="+mn-ea"/>
                <a:sym typeface="+mn-lt"/>
              </a:rPr>
              <a:t>参保地社会保险经办机构</a:t>
            </a:r>
            <a:r>
              <a:rPr kumimoji="0" lang="zh-CN" altLang="zh-CN" sz="2400" b="1" kern="1200" cap="none" spc="0" normalizeH="0" baseline="0" noProof="1">
                <a:solidFill>
                  <a:srgbClr val="004DA1"/>
                </a:solidFill>
                <a:effectLst/>
                <a:latin typeface="微软雅黑" panose="020B0503020204020204" pitchFamily="34" charset="-122"/>
                <a:ea typeface="微软雅黑" panose="020B0503020204020204" pitchFamily="34" charset="-122"/>
                <a:cs typeface="+mn-ea"/>
                <a:sym typeface="+mn-lt"/>
              </a:rPr>
              <a:t>提交《缓缴社会保险费申请核准表》和财务报表，经参保地社会保险经办机构核准后，报同级人力资源社会保障行政部门审批。</a:t>
            </a:r>
            <a:endParaRPr kumimoji="0" lang="zh-CN" altLang="zh-CN" sz="2400" b="1" kern="1200" cap="none" spc="0" normalizeH="0" baseline="0" noProof="1">
              <a:solidFill>
                <a:srgbClr val="004DA1"/>
              </a:solidFill>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endParaRPr kumimoji="0" lang="en-US" altLang="zh-CN" sz="2400" b="1" kern="1200" cap="none" spc="0" normalizeH="0" baseline="0" noProof="1">
              <a:solidFill>
                <a:srgbClr val="004DA1"/>
              </a:solidFill>
              <a:effectLst/>
              <a:latin typeface="微软雅黑" panose="020B0503020204020204" pitchFamily="34" charset="-122"/>
              <a:ea typeface="微软雅黑" panose="020B0503020204020204" pitchFamily="34" charset="-122"/>
              <a:cs typeface="+mn-ea"/>
              <a:sym typeface="+mn-lt"/>
            </a:endParaRPr>
          </a:p>
        </p:txBody>
      </p:sp>
      <p:sp>
        <p:nvSpPr>
          <p:cNvPr id="6" name="文本框 5"/>
          <p:cNvSpPr txBox="1"/>
          <p:nvPr/>
        </p:nvSpPr>
        <p:spPr>
          <a:xfrm>
            <a:off x="1603375" y="395605"/>
            <a:ext cx="9428480" cy="583565"/>
          </a:xfrm>
          <a:prstGeom prst="rect">
            <a:avLst/>
          </a:prstGeom>
          <a:noFill/>
        </p:spPr>
        <p:txBody>
          <a:bodyPr wrap="square" rtlCol="0" anchor="t">
            <a:spAutoFit/>
          </a:bodyPr>
          <a:lstStyle/>
          <a:p>
            <a:pPr>
              <a:defRPr/>
            </a:pPr>
            <a:r>
              <a:rPr lang="zh-CN" altLang="en-US" sz="32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二、困难企业缓缴职工基本医疗保险费</a:t>
            </a:r>
            <a:endParaRPr lang="zh-CN" altLang="en-US" sz="32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Tree>
  </p:cSld>
  <p:clrMapOvr>
    <a:masterClrMapping/>
  </p:clrMapOvr>
  <p:transition spd="med">
    <p:fade/>
  </p:transition>
  <p:timing>
    <p:tnLst>
      <p:par>
        <p:cTn id="1" dur="indefinite" restart="never" nodeType="tmRoot"/>
      </p:par>
    </p:tn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
  <p:tag name="KSO_WM_TEMPLATE_SUBCATEGORY" val="0"/>
  <p:tag name="KSO_WM_TAG_VERSION" val="1.0"/>
  <p:tag name="KSO_WM_BEAUTIFY_FLAG" val="#wm#"/>
  <p:tag name="KSO_WM_TEMPLATE_CATEGORY" val="custom"/>
  <p:tag name="KSO_WM_TEMPLATE_INDEX" val="20187308"/>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4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1819</Words>
  <Application>WPS 演示</Application>
  <PresentationFormat>宽屏</PresentationFormat>
  <Paragraphs>99</Paragraphs>
  <Slides>14</Slides>
  <Notes>6</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14</vt:i4>
      </vt:variant>
    </vt:vector>
  </HeadingPairs>
  <TitlesOfParts>
    <vt:vector size="31" baseType="lpstr">
      <vt:lpstr>Arial</vt:lpstr>
      <vt:lpstr>宋体</vt:lpstr>
      <vt:lpstr>Wingdings</vt:lpstr>
      <vt:lpstr>等线</vt:lpstr>
      <vt:lpstr>微软雅黑</vt:lpstr>
      <vt:lpstr>黑体</vt:lpstr>
      <vt:lpstr>Noto Sans S Chinese Bold</vt:lpstr>
      <vt:lpstr>Malgun Gothic</vt:lpstr>
      <vt:lpstr>仿宋_GB2312</vt:lpstr>
      <vt:lpstr>仿宋</vt:lpstr>
      <vt:lpstr>Arial Unicode MS</vt:lpstr>
      <vt:lpstr>等线 Light</vt:lpstr>
      <vt:lpstr>Calibri</vt:lpstr>
      <vt:lpstr>MingLiU</vt:lpstr>
      <vt:lpstr>Segoe Print</vt:lpstr>
      <vt:lpstr>4_Office 主题​​</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刘毅</cp:lastModifiedBy>
  <cp:revision>486</cp:revision>
  <dcterms:created xsi:type="dcterms:W3CDTF">2018-09-13T01:03:00Z</dcterms:created>
  <dcterms:modified xsi:type="dcterms:W3CDTF">2020-03-10T17:27:34Z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2052-11.1.0.9440</vt:lpwstr>
  </property>
</Properties>
</file>