
<file path=[Content_Types].xml><?xml version="1.0" encoding="utf-8"?>
<Types xmlns="http://schemas.openxmlformats.org/package/2006/content-types">
  <Default Extension="emf" ContentType="image/x-emf"/>
  <Default Extension="png" ContentType="image/png"/>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57" r:id="rId4"/>
    <p:sldId id="742" r:id="rId5"/>
    <p:sldId id="757" r:id="rId7"/>
    <p:sldId id="386" r:id="rId8"/>
    <p:sldId id="672" r:id="rId9"/>
    <p:sldId id="426" r:id="rId10"/>
    <p:sldId id="660" r:id="rId11"/>
    <p:sldId id="661" r:id="rId12"/>
    <p:sldId id="1014" r:id="rId13"/>
    <p:sldId id="930" r:id="rId14"/>
    <p:sldId id="934" r:id="rId15"/>
    <p:sldId id="1016" r:id="rId16"/>
    <p:sldId id="673" r:id="rId17"/>
    <p:sldId id="1090" r:id="rId18"/>
    <p:sldId id="931" r:id="rId19"/>
    <p:sldId id="668" r:id="rId20"/>
    <p:sldId id="669" r:id="rId21"/>
    <p:sldId id="1017" r:id="rId22"/>
    <p:sldId id="674" r:id="rId23"/>
    <p:sldId id="1091" r:id="rId24"/>
    <p:sldId id="680" r:id="rId25"/>
    <p:sldId id="684" r:id="rId26"/>
    <p:sldId id="681" r:id="rId27"/>
    <p:sldId id="682" r:id="rId28"/>
    <p:sldId id="683" r:id="rId29"/>
    <p:sldId id="685" r:id="rId30"/>
    <p:sldId id="937" r:id="rId31"/>
    <p:sldId id="938" r:id="rId32"/>
    <p:sldId id="687" r:id="rId33"/>
    <p:sldId id="745" r:id="rId34"/>
    <p:sldId id="747" r:id="rId35"/>
    <p:sldId id="750" r:id="rId36"/>
    <p:sldId id="748" r:id="rId37"/>
    <p:sldId id="749" r:id="rId38"/>
    <p:sldId id="751" r:id="rId39"/>
    <p:sldId id="752" r:id="rId40"/>
    <p:sldId id="746" r:id="rId41"/>
    <p:sldId id="753" r:id="rId42"/>
    <p:sldId id="755" r:id="rId43"/>
    <p:sldId id="754" r:id="rId44"/>
    <p:sldId id="758" r:id="rId45"/>
    <p:sldId id="760" r:id="rId46"/>
    <p:sldId id="761" r:id="rId47"/>
    <p:sldId id="762" r:id="rId48"/>
    <p:sldId id="763" r:id="rId49"/>
    <p:sldId id="688" r:id="rId50"/>
    <p:sldId id="690" r:id="rId51"/>
    <p:sldId id="939" r:id="rId52"/>
    <p:sldId id="691" r:id="rId53"/>
    <p:sldId id="692" r:id="rId54"/>
    <p:sldId id="693" r:id="rId55"/>
    <p:sldId id="694" r:id="rId56"/>
    <p:sldId id="941" r:id="rId57"/>
    <p:sldId id="695" r:id="rId58"/>
    <p:sldId id="696" r:id="rId59"/>
    <p:sldId id="943" r:id="rId60"/>
    <p:sldId id="697" r:id="rId61"/>
    <p:sldId id="698" r:id="rId62"/>
    <p:sldId id="699" r:id="rId63"/>
    <p:sldId id="701" r:id="rId64"/>
    <p:sldId id="704" r:id="rId65"/>
    <p:sldId id="702" r:id="rId66"/>
    <p:sldId id="703" r:id="rId67"/>
    <p:sldId id="705" r:id="rId68"/>
    <p:sldId id="707" r:id="rId69"/>
    <p:sldId id="708" r:id="rId70"/>
    <p:sldId id="709" r:id="rId71"/>
    <p:sldId id="712" r:id="rId72"/>
    <p:sldId id="727" r:id="rId73"/>
    <p:sldId id="723" r:id="rId74"/>
    <p:sldId id="724" r:id="rId75"/>
    <p:sldId id="728" r:id="rId76"/>
    <p:sldId id="729" r:id="rId77"/>
    <p:sldId id="730" r:id="rId78"/>
    <p:sldId id="736" r:id="rId79"/>
    <p:sldId id="731" r:id="rId80"/>
    <p:sldId id="732" r:id="rId81"/>
    <p:sldId id="733" r:id="rId82"/>
    <p:sldId id="737" r:id="rId83"/>
    <p:sldId id="734" r:id="rId84"/>
    <p:sldId id="725" r:id="rId85"/>
    <p:sldId id="738" r:id="rId86"/>
    <p:sldId id="423" r:id="rId87"/>
  </p:sldIdLst>
  <p:sldSz cx="12192000" cy="6858000"/>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Tx/>
      <a:buNone/>
      <a:defRPr kern="1200">
        <a:solidFill>
          <a:schemeClr val="tx1"/>
        </a:solidFill>
        <a:latin typeface="等线" panose="02010600030101010101" charset="-122"/>
        <a:ea typeface="等线" panose="02010600030101010101" charset="-122"/>
        <a:cs typeface="+mn-cs"/>
      </a:defRPr>
    </a:lvl1pPr>
    <a:lvl2pPr marL="457200" lvl="1"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2pPr>
    <a:lvl3pPr marL="914400" lvl="2"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3pPr>
    <a:lvl4pPr marL="1371600" lvl="3"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4pPr>
    <a:lvl5pPr marL="1828800" lvl="4"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5pPr>
    <a:lvl6pPr marL="2286000" lvl="5"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6pPr>
    <a:lvl7pPr marL="2743200" lvl="6"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7pPr>
    <a:lvl8pPr marL="3200400" lvl="7"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8pPr>
    <a:lvl9pPr marL="3657600" lvl="8" indent="0" algn="l" defTabSz="914400" rtl="0" eaLnBrk="1" fontAlgn="base" latinLnBrk="0" hangingPunct="1">
      <a:lnSpc>
        <a:spcPct val="100000"/>
      </a:lnSpc>
      <a:spcBef>
        <a:spcPct val="0"/>
      </a:spcBef>
      <a:spcAft>
        <a:spcPct val="0"/>
      </a:spcAft>
      <a:buFontTx/>
      <a:buNone/>
      <a:defRPr sz="1800" kern="1200">
        <a:solidFill>
          <a:schemeClr val="tx1"/>
        </a:solidFill>
        <a:latin typeface="等线" panose="02010600030101010101" charset="-122"/>
        <a:ea typeface="等线" panose="02010600030101010101"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SEE" initials="H" lastIdx="2" clrIdx="0"/>
  <p:cmAuthor id="2" name="李欣倪" initials="李欣倪"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DA1"/>
    <a:srgbClr val="DBDBDB"/>
    <a:srgbClr val="E60012"/>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67" autoAdjust="0"/>
    <p:restoredTop sz="95320" autoAdjust="0"/>
  </p:normalViewPr>
  <p:slideViewPr>
    <p:cSldViewPr snapToGrid="0" showGuides="1">
      <p:cViewPr>
        <p:scale>
          <a:sx n="100" d="100"/>
          <a:sy n="100" d="100"/>
        </p:scale>
        <p:origin x="-732" y="-390"/>
      </p:cViewPr>
      <p:guideLst>
        <p:guide orient="horz" pos="2320"/>
        <p:guide pos="2935"/>
      </p:guideLst>
    </p:cSldViewPr>
  </p:slideViewPr>
  <p:notesTextViewPr>
    <p:cViewPr>
      <p:scale>
        <a:sx n="1" d="1"/>
        <a:sy n="1" d="1"/>
      </p:scale>
      <p:origin x="0" y="0"/>
    </p:cViewPr>
  </p:notesTextViewPr>
  <p:gridSpacing cx="72004" cy="72004"/>
</p:viewPr>
</file>

<file path=ppt/_rels/presentation.xml.rels><?xml version="1.0" encoding="UTF-8" standalone="yes"?>
<Relationships xmlns="http://schemas.openxmlformats.org/package/2006/relationships"><Relationship Id="rId91" Type="http://schemas.openxmlformats.org/officeDocument/2006/relationships/commentAuthors" Target="commentAuthors.xml"/><Relationship Id="rId90" Type="http://schemas.openxmlformats.org/officeDocument/2006/relationships/tableStyles" Target="tableStyles.xml"/><Relationship Id="rId9" Type="http://schemas.openxmlformats.org/officeDocument/2006/relationships/slide" Target="slides/slide5.xml"/><Relationship Id="rId89" Type="http://schemas.openxmlformats.org/officeDocument/2006/relationships/viewProps" Target="viewProps.xml"/><Relationship Id="rId88" Type="http://schemas.openxmlformats.org/officeDocument/2006/relationships/presProps" Target="presProps.xml"/><Relationship Id="rId87" Type="http://schemas.openxmlformats.org/officeDocument/2006/relationships/slide" Target="slides/slide83.xml"/><Relationship Id="rId86" Type="http://schemas.openxmlformats.org/officeDocument/2006/relationships/slide" Target="slides/slide82.xml"/><Relationship Id="rId85" Type="http://schemas.openxmlformats.org/officeDocument/2006/relationships/slide" Target="slides/slide81.xml"/><Relationship Id="rId84" Type="http://schemas.openxmlformats.org/officeDocument/2006/relationships/slide" Target="slides/slide80.xml"/><Relationship Id="rId83" Type="http://schemas.openxmlformats.org/officeDocument/2006/relationships/slide" Target="slides/slide79.xml"/><Relationship Id="rId82" Type="http://schemas.openxmlformats.org/officeDocument/2006/relationships/slide" Target="slides/slide78.xml"/><Relationship Id="rId81" Type="http://schemas.openxmlformats.org/officeDocument/2006/relationships/slide" Target="slides/slide77.xml"/><Relationship Id="rId80" Type="http://schemas.openxmlformats.org/officeDocument/2006/relationships/slide" Target="slides/slide76.xml"/><Relationship Id="rId8" Type="http://schemas.openxmlformats.org/officeDocument/2006/relationships/slide" Target="slides/slide4.xml"/><Relationship Id="rId79" Type="http://schemas.openxmlformats.org/officeDocument/2006/relationships/slide" Target="slides/slide75.xml"/><Relationship Id="rId78" Type="http://schemas.openxmlformats.org/officeDocument/2006/relationships/slide" Target="slides/slide74.xml"/><Relationship Id="rId77" Type="http://schemas.openxmlformats.org/officeDocument/2006/relationships/slide" Target="slides/slide73.xml"/><Relationship Id="rId76" Type="http://schemas.openxmlformats.org/officeDocument/2006/relationships/slide" Target="slides/slide72.xml"/><Relationship Id="rId75" Type="http://schemas.openxmlformats.org/officeDocument/2006/relationships/slide" Target="slides/slide71.xml"/><Relationship Id="rId74" Type="http://schemas.openxmlformats.org/officeDocument/2006/relationships/slide" Target="slides/slide70.xml"/><Relationship Id="rId73" Type="http://schemas.openxmlformats.org/officeDocument/2006/relationships/slide" Target="slides/slide69.xml"/><Relationship Id="rId72" Type="http://schemas.openxmlformats.org/officeDocument/2006/relationships/slide" Target="slides/slide68.xml"/><Relationship Id="rId71" Type="http://schemas.openxmlformats.org/officeDocument/2006/relationships/slide" Target="slides/slide67.xml"/><Relationship Id="rId70" Type="http://schemas.openxmlformats.org/officeDocument/2006/relationships/slide" Target="slides/slide66.xml"/><Relationship Id="rId7" Type="http://schemas.openxmlformats.org/officeDocument/2006/relationships/slide" Target="slides/slide3.xml"/><Relationship Id="rId69" Type="http://schemas.openxmlformats.org/officeDocument/2006/relationships/slide" Target="slides/slide65.xml"/><Relationship Id="rId68" Type="http://schemas.openxmlformats.org/officeDocument/2006/relationships/slide" Target="slides/slide64.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notesMaster" Target="notesMasters/notesMaster1.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slide" Target="slides/slide31.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EA0642-E7D1-4315-85F6-B2983CF33240}" type="slidenum">
              <a:rPr lang="zh-CN" altLang="en-US" smtClean="0"/>
            </a:fld>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240721DD-2043-4CCC-AEEA-DD55570A244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pPr fontAlgn="auto"/>
            <a:r>
              <a:rPr lang="zh-CN" altLang="en-US" strike="noStrike" noProof="1"/>
              <a:t>单击此处编辑母版标题样式</a:t>
            </a:r>
            <a:endParaRPr lang="zh-CN" altLang="en-US" strike="noStrike"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fontAlgn="auto"/>
            <a:r>
              <a:rPr lang="zh-CN" altLang="en-US"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650" y="178268"/>
            <a:ext cx="889000" cy="545031"/>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10033689" y="6423887"/>
            <a:ext cx="2194869"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
        <p:nvSpPr>
          <p:cNvPr id="15" name="文本框 14"/>
          <p:cNvSpPr txBox="1"/>
          <p:nvPr userDrawn="1"/>
        </p:nvSpPr>
        <p:spPr>
          <a:xfrm>
            <a:off x="251470" y="665633"/>
            <a:ext cx="987425" cy="276999"/>
          </a:xfrm>
          <a:prstGeom prst="rect">
            <a:avLst/>
          </a:prstGeom>
          <a:noFill/>
        </p:spPr>
        <p:txBody>
          <a:bodyPr wrap="square" rtlCol="0">
            <a:spAutoFit/>
          </a:bodyPr>
          <a:lstStyle/>
          <a:p>
            <a:r>
              <a:rPr lang="zh-CN" altLang="en-US" sz="1200" dirty="0">
                <a:solidFill>
                  <a:srgbClr val="004DA1"/>
                </a:solidFill>
                <a:latin typeface="方正大黑简体" panose="03000509000000000000" pitchFamily="65" charset="-122"/>
                <a:ea typeface="方正大黑简体" panose="03000509000000000000" pitchFamily="65" charset="-122"/>
              </a:rPr>
              <a:t>纳税人学堂</a:t>
            </a:r>
            <a:endParaRPr lang="zh-CN" altLang="en-US" sz="1200" dirty="0"/>
          </a:p>
        </p:txBody>
      </p:sp>
      <p:sp>
        <p:nvSpPr>
          <p:cNvPr id="7" name="文本框 6"/>
          <p:cNvSpPr txBox="1"/>
          <p:nvPr userDrawn="1"/>
        </p:nvSpPr>
        <p:spPr>
          <a:xfrm>
            <a:off x="10119157" y="6054555"/>
            <a:ext cx="2364260" cy="369332"/>
          </a:xfrm>
          <a:prstGeom prst="rect">
            <a:avLst/>
          </a:prstGeom>
          <a:noFill/>
        </p:spPr>
        <p:txBody>
          <a:bodyPr wrap="square" rtlCol="0">
            <a:spAutoFit/>
          </a:bodyPr>
          <a:lstStyle/>
          <a:p>
            <a:r>
              <a:rPr lang="zh-CN" altLang="en-US" dirty="0">
                <a:solidFill>
                  <a:srgbClr val="004DA1"/>
                </a:solidFill>
                <a:latin typeface="方正大黑简体" panose="03000509000000000000" pitchFamily="65" charset="-122"/>
                <a:ea typeface="方正大黑简体" panose="03000509000000000000" pitchFamily="65" charset="-122"/>
              </a:rPr>
              <a:t>广西税务在线直播</a:t>
            </a:r>
            <a:endParaRPr lang="zh-CN" altLang="en-US" dirty="0">
              <a:solidFill>
                <a:srgbClr val="004DA1"/>
              </a:solidFill>
              <a:latin typeface="方正大黑简体" panose="03000509000000000000" pitchFamily="65" charset="-122"/>
              <a:ea typeface="方正大黑简体" panose="03000509000000000000" pitchFamily="65" charset="-122"/>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6146" name="文本框 6"/>
          <p:cNvSpPr txBox="1"/>
          <p:nvPr userDrawn="1"/>
        </p:nvSpPr>
        <p:spPr>
          <a:xfrm>
            <a:off x="-8047037" y="-12720637"/>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7" name="文本框 7"/>
          <p:cNvSpPr txBox="1"/>
          <p:nvPr userDrawn="1"/>
        </p:nvSpPr>
        <p:spPr>
          <a:xfrm>
            <a:off x="-36941125" y="-101901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48" name="文本框 8"/>
          <p:cNvSpPr txBox="1"/>
          <p:nvPr userDrawn="1"/>
        </p:nvSpPr>
        <p:spPr>
          <a:xfrm>
            <a:off x="-34167762" y="16510000"/>
            <a:ext cx="26730325" cy="1862138"/>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49" name="文本框 9"/>
          <p:cNvSpPr txBox="1"/>
          <p:nvPr userDrawn="1"/>
        </p:nvSpPr>
        <p:spPr>
          <a:xfrm>
            <a:off x="-3932237" y="14955838"/>
            <a:ext cx="26730325" cy="1862137"/>
          </a:xfrm>
          <a:prstGeom prst="rect">
            <a:avLst/>
          </a:prstGeom>
          <a:noFill/>
          <a:ln w="9525">
            <a:noFill/>
          </a:ln>
        </p:spPr>
        <p:txBody>
          <a:bodyPr wrap="none" anchor="t">
            <a:spAutoFit/>
          </a:bodyPr>
          <a:lstStyle/>
          <a:p>
            <a:pPr lvl="0" indent="0"/>
            <a:r>
              <a:rPr lang="zh-CN" altLang="en-US" sz="11500" b="1" dirty="0">
                <a:latin typeface="微软雅黑" panose="020B0503020204020204" pitchFamily="34" charset="-122"/>
                <a:ea typeface="微软雅黑" panose="020B0503020204020204" pitchFamily="34" charset="-122"/>
              </a:rPr>
              <a:t>泸州慧灵办公广告有限责任公司原创设计</a:t>
            </a:r>
            <a:endParaRPr lang="zh-CN" altLang="en-US" sz="11500" b="1" dirty="0">
              <a:latin typeface="微软雅黑" panose="020B0503020204020204" pitchFamily="34" charset="-122"/>
              <a:ea typeface="微软雅黑" panose="020B0503020204020204" pitchFamily="34" charset="-122"/>
            </a:endParaRPr>
          </a:p>
        </p:txBody>
      </p:sp>
      <p:sp>
        <p:nvSpPr>
          <p:cNvPr id="6150" name="文本框 10"/>
          <p:cNvSpPr txBox="1"/>
          <p:nvPr userDrawn="1"/>
        </p:nvSpPr>
        <p:spPr>
          <a:xfrm>
            <a:off x="-23575962" y="12117388"/>
            <a:ext cx="15419387"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1" name="文本框 12"/>
          <p:cNvSpPr txBox="1"/>
          <p:nvPr userDrawn="1"/>
        </p:nvSpPr>
        <p:spPr>
          <a:xfrm>
            <a:off x="-24460200" y="-4030662"/>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6152" name="文本框 13"/>
          <p:cNvSpPr txBox="1"/>
          <p:nvPr userDrawn="1"/>
        </p:nvSpPr>
        <p:spPr>
          <a:xfrm>
            <a:off x="-4892675" y="-8375650"/>
            <a:ext cx="15419388" cy="1108075"/>
          </a:xfrm>
          <a:prstGeom prst="rect">
            <a:avLst/>
          </a:prstGeom>
          <a:noFill/>
          <a:ln w="9525">
            <a:noFill/>
          </a:ln>
        </p:spPr>
        <p:txBody>
          <a:bodyPr wrap="none" anchor="t">
            <a:spAutoFit/>
          </a:bodyPr>
          <a:lstStyle/>
          <a:p>
            <a:pPr lvl="0" indent="0"/>
            <a:r>
              <a:rPr lang="zh-CN" altLang="en-US" sz="6600" b="1" dirty="0">
                <a:latin typeface="微软雅黑" panose="020B0503020204020204" pitchFamily="34" charset="-122"/>
                <a:ea typeface="微软雅黑" panose="020B0503020204020204" pitchFamily="34" charset="-122"/>
              </a:rPr>
              <a:t>泸州慧灵办公广告有限责任公司原创设计</a:t>
            </a:r>
            <a:endParaRPr lang="zh-CN" altLang="en-US" sz="6600" b="1" dirty="0">
              <a:latin typeface="微软雅黑" panose="020B0503020204020204" pitchFamily="34" charset="-122"/>
              <a:ea typeface="微软雅黑" panose="020B0503020204020204" pitchFamily="34" charset="-122"/>
            </a:endParaRPr>
          </a:p>
        </p:txBody>
      </p: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fontAlgn="auto"/>
            <a:r>
              <a:rPr lang="zh-CN" altLang="en-US" strike="noStrike" noProof="1"/>
              <a:t>编辑母版文本样式</a:t>
            </a:r>
            <a:endParaRPr lang="zh-CN" altLang="en-US" strike="noStrike" noProof="1"/>
          </a:p>
        </p:txBody>
      </p:sp>
      <p:sp>
        <p:nvSpPr>
          <p:cNvPr id="4" name="日期占位符 3"/>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11"/>
          </p:nvPr>
        </p:nvSpPr>
        <p:spPr/>
        <p:txBody>
          <a:bodyPr/>
          <a:lstStyle/>
          <a:p>
            <a:pPr fontAlgn="auto"/>
            <a:endParaRPr lang="zh-CN" altLang="en-US" strike="noStrike" noProof="1"/>
          </a:p>
        </p:txBody>
      </p:sp>
      <p:sp>
        <p:nvSpPr>
          <p:cNvPr id="6" name="灯片编号占位符 5"/>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838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内容占位符 3"/>
          <p:cNvSpPr>
            <a:spLocks noGrp="1"/>
          </p:cNvSpPr>
          <p:nvPr>
            <p:ph sz="half" idx="2" hasCustomPrompt="1"/>
          </p:nvPr>
        </p:nvSpPr>
        <p:spPr>
          <a:xfrm>
            <a:off x="6172200" y="1825625"/>
            <a:ext cx="5181600" cy="435133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pPr fontAlgn="auto"/>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4" name="内容占位符 3"/>
          <p:cNvSpPr>
            <a:spLocks noGrp="1"/>
          </p:cNvSpPr>
          <p:nvPr>
            <p:ph sz="half" idx="2" hasCustomPrompt="1"/>
          </p:nvPr>
        </p:nvSpPr>
        <p:spPr>
          <a:xfrm>
            <a:off x="839788" y="2505075"/>
            <a:ext cx="5157787"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auto"/>
            <a:r>
              <a:rPr lang="zh-CN" altLang="en-US" strike="noStrike" noProof="1"/>
              <a:t>编辑母版文本样式</a:t>
            </a:r>
            <a:endParaRPr lang="zh-CN" altLang="en-US" strike="noStrike" noProof="1"/>
          </a:p>
        </p:txBody>
      </p:sp>
      <p:sp>
        <p:nvSpPr>
          <p:cNvPr id="6" name="内容占位符 5"/>
          <p:cNvSpPr>
            <a:spLocks noGrp="1"/>
          </p:cNvSpPr>
          <p:nvPr>
            <p:ph sz="quarter" idx="4" hasCustomPrompt="1"/>
          </p:nvPr>
        </p:nvSpPr>
        <p:spPr>
          <a:xfrm>
            <a:off x="6172200" y="2505075"/>
            <a:ext cx="5183188" cy="3684588"/>
          </a:xfrm>
        </p:spPr>
        <p:txBody>
          <a:body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7" name="日期占位符 6"/>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8" name="页脚占位符 7"/>
          <p:cNvSpPr>
            <a:spLocks noGrp="1"/>
          </p:cNvSpPr>
          <p:nvPr>
            <p:ph type="ftr" sz="quarter" idx="11"/>
          </p:nvPr>
        </p:nvSpPr>
        <p:spPr/>
        <p:txBody>
          <a:bodyPr/>
          <a:lstStyle/>
          <a:p>
            <a:pPr fontAlgn="auto"/>
            <a:endParaRPr lang="zh-CN" altLang="en-US" strike="noStrike" noProof="1"/>
          </a:p>
        </p:txBody>
      </p:sp>
      <p:sp>
        <p:nvSpPr>
          <p:cNvPr id="9" name="灯片编号占位符 8"/>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auto"/>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4" name="页脚占位符 3"/>
          <p:cNvSpPr>
            <a:spLocks noGrp="1"/>
          </p:cNvSpPr>
          <p:nvPr>
            <p:ph type="ftr" sz="quarter" idx="11"/>
          </p:nvPr>
        </p:nvSpPr>
        <p:spPr/>
        <p:txBody>
          <a:bodyPr/>
          <a:lstStyle/>
          <a:p>
            <a:pPr fontAlgn="auto"/>
            <a:endParaRPr lang="zh-CN" altLang="en-US" strike="noStrike" noProof="1"/>
          </a:p>
        </p:txBody>
      </p:sp>
      <p:sp>
        <p:nvSpPr>
          <p:cNvPr id="5" name="灯片编号占位符 4"/>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任意多边形: 形状 4"/>
          <p:cNvSpPr/>
          <p:nvPr userDrawn="1"/>
        </p:nvSpPr>
        <p:spPr>
          <a:xfrm>
            <a:off x="0" y="6586538"/>
            <a:ext cx="11223625" cy="290513"/>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6" name="任意多边形: 形状 5"/>
          <p:cNvSpPr/>
          <p:nvPr userDrawn="1"/>
        </p:nvSpPr>
        <p:spPr>
          <a:xfrm>
            <a:off x="11010900" y="6586538"/>
            <a:ext cx="1181100" cy="290513"/>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solidFill>
                <a:schemeClr val="tx1"/>
              </a:solidFill>
            </a:endParaRPr>
          </a:p>
        </p:txBody>
      </p:sp>
      <p:sp>
        <p:nvSpPr>
          <p:cNvPr id="5124" name="灯片编号占位符 3"/>
          <p:cNvSpPr txBox="1"/>
          <p:nvPr userDrawn="1"/>
        </p:nvSpPr>
        <p:spPr>
          <a:xfrm>
            <a:off x="11601450" y="6586538"/>
            <a:ext cx="495300" cy="365125"/>
          </a:xfrm>
          <a:prstGeom prst="rect">
            <a:avLst/>
          </a:prstGeom>
          <a:noFill/>
          <a:ln w="9525">
            <a:noFill/>
          </a:ln>
        </p:spPr>
        <p:txBody>
          <a:bodyPr anchor="t"/>
          <a:lstStyle/>
          <a:p>
            <a:pPr lvl="0" indent="0"/>
            <a:fld id="{9A0DB2DC-4C9A-4742-B13C-FB6460FD3503}" type="slidenum">
              <a:rPr lang="zh-CN" altLang="en-US" sz="1200">
                <a:solidFill>
                  <a:schemeClr val="bg1"/>
                </a:solidFill>
                <a:latin typeface="微软雅黑" panose="020B0503020204020204" pitchFamily="34" charset="-122"/>
                <a:ea typeface="微软雅黑" panose="020B0503020204020204" pitchFamily="34" charset="-122"/>
              </a:rPr>
            </a:fld>
            <a:endParaRPr lang="zh-CN" altLang="en-US" sz="1200">
              <a:solidFill>
                <a:schemeClr val="bg1"/>
              </a:solidFill>
              <a:latin typeface="微软雅黑" panose="020B0503020204020204" pitchFamily="34" charset="-122"/>
              <a:ea typeface="微软雅黑" panose="020B0503020204020204" pitchFamily="34" charset="-122"/>
            </a:endParaRPr>
          </a:p>
        </p:txBody>
      </p:sp>
      <p:pic>
        <p:nvPicPr>
          <p:cNvPr id="5125" name="图片 7"/>
          <p:cNvPicPr>
            <a:picLocks noChangeAspect="1"/>
          </p:cNvPicPr>
          <p:nvPr userDrawn="1"/>
        </p:nvPicPr>
        <p:blipFill>
          <a:blip r:embed="rId2" cstate="print"/>
          <a:stretch>
            <a:fillRect/>
          </a:stretch>
        </p:blipFill>
        <p:spPr>
          <a:xfrm>
            <a:off x="247650" y="271463"/>
            <a:ext cx="889000" cy="596900"/>
          </a:xfrm>
          <a:prstGeom prst="rect">
            <a:avLst/>
          </a:prstGeom>
          <a:noFill/>
          <a:ln w="9525">
            <a:noFill/>
          </a:ln>
        </p:spPr>
      </p:pic>
      <p:cxnSp>
        <p:nvCxnSpPr>
          <p:cNvPr id="9"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5127" name="组合 9"/>
          <p:cNvGrpSpPr/>
          <p:nvPr userDrawn="1"/>
        </p:nvGrpSpPr>
        <p:grpSpPr>
          <a:xfrm>
            <a:off x="8975725" y="215900"/>
            <a:ext cx="2959100" cy="447675"/>
            <a:chOff x="2242052" y="404335"/>
            <a:chExt cx="8667992" cy="1310268"/>
          </a:xfrm>
        </p:grpSpPr>
        <p:sp>
          <p:nvSpPr>
            <p:cNvPr id="11" name="PA-任意多边形 20"/>
            <p:cNvSpPr/>
            <p:nvPr>
              <p:custDataLst>
                <p:tags r:id="rId3"/>
              </p:custDataLst>
            </p:nvPr>
          </p:nvSpPr>
          <p:spPr>
            <a:xfrm>
              <a:off x="5068389" y="404335"/>
              <a:ext cx="5841652" cy="895648"/>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fontAlgn="auto"/>
              <a:endParaRPr lang="zh-CN" altLang="zh-CN" sz="72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2" name="PA-任意多边形 24"/>
            <p:cNvSpPr/>
            <p:nvPr>
              <p:custDataLst>
                <p:tags r:id="rId4"/>
              </p:custDataLst>
            </p:nvPr>
          </p:nvSpPr>
          <p:spPr>
            <a:xfrm>
              <a:off x="5068392" y="1401306"/>
              <a:ext cx="5841652" cy="241261"/>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dist" fontAlgn="auto"/>
              <a:endParaRPr lang="zh-CN" altLang="en-US" sz="2000" b="1" strike="noStrike"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13" name="PA-任意多边形 22"/>
            <p:cNvSpPr/>
            <p:nvPr>
              <p:custDataLst>
                <p:tags r:id="rId5"/>
              </p:custDataLst>
            </p:nvPr>
          </p:nvSpPr>
          <p:spPr>
            <a:xfrm>
              <a:off x="2242052" y="404335"/>
              <a:ext cx="2655878"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fontAlgn="auto"/>
              <a:endParaRPr lang="zh-CN" altLang="en-US" sz="3200" strike="noStrike" noProof="1">
                <a:solidFill>
                  <a:srgbClr val="004DA1"/>
                </a:solidFill>
                <a:effectLst>
                  <a:outerShdw blurRad="38100" dist="38100" dir="2700000" algn="tl">
                    <a:srgbClr val="000000">
                      <a:alpha val="43137"/>
                    </a:srgbClr>
                  </a:outerShdw>
                </a:effectLst>
              </a:endParaRPr>
            </a:p>
          </p:txBody>
        </p:sp>
      </p:grpSp>
      <p:cxnSp>
        <p:nvCxnSpPr>
          <p:cNvPr id="14"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 name="日期占位符 1"/>
          <p:cNvSpPr>
            <a:spLocks noGrp="1"/>
          </p:cNvSpPr>
          <p:nvPr>
            <p:ph type="dt" sz="half" idx="10"/>
          </p:nvPr>
        </p:nvSpPr>
        <p:spPr>
          <a:xfrm>
            <a:off x="838200" y="6356350"/>
            <a:ext cx="2743200" cy="365125"/>
          </a:xfrm>
          <a:prstGeom prst="rect">
            <a:avLst/>
          </a:prstGeom>
        </p:spPr>
        <p:txBody>
          <a:bodyPr vert="horz" lIns="91440" tIns="45720" rIns="91440" bIns="45720" rtlCol="0" anchor="ct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3" name="页脚占位符 2"/>
          <p:cNvSpPr>
            <a:spLocks noGrp="1"/>
          </p:cNvSpPr>
          <p:nvPr>
            <p:ph type="ftr" sz="quarter" idx="11"/>
          </p:nvPr>
        </p:nvSpPr>
        <p:spPr>
          <a:xfrm>
            <a:off x="4038600" y="6356350"/>
            <a:ext cx="4114800" cy="365125"/>
          </a:xfrm>
          <a:prstGeom prst="rect">
            <a:avLst/>
          </a:prstGeom>
        </p:spPr>
        <p:txBody>
          <a:bodyPr vert="horz" lIns="91440" tIns="45720" rIns="91440" bIns="45720" rtlCol="0" anchor="ct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auto"/>
            <a:r>
              <a:rPr lang="zh-CN" altLang="en-US" strike="noStrike" noProof="1"/>
              <a:t>编辑母版文本样式</a:t>
            </a:r>
            <a:endParaRPr lang="zh-CN" altLang="en-US" strike="noStrike" noProof="1"/>
          </a:p>
          <a:p>
            <a:pPr lvl="1" fontAlgn="auto"/>
            <a:r>
              <a:rPr lang="zh-CN" altLang="en-US" strike="noStrike" noProof="1"/>
              <a:t>第二级</a:t>
            </a:r>
            <a:endParaRPr lang="zh-CN" altLang="en-US" strike="noStrike" noProof="1"/>
          </a:p>
          <a:p>
            <a:pPr lvl="2" fontAlgn="auto"/>
            <a:r>
              <a:rPr lang="zh-CN" altLang="en-US" strike="noStrike" noProof="1"/>
              <a:t>第三级</a:t>
            </a:r>
            <a:endParaRPr lang="zh-CN" altLang="en-US" strike="noStrike" noProof="1"/>
          </a:p>
          <a:p>
            <a:pPr lvl="3" fontAlgn="auto"/>
            <a:r>
              <a:rPr lang="zh-CN" altLang="en-US" strike="noStrike" noProof="1"/>
              <a:t>第四级</a:t>
            </a:r>
            <a:endParaRPr lang="zh-CN" altLang="en-US" strike="noStrike" noProof="1"/>
          </a:p>
          <a:p>
            <a:pPr lvl="4" fontAlgn="auto"/>
            <a:r>
              <a:rPr lang="zh-CN" altLang="en-US" strike="noStrike" noProof="1"/>
              <a:t>第五级</a:t>
            </a:r>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pPr fontAlgn="auto"/>
            <a:r>
              <a:rPr lang="zh-CN" altLang="en-US" strike="noStrike" noProof="1"/>
              <a:t>单击此处编辑母版标题样式</a:t>
            </a:r>
            <a:endParaRPr lang="zh-CN" altLang="en-US" strike="noStrike"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fontAlgn="auto"/>
            <a:endParaRPr lang="zh-CN" altLang="en-US" strike="noStrike" noProof="1"/>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fontAlgn="auto"/>
            <a:r>
              <a:rPr lang="zh-CN" altLang="en-US" strike="noStrike" noProof="1"/>
              <a:t>编辑母版文本样式</a:t>
            </a:r>
            <a:endParaRPr lang="zh-CN" altLang="en-US" strike="noStrike" noProof="1"/>
          </a:p>
        </p:txBody>
      </p:sp>
      <p:sp>
        <p:nvSpPr>
          <p:cNvPr id="5" name="日期占位符 4"/>
          <p:cNvSpPr>
            <a:spLocks noGrp="1"/>
          </p:cNvSpPr>
          <p:nvPr>
            <p:ph type="dt" sz="half" idx="10"/>
          </p:nvPr>
        </p:nvSpPr>
        <p:spPr/>
        <p:txBody>
          <a:body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6" name="页脚占位符 5"/>
          <p:cNvSpPr>
            <a:spLocks noGrp="1"/>
          </p:cNvSpPr>
          <p:nvPr>
            <p:ph type="ftr" sz="quarter" idx="11"/>
          </p:nvPr>
        </p:nvSpPr>
        <p:spPr/>
        <p:txBody>
          <a:bodyPr/>
          <a:lstStyle/>
          <a:p>
            <a:pPr fontAlgn="auto"/>
            <a:endParaRPr lang="zh-CN" altLang="en-US" strike="noStrike" noProof="1"/>
          </a:p>
        </p:txBody>
      </p:sp>
      <p:sp>
        <p:nvSpPr>
          <p:cNvPr id="7" name="灯片编号占位符 6"/>
          <p:cNvSpPr>
            <a:spLocks noGrp="1"/>
          </p:cNvSpPr>
          <p:nvPr>
            <p:ph type="sldNum" sz="quarter" idx="12"/>
          </p:nvPr>
        </p:nvSpPr>
        <p:spPr/>
        <p:txBody>
          <a:body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vert="horz" lIns="91440" tIns="45720" rIns="91440" bIns="45720" anchor="ctr"/>
          <a:lstStyle/>
          <a:p>
            <a:pPr lvl="0"/>
            <a:r>
              <a:rPr lang="zh-CN" altLang="en-US"/>
              <a:t>单击此处编辑母版标题样式</a:t>
            </a:r>
            <a:endParaRPr lang="zh-CN" altLang="en-US"/>
          </a:p>
        </p:txBody>
      </p:sp>
      <p:sp>
        <p:nvSpPr>
          <p:cNvPr id="1027" name="文本占位符 2"/>
          <p:cNvSpPr>
            <a:spLocks noGrp="1"/>
          </p:cNvSpPr>
          <p:nvPr>
            <p:ph type="body"/>
          </p:nvPr>
        </p:nvSpPr>
        <p:spPr>
          <a:xfrm>
            <a:off x="838200" y="1825625"/>
            <a:ext cx="10515600" cy="4351338"/>
          </a:xfrm>
          <a:prstGeom prst="rect">
            <a:avLst/>
          </a:prstGeom>
          <a:noFill/>
          <a:ln w="9525">
            <a:noFill/>
          </a:ln>
        </p:spPr>
        <p:txBody>
          <a:bodyPr vert="horz" lIns="91440" tIns="45720" rIns="91440" bIns="45720" anchor="t"/>
          <a:lstStyle/>
          <a:p>
            <a:pPr lvl="0" indent="-228600"/>
            <a:r>
              <a:rPr lang="zh-CN" altLang="en-US"/>
              <a:t>编辑母版文本样式</a:t>
            </a:r>
            <a:endParaRPr lang="zh-CN" altLang="en-US"/>
          </a:p>
          <a:p>
            <a:pPr lvl="1" indent="-228600"/>
            <a:r>
              <a:rPr lang="zh-CN" altLang="en-US"/>
              <a:t>第二级</a:t>
            </a:r>
            <a:endParaRPr lang="zh-CN" altLang="en-US"/>
          </a:p>
          <a:p>
            <a:pPr lvl="2" indent="-228600"/>
            <a:r>
              <a:rPr lang="zh-CN" altLang="en-US"/>
              <a:t>第三级</a:t>
            </a:r>
            <a:endParaRPr lang="zh-CN" altLang="en-US"/>
          </a:p>
          <a:p>
            <a:pPr lvl="3" indent="-228600"/>
            <a:r>
              <a:rPr lang="zh-CN" altLang="en-US"/>
              <a:t>第四级</a:t>
            </a:r>
            <a:endParaRPr lang="zh-CN" altLang="en-US"/>
          </a:p>
          <a:p>
            <a:pPr lvl="4" indent="-22860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fld id="{176A2151-ACA9-4BD3-A881-A8C9D99BF782}" type="datetimeFigureOut">
              <a:rPr lang="zh-CN" altLang="en-US" strike="noStrike" noProof="1" smtClean="0">
                <a:latin typeface="+mn-lt"/>
                <a:ea typeface="+mn-ea"/>
                <a:cs typeface="+mn-cs"/>
              </a:rPr>
            </a:fld>
            <a:endParaRPr lang="zh-CN" altLang="en-US" strike="noStrike" noProof="1"/>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endParaRPr lang="zh-CN" altLang="en-US" strike="noStrike" noProof="1"/>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fld id="{4D00D659-2D5D-4F3B-95CB-F86A8C07A63D}" type="slidenum">
              <a:rPr lang="zh-CN" altLang="en-US" strike="noStrike" noProof="1" smtClean="0">
                <a:latin typeface="+mn-lt"/>
                <a:ea typeface="+mn-ea"/>
                <a:cs typeface="+mn-cs"/>
              </a:rPr>
            </a:fld>
            <a:endParaRPr lang="zh-CN" altLang="en-US" strike="noStrike" noProof="1"/>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4.xml"/><Relationship Id="rId1" Type="http://schemas.openxmlformats.org/officeDocument/2006/relationships/tags" Target="../tags/tag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9" Type="http://schemas.openxmlformats.org/officeDocument/2006/relationships/tags" Target="../tags/tag33.xml"/><Relationship Id="rId8" Type="http://schemas.openxmlformats.org/officeDocument/2006/relationships/tags" Target="../tags/tag32.xml"/><Relationship Id="rId7" Type="http://schemas.openxmlformats.org/officeDocument/2006/relationships/tags" Target="../tags/tag31.xml"/><Relationship Id="rId6" Type="http://schemas.openxmlformats.org/officeDocument/2006/relationships/tags" Target="../tags/tag30.xml"/><Relationship Id="rId5" Type="http://schemas.openxmlformats.org/officeDocument/2006/relationships/tags" Target="../tags/tag29.xml"/><Relationship Id="rId4" Type="http://schemas.openxmlformats.org/officeDocument/2006/relationships/tags" Target="../tags/tag28.xml"/><Relationship Id="rId3" Type="http://schemas.openxmlformats.org/officeDocument/2006/relationships/tags" Target="../tags/tag27.xml"/><Relationship Id="rId20" Type="http://schemas.openxmlformats.org/officeDocument/2006/relationships/notesSlide" Target="../notesSlides/notesSlide4.xml"/><Relationship Id="rId2" Type="http://schemas.openxmlformats.org/officeDocument/2006/relationships/tags" Target="../tags/tag26.xml"/><Relationship Id="rId19" Type="http://schemas.openxmlformats.org/officeDocument/2006/relationships/slideLayout" Target="../slideLayouts/slideLayout18.xml"/><Relationship Id="rId18" Type="http://schemas.openxmlformats.org/officeDocument/2006/relationships/tags" Target="../tags/tag42.xml"/><Relationship Id="rId17" Type="http://schemas.openxmlformats.org/officeDocument/2006/relationships/tags" Target="../tags/tag41.xml"/><Relationship Id="rId16" Type="http://schemas.openxmlformats.org/officeDocument/2006/relationships/tags" Target="../tags/tag40.xml"/><Relationship Id="rId15" Type="http://schemas.openxmlformats.org/officeDocument/2006/relationships/tags" Target="../tags/tag39.xml"/><Relationship Id="rId14" Type="http://schemas.openxmlformats.org/officeDocument/2006/relationships/tags" Target="../tags/tag38.xml"/><Relationship Id="rId13" Type="http://schemas.openxmlformats.org/officeDocument/2006/relationships/tags" Target="../tags/tag37.xml"/><Relationship Id="rId12" Type="http://schemas.openxmlformats.org/officeDocument/2006/relationships/tags" Target="../tags/tag36.xml"/><Relationship Id="rId11" Type="http://schemas.openxmlformats.org/officeDocument/2006/relationships/tags" Target="../tags/tag35.xml"/><Relationship Id="rId10" Type="http://schemas.openxmlformats.org/officeDocument/2006/relationships/tags" Target="../tags/tag34.xml"/><Relationship Id="rId1" Type="http://schemas.openxmlformats.org/officeDocument/2006/relationships/tags" Target="../tags/tag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4.jpe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image" Target="../media/image6.jpeg"/><Relationship Id="rId2" Type="http://schemas.openxmlformats.org/officeDocument/2006/relationships/tags" Target="../tags/tag43.xml"/><Relationship Id="rId1" Type="http://schemas.openxmlformats.org/officeDocument/2006/relationships/image" Target="../media/image5.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7.jpe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emf"/></Relationships>
</file>

<file path=ppt/slides/_rels/slide9.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0" Type="http://schemas.openxmlformats.org/officeDocument/2006/relationships/slideLayout" Target="../slideLayouts/slideLayout18.xml"/><Relationship Id="rId2" Type="http://schemas.openxmlformats.org/officeDocument/2006/relationships/tags" Target="../tags/tag5.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9" name="矩形 8"/>
          <p:cNvSpPr/>
          <p:nvPr/>
        </p:nvSpPr>
        <p:spPr>
          <a:xfrm>
            <a:off x="-635"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13315" name="图片 4"/>
          <p:cNvPicPr>
            <a:picLocks noChangeAspect="1"/>
          </p:cNvPicPr>
          <p:nvPr/>
        </p:nvPicPr>
        <p:blipFill>
          <a:blip r:embed="rId1" cstate="print"/>
          <a:stretch>
            <a:fillRect/>
          </a:stretch>
        </p:blipFill>
        <p:spPr>
          <a:xfrm>
            <a:off x="5048250" y="492125"/>
            <a:ext cx="2093913" cy="1409700"/>
          </a:xfrm>
          <a:prstGeom prst="rect">
            <a:avLst/>
          </a:prstGeom>
          <a:noFill/>
          <a:ln w="9525">
            <a:noFill/>
          </a:ln>
        </p:spPr>
      </p:pic>
      <p:grpSp>
        <p:nvGrpSpPr>
          <p:cNvPr id="13316" name="组合 6"/>
          <p:cNvGrpSpPr/>
          <p:nvPr/>
        </p:nvGrpSpPr>
        <p:grpSpPr>
          <a:xfrm>
            <a:off x="1228598" y="2398152"/>
            <a:ext cx="8895663" cy="1524620"/>
            <a:chOff x="1103030" y="2733960"/>
            <a:chExt cx="8894655" cy="1524798"/>
          </a:xfrm>
        </p:grpSpPr>
        <p:sp>
          <p:nvSpPr>
            <p:cNvPr id="2" name="矩形 1"/>
            <p:cNvSpPr/>
            <p:nvPr/>
          </p:nvSpPr>
          <p:spPr>
            <a:xfrm>
              <a:off x="1959496" y="2733960"/>
              <a:ext cx="8038189" cy="1322224"/>
            </a:xfrm>
            <a:prstGeom prst="rect">
              <a:avLst/>
            </a:prstGeom>
          </p:spPr>
          <p:txBody>
            <a:bodyPr wrap="none">
              <a:spAutoFit/>
            </a:bodyPr>
            <a:lstStyle/>
            <a:p>
              <a:pPr algn="ctr" fontAlgn="auto"/>
              <a:r>
                <a:rPr lang="en-US"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2019</a:t>
              </a:r>
              <a:r>
                <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年度个人所得税综合所得汇算</a:t>
              </a:r>
              <a:endPar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a:p>
              <a:pPr algn="ctr" fontAlgn="auto"/>
              <a:r>
                <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rPr>
                <a:t>政策解析及操作指引</a:t>
              </a:r>
              <a:endParaRPr lang="zh-CN" altLang="zh-CN" sz="40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
          <p:nvSpPr>
            <p:cNvPr id="13318" name="矩形 5"/>
            <p:cNvSpPr/>
            <p:nvPr/>
          </p:nvSpPr>
          <p:spPr>
            <a:xfrm>
              <a:off x="1103030" y="3736727"/>
              <a:ext cx="7934583" cy="522031"/>
            </a:xfrm>
            <a:prstGeom prst="rect">
              <a:avLst/>
            </a:prstGeom>
            <a:noFill/>
            <a:ln w="9525">
              <a:noFill/>
            </a:ln>
          </p:spPr>
          <p:txBody>
            <a:bodyPr wrap="square" anchor="t">
              <a:spAutoFit/>
            </a:bodyPr>
            <a:lstStyle/>
            <a:p>
              <a:pPr algn="ctr"/>
              <a:endParaRPr lang="zh-CN" altLang="en-US" sz="2800" dirty="0">
                <a:solidFill>
                  <a:schemeClr val="bg1"/>
                </a:solidFill>
                <a:latin typeface="微软雅黑" panose="020B0503020204020204" pitchFamily="34" charset="-122"/>
                <a:ea typeface="微软雅黑" panose="020B0503020204020204" pitchFamily="34" charset="-122"/>
              </a:endParaRPr>
            </a:p>
          </p:txBody>
        </p:sp>
      </p:grpSp>
      <p:sp>
        <p:nvSpPr>
          <p:cNvPr id="13319" name="文本框 7"/>
          <p:cNvSpPr txBox="1"/>
          <p:nvPr/>
        </p:nvSpPr>
        <p:spPr>
          <a:xfrm>
            <a:off x="4176395" y="4847273"/>
            <a:ext cx="3840480" cy="922020"/>
          </a:xfrm>
          <a:prstGeom prst="rect">
            <a:avLst/>
          </a:prstGeom>
          <a:noFill/>
          <a:ln w="9525">
            <a:noFill/>
          </a:ln>
        </p:spPr>
        <p:txBody>
          <a:bodyPr wrap="none" anchor="t">
            <a:spAutoFit/>
          </a:bodyPr>
          <a:lstStyle/>
          <a:p>
            <a:pPr algn="ctr"/>
            <a:r>
              <a:rPr lang="zh-CN" altLang="en-US" dirty="0">
                <a:solidFill>
                  <a:schemeClr val="bg1"/>
                </a:solidFill>
                <a:latin typeface="微软雅黑" panose="020B0503020204020204" pitchFamily="34" charset="-122"/>
                <a:ea typeface="微软雅黑" panose="020B0503020204020204" pitchFamily="34" charset="-122"/>
              </a:rPr>
              <a:t>国家税务总局广西壮族自治区税务局</a:t>
            </a:r>
            <a:endParaRPr lang="zh-CN" altLang="en-US" dirty="0">
              <a:solidFill>
                <a:schemeClr val="bg1"/>
              </a:solidFill>
              <a:latin typeface="微软雅黑" panose="020B0503020204020204" pitchFamily="34" charset="-122"/>
              <a:ea typeface="微软雅黑" panose="020B0503020204020204" pitchFamily="34" charset="-122"/>
            </a:endParaRPr>
          </a:p>
          <a:p>
            <a:pPr algn="ctr"/>
            <a:endParaRPr lang="en-US" altLang="zh-CN" dirty="0">
              <a:solidFill>
                <a:schemeClr val="bg1"/>
              </a:solidFill>
              <a:latin typeface="微软雅黑" panose="020B0503020204020204" pitchFamily="34" charset="-122"/>
              <a:ea typeface="微软雅黑" panose="020B0503020204020204" pitchFamily="34" charset="-122"/>
            </a:endParaRPr>
          </a:p>
          <a:p>
            <a:pPr algn="ctr"/>
            <a:r>
              <a:rPr lang="en-US" altLang="zh-CN" dirty="0">
                <a:solidFill>
                  <a:schemeClr val="bg1"/>
                </a:solidFill>
                <a:latin typeface="微软雅黑" panose="020B0503020204020204" pitchFamily="34" charset="-122"/>
                <a:ea typeface="微软雅黑" panose="020B0503020204020204" pitchFamily="34" charset="-122"/>
              </a:rPr>
              <a:t>2020</a:t>
            </a:r>
            <a:r>
              <a:rPr lang="zh-CN" altLang="en-US" dirty="0" smtClean="0">
                <a:solidFill>
                  <a:schemeClr val="bg1"/>
                </a:solidFill>
                <a:latin typeface="微软雅黑" panose="020B0503020204020204" pitchFamily="34" charset="-122"/>
                <a:ea typeface="微软雅黑" panose="020B0503020204020204" pitchFamily="34" charset="-122"/>
              </a:rPr>
              <a:t>年</a:t>
            </a:r>
            <a:r>
              <a:rPr lang="en-US" altLang="zh-CN" dirty="0" smtClean="0">
                <a:solidFill>
                  <a:schemeClr val="bg1"/>
                </a:solidFill>
                <a:latin typeface="微软雅黑" panose="020B0503020204020204" pitchFamily="34" charset="-122"/>
                <a:ea typeface="微软雅黑" panose="020B0503020204020204" pitchFamily="34" charset="-122"/>
              </a:rPr>
              <a:t>4</a:t>
            </a:r>
            <a:r>
              <a:rPr lang="zh-CN" altLang="en-US" dirty="0" smtClean="0">
                <a:solidFill>
                  <a:schemeClr val="bg1"/>
                </a:solidFill>
                <a:latin typeface="微软雅黑" panose="020B0503020204020204" pitchFamily="34" charset="-122"/>
                <a:ea typeface="微软雅黑" panose="020B0503020204020204" pitchFamily="34" charset="-122"/>
              </a:rPr>
              <a:t>月</a:t>
            </a:r>
            <a:r>
              <a:rPr lang="en-US" altLang="zh-CN" dirty="0" smtClean="0">
                <a:solidFill>
                  <a:schemeClr val="bg1"/>
                </a:solidFill>
                <a:latin typeface="微软雅黑" panose="020B0503020204020204" pitchFamily="34" charset="-122"/>
                <a:ea typeface="微软雅黑" panose="020B0503020204020204" pitchFamily="34" charset="-122"/>
              </a:rPr>
              <a:t>15</a:t>
            </a:r>
            <a:r>
              <a:rPr lang="zh-CN" altLang="en-US" dirty="0" smtClean="0">
                <a:solidFill>
                  <a:schemeClr val="bg1"/>
                </a:solidFill>
                <a:latin typeface="微软雅黑" panose="020B0503020204020204" pitchFamily="34" charset="-122"/>
                <a:ea typeface="微软雅黑" panose="020B0503020204020204" pitchFamily="34" charset="-122"/>
              </a:rPr>
              <a:t>日</a:t>
            </a:r>
            <a:endParaRPr lang="zh-CN" altLang="en-US"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22"/>
          <p:cNvSpPr/>
          <p:nvPr/>
        </p:nvSpPr>
        <p:spPr bwMode="auto">
          <a:xfrm>
            <a:off x="3813274" y="2084972"/>
            <a:ext cx="1445202" cy="1755363"/>
          </a:xfrm>
          <a:custGeom>
            <a:avLst/>
            <a:gdLst>
              <a:gd name="T0" fmla="*/ 157 w 219"/>
              <a:gd name="T1" fmla="*/ 0 h 266"/>
              <a:gd name="T2" fmla="*/ 157 w 219"/>
              <a:gd name="T3" fmla="*/ 0 h 266"/>
              <a:gd name="T4" fmla="*/ 0 w 219"/>
              <a:gd name="T5" fmla="*/ 266 h 266"/>
              <a:gd name="T6" fmla="*/ 129 w 219"/>
              <a:gd name="T7" fmla="*/ 266 h 266"/>
              <a:gd name="T8" fmla="*/ 219 w 219"/>
              <a:gd name="T9" fmla="*/ 110 h 266"/>
              <a:gd name="T10" fmla="*/ 157 w 219"/>
              <a:gd name="T11" fmla="*/ 0 h 266"/>
            </a:gdLst>
            <a:ahLst/>
            <a:cxnLst>
              <a:cxn ang="0">
                <a:pos x="T0" y="T1"/>
              </a:cxn>
              <a:cxn ang="0">
                <a:pos x="T2" y="T3"/>
              </a:cxn>
              <a:cxn ang="0">
                <a:pos x="T4" y="T5"/>
              </a:cxn>
              <a:cxn ang="0">
                <a:pos x="T6" y="T7"/>
              </a:cxn>
              <a:cxn ang="0">
                <a:pos x="T8" y="T9"/>
              </a:cxn>
              <a:cxn ang="0">
                <a:pos x="T10" y="T11"/>
              </a:cxn>
            </a:cxnLst>
            <a:rect l="0" t="0" r="r" b="b"/>
            <a:pathLst>
              <a:path w="219" h="266">
                <a:moveTo>
                  <a:pt x="157" y="0"/>
                </a:moveTo>
                <a:lnTo>
                  <a:pt x="157" y="0"/>
                </a:lnTo>
                <a:lnTo>
                  <a:pt x="0" y="266"/>
                </a:lnTo>
                <a:lnTo>
                  <a:pt x="129" y="266"/>
                </a:lnTo>
                <a:lnTo>
                  <a:pt x="219" y="110"/>
                </a:lnTo>
                <a:lnTo>
                  <a:pt x="157" y="0"/>
                </a:lnTo>
                <a:close/>
              </a:path>
            </a:pathLst>
          </a:custGeom>
          <a:solidFill>
            <a:schemeClr val="accent3">
              <a:lumMod val="100000"/>
            </a:schemeClr>
          </a:solidFill>
          <a:ln>
            <a:noFill/>
          </a:ln>
        </p:spPr>
        <p:txBody>
          <a:bodyPr vert="horz" wrap="square" lIns="121903" tIns="60951" rIns="121903" bIns="60951" numCol="1" anchor="t" anchorCtr="0" compatLnSpc="1"/>
          <a:lstStyle/>
          <a:p>
            <a:endParaRPr lang="en-US" sz="1400" dirty="0">
              <a:cs typeface="+mn-ea"/>
              <a:sym typeface="+mn-lt"/>
            </a:endParaRPr>
          </a:p>
        </p:txBody>
      </p:sp>
      <p:sp>
        <p:nvSpPr>
          <p:cNvPr id="11" name="Freeform 23"/>
          <p:cNvSpPr/>
          <p:nvPr/>
        </p:nvSpPr>
        <p:spPr bwMode="auto">
          <a:xfrm>
            <a:off x="4994516" y="2005782"/>
            <a:ext cx="2039122" cy="752298"/>
          </a:xfrm>
          <a:custGeom>
            <a:avLst/>
            <a:gdLst>
              <a:gd name="T0" fmla="*/ 309 w 309"/>
              <a:gd name="T1" fmla="*/ 3 h 114"/>
              <a:gd name="T2" fmla="*/ 309 w 309"/>
              <a:gd name="T3" fmla="*/ 0 h 114"/>
              <a:gd name="T4" fmla="*/ 0 w 309"/>
              <a:gd name="T5" fmla="*/ 5 h 114"/>
              <a:gd name="T6" fmla="*/ 64 w 309"/>
              <a:gd name="T7" fmla="*/ 114 h 114"/>
              <a:gd name="T8" fmla="*/ 247 w 309"/>
              <a:gd name="T9" fmla="*/ 112 h 114"/>
              <a:gd name="T10" fmla="*/ 309 w 309"/>
              <a:gd name="T11" fmla="*/ 3 h 114"/>
            </a:gdLst>
            <a:ahLst/>
            <a:cxnLst>
              <a:cxn ang="0">
                <a:pos x="T0" y="T1"/>
              </a:cxn>
              <a:cxn ang="0">
                <a:pos x="T2" y="T3"/>
              </a:cxn>
              <a:cxn ang="0">
                <a:pos x="T4" y="T5"/>
              </a:cxn>
              <a:cxn ang="0">
                <a:pos x="T6" y="T7"/>
              </a:cxn>
              <a:cxn ang="0">
                <a:pos x="T8" y="T9"/>
              </a:cxn>
              <a:cxn ang="0">
                <a:pos x="T10" y="T11"/>
              </a:cxn>
            </a:cxnLst>
            <a:rect l="0" t="0" r="r" b="b"/>
            <a:pathLst>
              <a:path w="309" h="114">
                <a:moveTo>
                  <a:pt x="309" y="3"/>
                </a:moveTo>
                <a:lnTo>
                  <a:pt x="309" y="0"/>
                </a:lnTo>
                <a:lnTo>
                  <a:pt x="0" y="5"/>
                </a:lnTo>
                <a:lnTo>
                  <a:pt x="64" y="114"/>
                </a:lnTo>
                <a:lnTo>
                  <a:pt x="247" y="112"/>
                </a:lnTo>
                <a:lnTo>
                  <a:pt x="309" y="3"/>
                </a:lnTo>
                <a:close/>
              </a:path>
            </a:pathLst>
          </a:custGeom>
          <a:solidFill>
            <a:schemeClr val="accent4">
              <a:lumMod val="100000"/>
            </a:schemeClr>
          </a:solidFill>
          <a:ln>
            <a:noFill/>
          </a:ln>
        </p:spPr>
        <p:txBody>
          <a:bodyPr vert="horz" wrap="square" lIns="121903" tIns="60951" rIns="121903" bIns="60951" numCol="1" anchor="t" anchorCtr="0" compatLnSpc="1"/>
          <a:lstStyle/>
          <a:p>
            <a:endParaRPr lang="en-US" sz="1400" dirty="0">
              <a:cs typeface="+mn-ea"/>
              <a:sym typeface="+mn-lt"/>
            </a:endParaRPr>
          </a:p>
        </p:txBody>
      </p:sp>
      <p:sp>
        <p:nvSpPr>
          <p:cNvPr id="12" name="Freeform 24"/>
          <p:cNvSpPr/>
          <p:nvPr/>
        </p:nvSpPr>
        <p:spPr bwMode="auto">
          <a:xfrm>
            <a:off x="6736681" y="2058575"/>
            <a:ext cx="1445202" cy="1768561"/>
          </a:xfrm>
          <a:custGeom>
            <a:avLst/>
            <a:gdLst>
              <a:gd name="T0" fmla="*/ 219 w 219"/>
              <a:gd name="T1" fmla="*/ 268 h 268"/>
              <a:gd name="T2" fmla="*/ 219 w 219"/>
              <a:gd name="T3" fmla="*/ 268 h 268"/>
              <a:gd name="T4" fmla="*/ 64 w 219"/>
              <a:gd name="T5" fmla="*/ 0 h 268"/>
              <a:gd name="T6" fmla="*/ 0 w 219"/>
              <a:gd name="T7" fmla="*/ 109 h 268"/>
              <a:gd name="T8" fmla="*/ 90 w 219"/>
              <a:gd name="T9" fmla="*/ 266 h 268"/>
              <a:gd name="T10" fmla="*/ 219 w 219"/>
              <a:gd name="T11" fmla="*/ 268 h 268"/>
            </a:gdLst>
            <a:ahLst/>
            <a:cxnLst>
              <a:cxn ang="0">
                <a:pos x="T0" y="T1"/>
              </a:cxn>
              <a:cxn ang="0">
                <a:pos x="T2" y="T3"/>
              </a:cxn>
              <a:cxn ang="0">
                <a:pos x="T4" y="T5"/>
              </a:cxn>
              <a:cxn ang="0">
                <a:pos x="T6" y="T7"/>
              </a:cxn>
              <a:cxn ang="0">
                <a:pos x="T8" y="T9"/>
              </a:cxn>
              <a:cxn ang="0">
                <a:pos x="T10" y="T11"/>
              </a:cxn>
            </a:cxnLst>
            <a:rect l="0" t="0" r="r" b="b"/>
            <a:pathLst>
              <a:path w="219" h="268">
                <a:moveTo>
                  <a:pt x="219" y="268"/>
                </a:moveTo>
                <a:lnTo>
                  <a:pt x="219" y="268"/>
                </a:lnTo>
                <a:lnTo>
                  <a:pt x="64" y="0"/>
                </a:lnTo>
                <a:lnTo>
                  <a:pt x="0" y="109"/>
                </a:lnTo>
                <a:lnTo>
                  <a:pt x="90" y="266"/>
                </a:lnTo>
                <a:lnTo>
                  <a:pt x="219" y="268"/>
                </a:lnTo>
                <a:close/>
              </a:path>
            </a:pathLst>
          </a:custGeom>
          <a:solidFill>
            <a:schemeClr val="accent5">
              <a:lumMod val="100000"/>
            </a:schemeClr>
          </a:solidFill>
          <a:ln>
            <a:noFill/>
          </a:ln>
        </p:spPr>
        <p:txBody>
          <a:bodyPr vert="horz" wrap="square" lIns="121903" tIns="60951" rIns="121903" bIns="60951" numCol="1" anchor="t" anchorCtr="0" compatLnSpc="1"/>
          <a:lstStyle/>
          <a:p>
            <a:endParaRPr lang="en-US" sz="1400" dirty="0">
              <a:cs typeface="+mn-ea"/>
              <a:sym typeface="+mn-lt"/>
            </a:endParaRPr>
          </a:p>
        </p:txBody>
      </p:sp>
      <p:sp>
        <p:nvSpPr>
          <p:cNvPr id="13" name="Freeform 25"/>
          <p:cNvSpPr/>
          <p:nvPr/>
        </p:nvSpPr>
        <p:spPr bwMode="auto">
          <a:xfrm>
            <a:off x="6703683" y="3965719"/>
            <a:ext cx="1432004" cy="1775163"/>
          </a:xfrm>
          <a:custGeom>
            <a:avLst/>
            <a:gdLst>
              <a:gd name="T0" fmla="*/ 64 w 217"/>
              <a:gd name="T1" fmla="*/ 269 h 269"/>
              <a:gd name="T2" fmla="*/ 64 w 217"/>
              <a:gd name="T3" fmla="*/ 269 h 269"/>
              <a:gd name="T4" fmla="*/ 217 w 217"/>
              <a:gd name="T5" fmla="*/ 0 h 269"/>
              <a:gd name="T6" fmla="*/ 90 w 217"/>
              <a:gd name="T7" fmla="*/ 3 h 269"/>
              <a:gd name="T8" fmla="*/ 0 w 217"/>
              <a:gd name="T9" fmla="*/ 159 h 269"/>
              <a:gd name="T10" fmla="*/ 64 w 217"/>
              <a:gd name="T11" fmla="*/ 269 h 269"/>
            </a:gdLst>
            <a:ahLst/>
            <a:cxnLst>
              <a:cxn ang="0">
                <a:pos x="T0" y="T1"/>
              </a:cxn>
              <a:cxn ang="0">
                <a:pos x="T2" y="T3"/>
              </a:cxn>
              <a:cxn ang="0">
                <a:pos x="T4" y="T5"/>
              </a:cxn>
              <a:cxn ang="0">
                <a:pos x="T6" y="T7"/>
              </a:cxn>
              <a:cxn ang="0">
                <a:pos x="T8" y="T9"/>
              </a:cxn>
              <a:cxn ang="0">
                <a:pos x="T10" y="T11"/>
              </a:cxn>
            </a:cxnLst>
            <a:rect l="0" t="0" r="r" b="b"/>
            <a:pathLst>
              <a:path w="217" h="269">
                <a:moveTo>
                  <a:pt x="64" y="269"/>
                </a:moveTo>
                <a:lnTo>
                  <a:pt x="64" y="269"/>
                </a:lnTo>
                <a:lnTo>
                  <a:pt x="217" y="0"/>
                </a:lnTo>
                <a:lnTo>
                  <a:pt x="90" y="3"/>
                </a:lnTo>
                <a:lnTo>
                  <a:pt x="0" y="159"/>
                </a:lnTo>
                <a:lnTo>
                  <a:pt x="64" y="269"/>
                </a:lnTo>
                <a:close/>
              </a:path>
            </a:pathLst>
          </a:custGeom>
          <a:solidFill>
            <a:schemeClr val="accent2"/>
          </a:solidFill>
          <a:ln>
            <a:noFill/>
          </a:ln>
        </p:spPr>
        <p:txBody>
          <a:bodyPr vert="horz" wrap="square" lIns="121903" tIns="60951" rIns="121903" bIns="60951" numCol="1" anchor="t" anchorCtr="0" compatLnSpc="1"/>
          <a:lstStyle/>
          <a:p>
            <a:endParaRPr lang="en-US" sz="1400" dirty="0">
              <a:cs typeface="+mn-ea"/>
              <a:sym typeface="+mn-lt"/>
            </a:endParaRPr>
          </a:p>
        </p:txBody>
      </p:sp>
      <p:sp>
        <p:nvSpPr>
          <p:cNvPr id="14" name="Freeform 26"/>
          <p:cNvSpPr/>
          <p:nvPr/>
        </p:nvSpPr>
        <p:spPr bwMode="auto">
          <a:xfrm>
            <a:off x="4974716" y="5113964"/>
            <a:ext cx="2058922" cy="732504"/>
          </a:xfrm>
          <a:custGeom>
            <a:avLst/>
            <a:gdLst>
              <a:gd name="T0" fmla="*/ 0 w 312"/>
              <a:gd name="T1" fmla="*/ 109 h 111"/>
              <a:gd name="T2" fmla="*/ 3 w 312"/>
              <a:gd name="T3" fmla="*/ 109 h 111"/>
              <a:gd name="T4" fmla="*/ 312 w 312"/>
              <a:gd name="T5" fmla="*/ 111 h 111"/>
              <a:gd name="T6" fmla="*/ 248 w 312"/>
              <a:gd name="T7" fmla="*/ 0 h 111"/>
              <a:gd name="T8" fmla="*/ 67 w 312"/>
              <a:gd name="T9" fmla="*/ 0 h 111"/>
              <a:gd name="T10" fmla="*/ 0 w 312"/>
              <a:gd name="T11" fmla="*/ 109 h 111"/>
            </a:gdLst>
            <a:ahLst/>
            <a:cxnLst>
              <a:cxn ang="0">
                <a:pos x="T0" y="T1"/>
              </a:cxn>
              <a:cxn ang="0">
                <a:pos x="T2" y="T3"/>
              </a:cxn>
              <a:cxn ang="0">
                <a:pos x="T4" y="T5"/>
              </a:cxn>
              <a:cxn ang="0">
                <a:pos x="T6" y="T7"/>
              </a:cxn>
              <a:cxn ang="0">
                <a:pos x="T8" y="T9"/>
              </a:cxn>
              <a:cxn ang="0">
                <a:pos x="T10" y="T11"/>
              </a:cxn>
            </a:cxnLst>
            <a:rect l="0" t="0" r="r" b="b"/>
            <a:pathLst>
              <a:path w="312" h="111">
                <a:moveTo>
                  <a:pt x="0" y="109"/>
                </a:moveTo>
                <a:lnTo>
                  <a:pt x="3" y="109"/>
                </a:lnTo>
                <a:lnTo>
                  <a:pt x="312" y="111"/>
                </a:lnTo>
                <a:lnTo>
                  <a:pt x="248" y="0"/>
                </a:lnTo>
                <a:lnTo>
                  <a:pt x="67" y="0"/>
                </a:lnTo>
                <a:lnTo>
                  <a:pt x="0" y="109"/>
                </a:lnTo>
                <a:close/>
              </a:path>
            </a:pathLst>
          </a:custGeom>
          <a:solidFill>
            <a:schemeClr val="tx1">
              <a:lumMod val="65000"/>
              <a:lumOff val="35000"/>
            </a:schemeClr>
          </a:solidFill>
          <a:ln>
            <a:noFill/>
          </a:ln>
        </p:spPr>
        <p:txBody>
          <a:bodyPr vert="horz" wrap="square" lIns="121903" tIns="60951" rIns="121903" bIns="60951" numCol="1" anchor="t" anchorCtr="0" compatLnSpc="1"/>
          <a:lstStyle/>
          <a:p>
            <a:endParaRPr lang="en-US" sz="1400" dirty="0">
              <a:cs typeface="+mn-ea"/>
              <a:sym typeface="+mn-lt"/>
            </a:endParaRPr>
          </a:p>
        </p:txBody>
      </p:sp>
      <p:sp>
        <p:nvSpPr>
          <p:cNvPr id="15" name="Freeform 27"/>
          <p:cNvSpPr/>
          <p:nvPr/>
        </p:nvSpPr>
        <p:spPr bwMode="auto">
          <a:xfrm>
            <a:off x="3833073" y="3965719"/>
            <a:ext cx="1458401" cy="1755363"/>
          </a:xfrm>
          <a:custGeom>
            <a:avLst/>
            <a:gdLst>
              <a:gd name="T0" fmla="*/ 2 w 221"/>
              <a:gd name="T1" fmla="*/ 0 h 266"/>
              <a:gd name="T2" fmla="*/ 0 w 221"/>
              <a:gd name="T3" fmla="*/ 0 h 266"/>
              <a:gd name="T4" fmla="*/ 159 w 221"/>
              <a:gd name="T5" fmla="*/ 266 h 266"/>
              <a:gd name="T6" fmla="*/ 221 w 221"/>
              <a:gd name="T7" fmla="*/ 157 h 266"/>
              <a:gd name="T8" fmla="*/ 128 w 221"/>
              <a:gd name="T9" fmla="*/ 0 h 266"/>
              <a:gd name="T10" fmla="*/ 2 w 221"/>
              <a:gd name="T11" fmla="*/ 0 h 266"/>
            </a:gdLst>
            <a:ahLst/>
            <a:cxnLst>
              <a:cxn ang="0">
                <a:pos x="T0" y="T1"/>
              </a:cxn>
              <a:cxn ang="0">
                <a:pos x="T2" y="T3"/>
              </a:cxn>
              <a:cxn ang="0">
                <a:pos x="T4" y="T5"/>
              </a:cxn>
              <a:cxn ang="0">
                <a:pos x="T6" y="T7"/>
              </a:cxn>
              <a:cxn ang="0">
                <a:pos x="T8" y="T9"/>
              </a:cxn>
              <a:cxn ang="0">
                <a:pos x="T10" y="T11"/>
              </a:cxn>
            </a:cxnLst>
            <a:rect l="0" t="0" r="r" b="b"/>
            <a:pathLst>
              <a:path w="221" h="266">
                <a:moveTo>
                  <a:pt x="2" y="0"/>
                </a:moveTo>
                <a:lnTo>
                  <a:pt x="0" y="0"/>
                </a:lnTo>
                <a:lnTo>
                  <a:pt x="159" y="266"/>
                </a:lnTo>
                <a:lnTo>
                  <a:pt x="221" y="157"/>
                </a:lnTo>
                <a:lnTo>
                  <a:pt x="128" y="0"/>
                </a:lnTo>
                <a:lnTo>
                  <a:pt x="2" y="0"/>
                </a:lnTo>
                <a:close/>
              </a:path>
            </a:pathLst>
          </a:custGeom>
          <a:solidFill>
            <a:schemeClr val="accent1">
              <a:lumMod val="100000"/>
            </a:schemeClr>
          </a:solidFill>
          <a:ln>
            <a:noFill/>
          </a:ln>
        </p:spPr>
        <p:txBody>
          <a:bodyPr vert="horz" wrap="square" lIns="121903" tIns="60951" rIns="121903" bIns="60951" numCol="1" anchor="t" anchorCtr="0" compatLnSpc="1"/>
          <a:lstStyle/>
          <a:p>
            <a:endParaRPr lang="en-US" sz="1400" dirty="0">
              <a:cs typeface="+mn-ea"/>
              <a:sym typeface="+mn-lt"/>
            </a:endParaRPr>
          </a:p>
        </p:txBody>
      </p:sp>
      <p:grpSp>
        <p:nvGrpSpPr>
          <p:cNvPr id="30" name="Group 29"/>
          <p:cNvGrpSpPr/>
          <p:nvPr/>
        </p:nvGrpSpPr>
        <p:grpSpPr>
          <a:xfrm>
            <a:off x="5276617" y="3312566"/>
            <a:ext cx="1392399" cy="1246912"/>
            <a:chOff x="8386763" y="4811713"/>
            <a:chExt cx="531812" cy="476250"/>
          </a:xfrm>
          <a:solidFill>
            <a:srgbClr val="028985"/>
          </a:solidFill>
        </p:grpSpPr>
        <p:sp>
          <p:nvSpPr>
            <p:cNvPr id="31" name="Oval 30"/>
            <p:cNvSpPr>
              <a:spLocks noChangeArrowheads="1"/>
            </p:cNvSpPr>
            <p:nvPr/>
          </p:nvSpPr>
          <p:spPr bwMode="auto">
            <a:xfrm>
              <a:off x="8431213" y="4886326"/>
              <a:ext cx="71437" cy="74613"/>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2" name="Freeform 31"/>
            <p:cNvSpPr/>
            <p:nvPr/>
          </p:nvSpPr>
          <p:spPr bwMode="auto">
            <a:xfrm>
              <a:off x="8386763" y="4935538"/>
              <a:ext cx="250825" cy="352425"/>
            </a:xfrm>
            <a:custGeom>
              <a:avLst/>
              <a:gdLst>
                <a:gd name="T0" fmla="*/ 65 w 67"/>
                <a:gd name="T1" fmla="*/ 2 h 94"/>
                <a:gd name="T2" fmla="*/ 60 w 67"/>
                <a:gd name="T3" fmla="*/ 2 h 94"/>
                <a:gd name="T4" fmla="*/ 46 w 67"/>
                <a:gd name="T5" fmla="*/ 12 h 94"/>
                <a:gd name="T6" fmla="*/ 34 w 67"/>
                <a:gd name="T7" fmla="*/ 9 h 94"/>
                <a:gd name="T8" fmla="*/ 31 w 67"/>
                <a:gd name="T9" fmla="*/ 8 h 94"/>
                <a:gd name="T10" fmla="*/ 31 w 67"/>
                <a:gd name="T11" fmla="*/ 8 h 94"/>
                <a:gd name="T12" fmla="*/ 31 w 67"/>
                <a:gd name="T13" fmla="*/ 8 h 94"/>
                <a:gd name="T14" fmla="*/ 30 w 67"/>
                <a:gd name="T15" fmla="*/ 8 h 94"/>
                <a:gd name="T16" fmla="*/ 30 w 67"/>
                <a:gd name="T17" fmla="*/ 8 h 94"/>
                <a:gd name="T18" fmla="*/ 29 w 67"/>
                <a:gd name="T19" fmla="*/ 8 h 94"/>
                <a:gd name="T20" fmla="*/ 28 w 67"/>
                <a:gd name="T21" fmla="*/ 8 h 94"/>
                <a:gd name="T22" fmla="*/ 24 w 67"/>
                <a:gd name="T23" fmla="*/ 8 h 94"/>
                <a:gd name="T24" fmla="*/ 23 w 67"/>
                <a:gd name="T25" fmla="*/ 12 h 94"/>
                <a:gd name="T26" fmla="*/ 24 w 67"/>
                <a:gd name="T27" fmla="*/ 26 h 94"/>
                <a:gd name="T28" fmla="*/ 22 w 67"/>
                <a:gd name="T29" fmla="*/ 31 h 94"/>
                <a:gd name="T30" fmla="*/ 19 w 67"/>
                <a:gd name="T31" fmla="*/ 26 h 94"/>
                <a:gd name="T32" fmla="*/ 20 w 67"/>
                <a:gd name="T33" fmla="*/ 12 h 94"/>
                <a:gd name="T34" fmla="*/ 19 w 67"/>
                <a:gd name="T35" fmla="*/ 8 h 94"/>
                <a:gd name="T36" fmla="*/ 15 w 67"/>
                <a:gd name="T37" fmla="*/ 8 h 94"/>
                <a:gd name="T38" fmla="*/ 13 w 67"/>
                <a:gd name="T39" fmla="*/ 8 h 94"/>
                <a:gd name="T40" fmla="*/ 13 w 67"/>
                <a:gd name="T41" fmla="*/ 8 h 94"/>
                <a:gd name="T42" fmla="*/ 13 w 67"/>
                <a:gd name="T43" fmla="*/ 8 h 94"/>
                <a:gd name="T44" fmla="*/ 0 w 67"/>
                <a:gd name="T45" fmla="*/ 21 h 94"/>
                <a:gd name="T46" fmla="*/ 0 w 67"/>
                <a:gd name="T47" fmla="*/ 22 h 94"/>
                <a:gd name="T48" fmla="*/ 0 w 67"/>
                <a:gd name="T49" fmla="*/ 23 h 94"/>
                <a:gd name="T50" fmla="*/ 0 w 67"/>
                <a:gd name="T51" fmla="*/ 49 h 94"/>
                <a:gd name="T52" fmla="*/ 4 w 67"/>
                <a:gd name="T53" fmla="*/ 53 h 94"/>
                <a:gd name="T54" fmla="*/ 8 w 67"/>
                <a:gd name="T55" fmla="*/ 49 h 94"/>
                <a:gd name="T56" fmla="*/ 8 w 67"/>
                <a:gd name="T57" fmla="*/ 24 h 94"/>
                <a:gd name="T58" fmla="*/ 10 w 67"/>
                <a:gd name="T59" fmla="*/ 24 h 94"/>
                <a:gd name="T60" fmla="*/ 10 w 67"/>
                <a:gd name="T61" fmla="*/ 49 h 94"/>
                <a:gd name="T62" fmla="*/ 10 w 67"/>
                <a:gd name="T63" fmla="*/ 49 h 94"/>
                <a:gd name="T64" fmla="*/ 10 w 67"/>
                <a:gd name="T65" fmla="*/ 89 h 94"/>
                <a:gd name="T66" fmla="*/ 15 w 67"/>
                <a:gd name="T67" fmla="*/ 94 h 94"/>
                <a:gd name="T68" fmla="*/ 15 w 67"/>
                <a:gd name="T69" fmla="*/ 94 h 94"/>
                <a:gd name="T70" fmla="*/ 15 w 67"/>
                <a:gd name="T71" fmla="*/ 94 h 94"/>
                <a:gd name="T72" fmla="*/ 20 w 67"/>
                <a:gd name="T73" fmla="*/ 89 h 94"/>
                <a:gd name="T74" fmla="*/ 20 w 67"/>
                <a:gd name="T75" fmla="*/ 54 h 94"/>
                <a:gd name="T76" fmla="*/ 22 w 67"/>
                <a:gd name="T77" fmla="*/ 54 h 94"/>
                <a:gd name="T78" fmla="*/ 22 w 67"/>
                <a:gd name="T79" fmla="*/ 89 h 94"/>
                <a:gd name="T80" fmla="*/ 27 w 67"/>
                <a:gd name="T81" fmla="*/ 94 h 94"/>
                <a:gd name="T82" fmla="*/ 28 w 67"/>
                <a:gd name="T83" fmla="*/ 94 h 94"/>
                <a:gd name="T84" fmla="*/ 28 w 67"/>
                <a:gd name="T85" fmla="*/ 94 h 94"/>
                <a:gd name="T86" fmla="*/ 33 w 67"/>
                <a:gd name="T87" fmla="*/ 89 h 94"/>
                <a:gd name="T88" fmla="*/ 33 w 67"/>
                <a:gd name="T89" fmla="*/ 49 h 94"/>
                <a:gd name="T90" fmla="*/ 33 w 67"/>
                <a:gd name="T91" fmla="*/ 47 h 94"/>
                <a:gd name="T92" fmla="*/ 33 w 67"/>
                <a:gd name="T93" fmla="*/ 24 h 94"/>
                <a:gd name="T94" fmla="*/ 37 w 67"/>
                <a:gd name="T95" fmla="*/ 18 h 94"/>
                <a:gd name="T96" fmla="*/ 49 w 67"/>
                <a:gd name="T97" fmla="*/ 20 h 94"/>
                <a:gd name="T98" fmla="*/ 55 w 67"/>
                <a:gd name="T99" fmla="*/ 16 h 94"/>
                <a:gd name="T100" fmla="*/ 64 w 67"/>
                <a:gd name="T101" fmla="*/ 8 h 94"/>
                <a:gd name="T102" fmla="*/ 65 w 67"/>
                <a:gd name="T103" fmla="*/ 2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67" h="94">
                  <a:moveTo>
                    <a:pt x="65" y="2"/>
                  </a:moveTo>
                  <a:cubicBezTo>
                    <a:pt x="64" y="1"/>
                    <a:pt x="62" y="0"/>
                    <a:pt x="60" y="2"/>
                  </a:cubicBezTo>
                  <a:cubicBezTo>
                    <a:pt x="46" y="12"/>
                    <a:pt x="46" y="12"/>
                    <a:pt x="46" y="12"/>
                  </a:cubicBezTo>
                  <a:cubicBezTo>
                    <a:pt x="34" y="9"/>
                    <a:pt x="34" y="9"/>
                    <a:pt x="34" y="9"/>
                  </a:cubicBezTo>
                  <a:cubicBezTo>
                    <a:pt x="33" y="9"/>
                    <a:pt x="32" y="8"/>
                    <a:pt x="31" y="8"/>
                  </a:cubicBezTo>
                  <a:cubicBezTo>
                    <a:pt x="31" y="8"/>
                    <a:pt x="31" y="8"/>
                    <a:pt x="31" y="8"/>
                  </a:cubicBezTo>
                  <a:cubicBezTo>
                    <a:pt x="31" y="8"/>
                    <a:pt x="31" y="8"/>
                    <a:pt x="31" y="8"/>
                  </a:cubicBezTo>
                  <a:cubicBezTo>
                    <a:pt x="31" y="8"/>
                    <a:pt x="30" y="8"/>
                    <a:pt x="30" y="8"/>
                  </a:cubicBezTo>
                  <a:cubicBezTo>
                    <a:pt x="30" y="8"/>
                    <a:pt x="30" y="8"/>
                    <a:pt x="30" y="8"/>
                  </a:cubicBezTo>
                  <a:cubicBezTo>
                    <a:pt x="29" y="8"/>
                    <a:pt x="29" y="8"/>
                    <a:pt x="29" y="8"/>
                  </a:cubicBezTo>
                  <a:cubicBezTo>
                    <a:pt x="28" y="8"/>
                    <a:pt x="28" y="8"/>
                    <a:pt x="28" y="8"/>
                  </a:cubicBezTo>
                  <a:cubicBezTo>
                    <a:pt x="24" y="8"/>
                    <a:pt x="24" y="8"/>
                    <a:pt x="24" y="8"/>
                  </a:cubicBezTo>
                  <a:cubicBezTo>
                    <a:pt x="23" y="11"/>
                    <a:pt x="23" y="12"/>
                    <a:pt x="23" y="12"/>
                  </a:cubicBezTo>
                  <a:cubicBezTo>
                    <a:pt x="23" y="12"/>
                    <a:pt x="25" y="22"/>
                    <a:pt x="24" y="26"/>
                  </a:cubicBezTo>
                  <a:cubicBezTo>
                    <a:pt x="24" y="27"/>
                    <a:pt x="23" y="30"/>
                    <a:pt x="22" y="31"/>
                  </a:cubicBezTo>
                  <a:cubicBezTo>
                    <a:pt x="20" y="31"/>
                    <a:pt x="19" y="27"/>
                    <a:pt x="19" y="26"/>
                  </a:cubicBezTo>
                  <a:cubicBezTo>
                    <a:pt x="18" y="22"/>
                    <a:pt x="20" y="12"/>
                    <a:pt x="20" y="12"/>
                  </a:cubicBezTo>
                  <a:cubicBezTo>
                    <a:pt x="19" y="11"/>
                    <a:pt x="19" y="9"/>
                    <a:pt x="19" y="8"/>
                  </a:cubicBezTo>
                  <a:cubicBezTo>
                    <a:pt x="15" y="8"/>
                    <a:pt x="15" y="8"/>
                    <a:pt x="15" y="8"/>
                  </a:cubicBezTo>
                  <a:cubicBezTo>
                    <a:pt x="13" y="8"/>
                    <a:pt x="13" y="8"/>
                    <a:pt x="13" y="8"/>
                  </a:cubicBezTo>
                  <a:cubicBezTo>
                    <a:pt x="13" y="8"/>
                    <a:pt x="13" y="8"/>
                    <a:pt x="13" y="8"/>
                  </a:cubicBezTo>
                  <a:cubicBezTo>
                    <a:pt x="13" y="8"/>
                    <a:pt x="13" y="8"/>
                    <a:pt x="13" y="8"/>
                  </a:cubicBezTo>
                  <a:cubicBezTo>
                    <a:pt x="6" y="8"/>
                    <a:pt x="0" y="14"/>
                    <a:pt x="0" y="21"/>
                  </a:cubicBezTo>
                  <a:cubicBezTo>
                    <a:pt x="0" y="22"/>
                    <a:pt x="0" y="22"/>
                    <a:pt x="0" y="22"/>
                  </a:cubicBezTo>
                  <a:cubicBezTo>
                    <a:pt x="0" y="22"/>
                    <a:pt x="0" y="22"/>
                    <a:pt x="0" y="23"/>
                  </a:cubicBezTo>
                  <a:cubicBezTo>
                    <a:pt x="0" y="49"/>
                    <a:pt x="0" y="49"/>
                    <a:pt x="0" y="49"/>
                  </a:cubicBezTo>
                  <a:cubicBezTo>
                    <a:pt x="0" y="52"/>
                    <a:pt x="2" y="53"/>
                    <a:pt x="4" y="53"/>
                  </a:cubicBezTo>
                  <a:cubicBezTo>
                    <a:pt x="6" y="53"/>
                    <a:pt x="8" y="52"/>
                    <a:pt x="8" y="49"/>
                  </a:cubicBezTo>
                  <a:cubicBezTo>
                    <a:pt x="8" y="24"/>
                    <a:pt x="8" y="24"/>
                    <a:pt x="8" y="24"/>
                  </a:cubicBezTo>
                  <a:cubicBezTo>
                    <a:pt x="10" y="24"/>
                    <a:pt x="10" y="24"/>
                    <a:pt x="10" y="24"/>
                  </a:cubicBezTo>
                  <a:cubicBezTo>
                    <a:pt x="10" y="49"/>
                    <a:pt x="10" y="49"/>
                    <a:pt x="10" y="49"/>
                  </a:cubicBezTo>
                  <a:cubicBezTo>
                    <a:pt x="10" y="49"/>
                    <a:pt x="10" y="49"/>
                    <a:pt x="10" y="49"/>
                  </a:cubicBezTo>
                  <a:cubicBezTo>
                    <a:pt x="10" y="89"/>
                    <a:pt x="10" y="89"/>
                    <a:pt x="10" y="89"/>
                  </a:cubicBezTo>
                  <a:cubicBezTo>
                    <a:pt x="10" y="91"/>
                    <a:pt x="12" y="94"/>
                    <a:pt x="15" y="94"/>
                  </a:cubicBezTo>
                  <a:cubicBezTo>
                    <a:pt x="15" y="94"/>
                    <a:pt x="15" y="94"/>
                    <a:pt x="15" y="94"/>
                  </a:cubicBezTo>
                  <a:cubicBezTo>
                    <a:pt x="15" y="94"/>
                    <a:pt x="15" y="94"/>
                    <a:pt x="15" y="94"/>
                  </a:cubicBezTo>
                  <a:cubicBezTo>
                    <a:pt x="18" y="94"/>
                    <a:pt x="20" y="91"/>
                    <a:pt x="20" y="89"/>
                  </a:cubicBezTo>
                  <a:cubicBezTo>
                    <a:pt x="20" y="54"/>
                    <a:pt x="20" y="54"/>
                    <a:pt x="20" y="54"/>
                  </a:cubicBezTo>
                  <a:cubicBezTo>
                    <a:pt x="22" y="54"/>
                    <a:pt x="22" y="54"/>
                    <a:pt x="22" y="54"/>
                  </a:cubicBezTo>
                  <a:cubicBezTo>
                    <a:pt x="22" y="89"/>
                    <a:pt x="22" y="89"/>
                    <a:pt x="22" y="89"/>
                  </a:cubicBezTo>
                  <a:cubicBezTo>
                    <a:pt x="22" y="91"/>
                    <a:pt x="25" y="94"/>
                    <a:pt x="27" y="94"/>
                  </a:cubicBezTo>
                  <a:cubicBezTo>
                    <a:pt x="28" y="94"/>
                    <a:pt x="28" y="94"/>
                    <a:pt x="28" y="94"/>
                  </a:cubicBezTo>
                  <a:cubicBezTo>
                    <a:pt x="28" y="94"/>
                    <a:pt x="28" y="94"/>
                    <a:pt x="28" y="94"/>
                  </a:cubicBezTo>
                  <a:cubicBezTo>
                    <a:pt x="30" y="94"/>
                    <a:pt x="33" y="91"/>
                    <a:pt x="33" y="89"/>
                  </a:cubicBezTo>
                  <a:cubicBezTo>
                    <a:pt x="33" y="49"/>
                    <a:pt x="33" y="49"/>
                    <a:pt x="33" y="49"/>
                  </a:cubicBezTo>
                  <a:cubicBezTo>
                    <a:pt x="33" y="47"/>
                    <a:pt x="33" y="47"/>
                    <a:pt x="33" y="47"/>
                  </a:cubicBezTo>
                  <a:cubicBezTo>
                    <a:pt x="33" y="24"/>
                    <a:pt x="33" y="24"/>
                    <a:pt x="33" y="24"/>
                  </a:cubicBezTo>
                  <a:cubicBezTo>
                    <a:pt x="33" y="24"/>
                    <a:pt x="32" y="17"/>
                    <a:pt x="37" y="18"/>
                  </a:cubicBezTo>
                  <a:cubicBezTo>
                    <a:pt x="40" y="18"/>
                    <a:pt x="49" y="20"/>
                    <a:pt x="49" y="20"/>
                  </a:cubicBezTo>
                  <a:cubicBezTo>
                    <a:pt x="55" y="16"/>
                    <a:pt x="55" y="16"/>
                    <a:pt x="55" y="16"/>
                  </a:cubicBezTo>
                  <a:cubicBezTo>
                    <a:pt x="64" y="8"/>
                    <a:pt x="64" y="8"/>
                    <a:pt x="64" y="8"/>
                  </a:cubicBezTo>
                  <a:cubicBezTo>
                    <a:pt x="66" y="7"/>
                    <a:pt x="67" y="4"/>
                    <a:pt x="65"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3" name="Freeform 32"/>
            <p:cNvSpPr/>
            <p:nvPr/>
          </p:nvSpPr>
          <p:spPr bwMode="auto">
            <a:xfrm>
              <a:off x="8686800" y="4875213"/>
              <a:ext cx="165100" cy="173038"/>
            </a:xfrm>
            <a:custGeom>
              <a:avLst/>
              <a:gdLst>
                <a:gd name="T0" fmla="*/ 34 w 44"/>
                <a:gd name="T1" fmla="*/ 1 h 46"/>
                <a:gd name="T2" fmla="*/ 33 w 44"/>
                <a:gd name="T3" fmla="*/ 0 h 46"/>
                <a:gd name="T4" fmla="*/ 31 w 44"/>
                <a:gd name="T5" fmla="*/ 2 h 46"/>
                <a:gd name="T6" fmla="*/ 31 w 44"/>
                <a:gd name="T7" fmla="*/ 6 h 46"/>
                <a:gd name="T8" fmla="*/ 10 w 44"/>
                <a:gd name="T9" fmla="*/ 19 h 46"/>
                <a:gd name="T10" fmla="*/ 0 w 44"/>
                <a:gd name="T11" fmla="*/ 45 h 46"/>
                <a:gd name="T12" fmla="*/ 0 w 44"/>
                <a:gd name="T13" fmla="*/ 46 h 46"/>
                <a:gd name="T14" fmla="*/ 1 w 44"/>
                <a:gd name="T15" fmla="*/ 46 h 46"/>
                <a:gd name="T16" fmla="*/ 6 w 44"/>
                <a:gd name="T17" fmla="*/ 46 h 46"/>
                <a:gd name="T18" fmla="*/ 7 w 44"/>
                <a:gd name="T19" fmla="*/ 45 h 46"/>
                <a:gd name="T20" fmla="*/ 31 w 44"/>
                <a:gd name="T21" fmla="*/ 13 h 46"/>
                <a:gd name="T22" fmla="*/ 31 w 44"/>
                <a:gd name="T23" fmla="*/ 16 h 46"/>
                <a:gd name="T24" fmla="*/ 33 w 44"/>
                <a:gd name="T25" fmla="*/ 18 h 46"/>
                <a:gd name="T26" fmla="*/ 34 w 44"/>
                <a:gd name="T27" fmla="*/ 18 h 46"/>
                <a:gd name="T28" fmla="*/ 43 w 44"/>
                <a:gd name="T29" fmla="*/ 11 h 46"/>
                <a:gd name="T30" fmla="*/ 44 w 44"/>
                <a:gd name="T31" fmla="*/ 9 h 46"/>
                <a:gd name="T32" fmla="*/ 43 w 44"/>
                <a:gd name="T33" fmla="*/ 8 h 46"/>
                <a:gd name="T34" fmla="*/ 34 w 44"/>
                <a:gd name="T35" fmla="*/ 1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 h="46">
                  <a:moveTo>
                    <a:pt x="34" y="1"/>
                  </a:moveTo>
                  <a:cubicBezTo>
                    <a:pt x="34" y="0"/>
                    <a:pt x="34" y="0"/>
                    <a:pt x="33" y="0"/>
                  </a:cubicBezTo>
                  <a:cubicBezTo>
                    <a:pt x="32" y="0"/>
                    <a:pt x="31" y="1"/>
                    <a:pt x="31" y="2"/>
                  </a:cubicBezTo>
                  <a:cubicBezTo>
                    <a:pt x="31" y="6"/>
                    <a:pt x="31" y="6"/>
                    <a:pt x="31" y="6"/>
                  </a:cubicBezTo>
                  <a:cubicBezTo>
                    <a:pt x="22" y="8"/>
                    <a:pt x="16" y="12"/>
                    <a:pt x="10" y="19"/>
                  </a:cubicBezTo>
                  <a:cubicBezTo>
                    <a:pt x="4" y="27"/>
                    <a:pt x="1" y="35"/>
                    <a:pt x="0" y="45"/>
                  </a:cubicBezTo>
                  <a:cubicBezTo>
                    <a:pt x="0" y="45"/>
                    <a:pt x="0" y="45"/>
                    <a:pt x="0" y="46"/>
                  </a:cubicBezTo>
                  <a:cubicBezTo>
                    <a:pt x="0" y="46"/>
                    <a:pt x="0" y="46"/>
                    <a:pt x="1" y="46"/>
                  </a:cubicBezTo>
                  <a:cubicBezTo>
                    <a:pt x="6" y="46"/>
                    <a:pt x="6" y="46"/>
                    <a:pt x="6" y="46"/>
                  </a:cubicBezTo>
                  <a:cubicBezTo>
                    <a:pt x="7" y="46"/>
                    <a:pt x="7" y="46"/>
                    <a:pt x="7" y="45"/>
                  </a:cubicBezTo>
                  <a:cubicBezTo>
                    <a:pt x="9" y="30"/>
                    <a:pt x="16" y="18"/>
                    <a:pt x="31" y="13"/>
                  </a:cubicBezTo>
                  <a:cubicBezTo>
                    <a:pt x="31" y="16"/>
                    <a:pt x="31" y="16"/>
                    <a:pt x="31" y="16"/>
                  </a:cubicBezTo>
                  <a:cubicBezTo>
                    <a:pt x="31" y="17"/>
                    <a:pt x="32" y="18"/>
                    <a:pt x="33" y="18"/>
                  </a:cubicBezTo>
                  <a:cubicBezTo>
                    <a:pt x="34" y="18"/>
                    <a:pt x="34" y="18"/>
                    <a:pt x="34" y="18"/>
                  </a:cubicBezTo>
                  <a:cubicBezTo>
                    <a:pt x="43" y="11"/>
                    <a:pt x="43" y="11"/>
                    <a:pt x="43" y="11"/>
                  </a:cubicBezTo>
                  <a:cubicBezTo>
                    <a:pt x="44" y="11"/>
                    <a:pt x="44" y="10"/>
                    <a:pt x="44" y="9"/>
                  </a:cubicBezTo>
                  <a:cubicBezTo>
                    <a:pt x="44" y="9"/>
                    <a:pt x="44" y="8"/>
                    <a:pt x="43" y="8"/>
                  </a:cubicBezTo>
                  <a:lnTo>
                    <a:pt x="34" y="1"/>
                  </a:lnTo>
                  <a:close/>
                </a:path>
              </a:pathLst>
            </a:custGeom>
            <a:solidFill>
              <a:schemeClr val="accent3">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4" name="Freeform 33"/>
            <p:cNvSpPr>
              <a:spLocks noEditPoints="1"/>
            </p:cNvSpPr>
            <p:nvPr/>
          </p:nvSpPr>
          <p:spPr bwMode="auto">
            <a:xfrm>
              <a:off x="8769350" y="4965701"/>
              <a:ext cx="82550" cy="82550"/>
            </a:xfrm>
            <a:custGeom>
              <a:avLst/>
              <a:gdLst>
                <a:gd name="T0" fmla="*/ 11 w 22"/>
                <a:gd name="T1" fmla="*/ 0 h 22"/>
                <a:gd name="T2" fmla="*/ 0 w 22"/>
                <a:gd name="T3" fmla="*/ 11 h 22"/>
                <a:gd name="T4" fmla="*/ 11 w 22"/>
                <a:gd name="T5" fmla="*/ 22 h 22"/>
                <a:gd name="T6" fmla="*/ 22 w 22"/>
                <a:gd name="T7" fmla="*/ 11 h 22"/>
                <a:gd name="T8" fmla="*/ 11 w 22"/>
                <a:gd name="T9" fmla="*/ 0 h 22"/>
                <a:gd name="T10" fmla="*/ 11 w 22"/>
                <a:gd name="T11" fmla="*/ 17 h 22"/>
                <a:gd name="T12" fmla="*/ 5 w 22"/>
                <a:gd name="T13" fmla="*/ 11 h 22"/>
                <a:gd name="T14" fmla="*/ 11 w 22"/>
                <a:gd name="T15" fmla="*/ 5 h 22"/>
                <a:gd name="T16" fmla="*/ 17 w 22"/>
                <a:gd name="T17" fmla="*/ 11 h 22"/>
                <a:gd name="T18" fmla="*/ 11 w 22"/>
                <a:gd name="T19" fmla="*/ 17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2">
                  <a:moveTo>
                    <a:pt x="11" y="0"/>
                  </a:moveTo>
                  <a:cubicBezTo>
                    <a:pt x="5" y="0"/>
                    <a:pt x="0" y="5"/>
                    <a:pt x="0" y="11"/>
                  </a:cubicBezTo>
                  <a:cubicBezTo>
                    <a:pt x="0" y="17"/>
                    <a:pt x="5" y="22"/>
                    <a:pt x="11" y="22"/>
                  </a:cubicBezTo>
                  <a:cubicBezTo>
                    <a:pt x="17" y="22"/>
                    <a:pt x="22" y="17"/>
                    <a:pt x="22" y="11"/>
                  </a:cubicBezTo>
                  <a:cubicBezTo>
                    <a:pt x="22" y="5"/>
                    <a:pt x="17" y="0"/>
                    <a:pt x="11" y="0"/>
                  </a:cubicBezTo>
                  <a:close/>
                  <a:moveTo>
                    <a:pt x="11" y="17"/>
                  </a:moveTo>
                  <a:cubicBezTo>
                    <a:pt x="8" y="17"/>
                    <a:pt x="5" y="14"/>
                    <a:pt x="5" y="11"/>
                  </a:cubicBezTo>
                  <a:cubicBezTo>
                    <a:pt x="5" y="8"/>
                    <a:pt x="8" y="5"/>
                    <a:pt x="11" y="5"/>
                  </a:cubicBezTo>
                  <a:cubicBezTo>
                    <a:pt x="14" y="5"/>
                    <a:pt x="17" y="8"/>
                    <a:pt x="17" y="11"/>
                  </a:cubicBezTo>
                  <a:cubicBezTo>
                    <a:pt x="17" y="14"/>
                    <a:pt x="14" y="17"/>
                    <a:pt x="11" y="17"/>
                  </a:cubicBezTo>
                  <a:close/>
                </a:path>
              </a:pathLst>
            </a:custGeom>
            <a:solidFill>
              <a:schemeClr val="accent4">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5" name="Freeform 34"/>
            <p:cNvSpPr/>
            <p:nvPr/>
          </p:nvSpPr>
          <p:spPr bwMode="auto">
            <a:xfrm>
              <a:off x="8629650" y="4875213"/>
              <a:ext cx="79375" cy="79375"/>
            </a:xfrm>
            <a:custGeom>
              <a:avLst/>
              <a:gdLst>
                <a:gd name="T0" fmla="*/ 19 w 21"/>
                <a:gd name="T1" fmla="*/ 8 h 21"/>
                <a:gd name="T2" fmla="*/ 13 w 21"/>
                <a:gd name="T3" fmla="*/ 8 h 21"/>
                <a:gd name="T4" fmla="*/ 13 w 21"/>
                <a:gd name="T5" fmla="*/ 2 h 21"/>
                <a:gd name="T6" fmla="*/ 12 w 21"/>
                <a:gd name="T7" fmla="*/ 0 h 21"/>
                <a:gd name="T8" fmla="*/ 9 w 21"/>
                <a:gd name="T9" fmla="*/ 0 h 21"/>
                <a:gd name="T10" fmla="*/ 7 w 21"/>
                <a:gd name="T11" fmla="*/ 2 h 21"/>
                <a:gd name="T12" fmla="*/ 7 w 21"/>
                <a:gd name="T13" fmla="*/ 8 h 21"/>
                <a:gd name="T14" fmla="*/ 1 w 21"/>
                <a:gd name="T15" fmla="*/ 8 h 21"/>
                <a:gd name="T16" fmla="*/ 0 w 21"/>
                <a:gd name="T17" fmla="*/ 9 h 21"/>
                <a:gd name="T18" fmla="*/ 0 w 21"/>
                <a:gd name="T19" fmla="*/ 12 h 21"/>
                <a:gd name="T20" fmla="*/ 1 w 21"/>
                <a:gd name="T21" fmla="*/ 14 h 21"/>
                <a:gd name="T22" fmla="*/ 7 w 21"/>
                <a:gd name="T23" fmla="*/ 14 h 21"/>
                <a:gd name="T24" fmla="*/ 7 w 21"/>
                <a:gd name="T25" fmla="*/ 20 h 21"/>
                <a:gd name="T26" fmla="*/ 9 w 21"/>
                <a:gd name="T27" fmla="*/ 21 h 21"/>
                <a:gd name="T28" fmla="*/ 12 w 21"/>
                <a:gd name="T29" fmla="*/ 21 h 21"/>
                <a:gd name="T30" fmla="*/ 13 w 21"/>
                <a:gd name="T31" fmla="*/ 20 h 21"/>
                <a:gd name="T32" fmla="*/ 13 w 21"/>
                <a:gd name="T33" fmla="*/ 14 h 21"/>
                <a:gd name="T34" fmla="*/ 19 w 21"/>
                <a:gd name="T35" fmla="*/ 14 h 21"/>
                <a:gd name="T36" fmla="*/ 21 w 21"/>
                <a:gd name="T37" fmla="*/ 12 h 21"/>
                <a:gd name="T38" fmla="*/ 21 w 21"/>
                <a:gd name="T39" fmla="*/ 9 h 21"/>
                <a:gd name="T40" fmla="*/ 19 w 21"/>
                <a:gd name="T41" fmla="*/ 8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1" h="21">
                  <a:moveTo>
                    <a:pt x="19" y="8"/>
                  </a:moveTo>
                  <a:cubicBezTo>
                    <a:pt x="13" y="8"/>
                    <a:pt x="13" y="8"/>
                    <a:pt x="13" y="8"/>
                  </a:cubicBezTo>
                  <a:cubicBezTo>
                    <a:pt x="13" y="2"/>
                    <a:pt x="13" y="2"/>
                    <a:pt x="13" y="2"/>
                  </a:cubicBezTo>
                  <a:cubicBezTo>
                    <a:pt x="13" y="1"/>
                    <a:pt x="13" y="0"/>
                    <a:pt x="12" y="0"/>
                  </a:cubicBezTo>
                  <a:cubicBezTo>
                    <a:pt x="9" y="0"/>
                    <a:pt x="9" y="0"/>
                    <a:pt x="9" y="0"/>
                  </a:cubicBezTo>
                  <a:cubicBezTo>
                    <a:pt x="8" y="0"/>
                    <a:pt x="7" y="1"/>
                    <a:pt x="7" y="2"/>
                  </a:cubicBezTo>
                  <a:cubicBezTo>
                    <a:pt x="7" y="8"/>
                    <a:pt x="7" y="8"/>
                    <a:pt x="7" y="8"/>
                  </a:cubicBezTo>
                  <a:cubicBezTo>
                    <a:pt x="1" y="8"/>
                    <a:pt x="1" y="8"/>
                    <a:pt x="1" y="8"/>
                  </a:cubicBezTo>
                  <a:cubicBezTo>
                    <a:pt x="0" y="8"/>
                    <a:pt x="0" y="8"/>
                    <a:pt x="0" y="9"/>
                  </a:cubicBezTo>
                  <a:cubicBezTo>
                    <a:pt x="0" y="12"/>
                    <a:pt x="0" y="12"/>
                    <a:pt x="0" y="12"/>
                  </a:cubicBezTo>
                  <a:cubicBezTo>
                    <a:pt x="0" y="13"/>
                    <a:pt x="0" y="14"/>
                    <a:pt x="1" y="14"/>
                  </a:cubicBezTo>
                  <a:cubicBezTo>
                    <a:pt x="7" y="14"/>
                    <a:pt x="7" y="14"/>
                    <a:pt x="7" y="14"/>
                  </a:cubicBezTo>
                  <a:cubicBezTo>
                    <a:pt x="7" y="20"/>
                    <a:pt x="7" y="20"/>
                    <a:pt x="7" y="20"/>
                  </a:cubicBezTo>
                  <a:cubicBezTo>
                    <a:pt x="7" y="20"/>
                    <a:pt x="8" y="21"/>
                    <a:pt x="9" y="21"/>
                  </a:cubicBezTo>
                  <a:cubicBezTo>
                    <a:pt x="12" y="21"/>
                    <a:pt x="12" y="21"/>
                    <a:pt x="12" y="21"/>
                  </a:cubicBezTo>
                  <a:cubicBezTo>
                    <a:pt x="13" y="21"/>
                    <a:pt x="13" y="20"/>
                    <a:pt x="13" y="20"/>
                  </a:cubicBezTo>
                  <a:cubicBezTo>
                    <a:pt x="13" y="14"/>
                    <a:pt x="13" y="14"/>
                    <a:pt x="13" y="14"/>
                  </a:cubicBezTo>
                  <a:cubicBezTo>
                    <a:pt x="19" y="14"/>
                    <a:pt x="19" y="14"/>
                    <a:pt x="19" y="14"/>
                  </a:cubicBezTo>
                  <a:cubicBezTo>
                    <a:pt x="20" y="14"/>
                    <a:pt x="21" y="13"/>
                    <a:pt x="21" y="12"/>
                  </a:cubicBezTo>
                  <a:cubicBezTo>
                    <a:pt x="21" y="9"/>
                    <a:pt x="21" y="9"/>
                    <a:pt x="21" y="9"/>
                  </a:cubicBezTo>
                  <a:cubicBezTo>
                    <a:pt x="21" y="8"/>
                    <a:pt x="20" y="8"/>
                    <a:pt x="19" y="8"/>
                  </a:cubicBezTo>
                  <a:close/>
                </a:path>
              </a:pathLst>
            </a:custGeom>
            <a:solidFill>
              <a:schemeClr val="accent5">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6" name="Freeform 35"/>
            <p:cNvSpPr/>
            <p:nvPr/>
          </p:nvSpPr>
          <p:spPr bwMode="auto">
            <a:xfrm>
              <a:off x="8651875" y="5103813"/>
              <a:ext cx="176212" cy="184150"/>
            </a:xfrm>
            <a:custGeom>
              <a:avLst/>
              <a:gdLst>
                <a:gd name="T0" fmla="*/ 47 w 47"/>
                <a:gd name="T1" fmla="*/ 45 h 49"/>
                <a:gd name="T2" fmla="*/ 27 w 47"/>
                <a:gd name="T3" fmla="*/ 25 h 49"/>
                <a:gd name="T4" fmla="*/ 27 w 47"/>
                <a:gd name="T5" fmla="*/ 24 h 49"/>
                <a:gd name="T6" fmla="*/ 27 w 47"/>
                <a:gd name="T7" fmla="*/ 0 h 49"/>
                <a:gd name="T8" fmla="*/ 21 w 47"/>
                <a:gd name="T9" fmla="*/ 0 h 49"/>
                <a:gd name="T10" fmla="*/ 21 w 47"/>
                <a:gd name="T11" fmla="*/ 24 h 49"/>
                <a:gd name="T12" fmla="*/ 20 w 47"/>
                <a:gd name="T13" fmla="*/ 25 h 49"/>
                <a:gd name="T14" fmla="*/ 0 w 47"/>
                <a:gd name="T15" fmla="*/ 45 h 49"/>
                <a:gd name="T16" fmla="*/ 5 w 47"/>
                <a:gd name="T17" fmla="*/ 45 h 49"/>
                <a:gd name="T18" fmla="*/ 19 w 47"/>
                <a:gd name="T19" fmla="*/ 31 h 49"/>
                <a:gd name="T20" fmla="*/ 20 w 47"/>
                <a:gd name="T21" fmla="*/ 30 h 49"/>
                <a:gd name="T22" fmla="*/ 21 w 47"/>
                <a:gd name="T23" fmla="*/ 30 h 49"/>
                <a:gd name="T24" fmla="*/ 22 w 47"/>
                <a:gd name="T25" fmla="*/ 32 h 49"/>
                <a:gd name="T26" fmla="*/ 22 w 47"/>
                <a:gd name="T27" fmla="*/ 49 h 49"/>
                <a:gd name="T28" fmla="*/ 26 w 47"/>
                <a:gd name="T29" fmla="*/ 49 h 49"/>
                <a:gd name="T30" fmla="*/ 26 w 47"/>
                <a:gd name="T31" fmla="*/ 32 h 49"/>
                <a:gd name="T32" fmla="*/ 26 w 47"/>
                <a:gd name="T33" fmla="*/ 30 h 49"/>
                <a:gd name="T34" fmla="*/ 27 w 47"/>
                <a:gd name="T35" fmla="*/ 30 h 49"/>
                <a:gd name="T36" fmla="*/ 28 w 47"/>
                <a:gd name="T37" fmla="*/ 31 h 49"/>
                <a:gd name="T38" fmla="*/ 42 w 47"/>
                <a:gd name="T39" fmla="*/ 45 h 49"/>
                <a:gd name="T40" fmla="*/ 47 w 47"/>
                <a:gd name="T41" fmla="*/ 45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7" h="49">
                  <a:moveTo>
                    <a:pt x="47" y="45"/>
                  </a:moveTo>
                  <a:cubicBezTo>
                    <a:pt x="27" y="25"/>
                    <a:pt x="27" y="25"/>
                    <a:pt x="27" y="25"/>
                  </a:cubicBezTo>
                  <a:cubicBezTo>
                    <a:pt x="27" y="25"/>
                    <a:pt x="27" y="24"/>
                    <a:pt x="27" y="24"/>
                  </a:cubicBezTo>
                  <a:cubicBezTo>
                    <a:pt x="27" y="0"/>
                    <a:pt x="27" y="0"/>
                    <a:pt x="27" y="0"/>
                  </a:cubicBezTo>
                  <a:cubicBezTo>
                    <a:pt x="21" y="0"/>
                    <a:pt x="21" y="0"/>
                    <a:pt x="21" y="0"/>
                  </a:cubicBezTo>
                  <a:cubicBezTo>
                    <a:pt x="21" y="24"/>
                    <a:pt x="21" y="24"/>
                    <a:pt x="21" y="24"/>
                  </a:cubicBezTo>
                  <a:cubicBezTo>
                    <a:pt x="21" y="24"/>
                    <a:pt x="20" y="25"/>
                    <a:pt x="20" y="25"/>
                  </a:cubicBezTo>
                  <a:cubicBezTo>
                    <a:pt x="0" y="45"/>
                    <a:pt x="0" y="45"/>
                    <a:pt x="0" y="45"/>
                  </a:cubicBezTo>
                  <a:cubicBezTo>
                    <a:pt x="5" y="45"/>
                    <a:pt x="5" y="45"/>
                    <a:pt x="5" y="45"/>
                  </a:cubicBezTo>
                  <a:cubicBezTo>
                    <a:pt x="19" y="31"/>
                    <a:pt x="19" y="31"/>
                    <a:pt x="19" y="31"/>
                  </a:cubicBezTo>
                  <a:cubicBezTo>
                    <a:pt x="20" y="30"/>
                    <a:pt x="20" y="30"/>
                    <a:pt x="20" y="30"/>
                  </a:cubicBezTo>
                  <a:cubicBezTo>
                    <a:pt x="21" y="30"/>
                    <a:pt x="21" y="30"/>
                    <a:pt x="21" y="30"/>
                  </a:cubicBezTo>
                  <a:cubicBezTo>
                    <a:pt x="21" y="31"/>
                    <a:pt x="22" y="31"/>
                    <a:pt x="22" y="32"/>
                  </a:cubicBezTo>
                  <a:cubicBezTo>
                    <a:pt x="22" y="49"/>
                    <a:pt x="22" y="49"/>
                    <a:pt x="22" y="49"/>
                  </a:cubicBezTo>
                  <a:cubicBezTo>
                    <a:pt x="26" y="49"/>
                    <a:pt x="26" y="49"/>
                    <a:pt x="26" y="49"/>
                  </a:cubicBezTo>
                  <a:cubicBezTo>
                    <a:pt x="26" y="32"/>
                    <a:pt x="26" y="32"/>
                    <a:pt x="26" y="32"/>
                  </a:cubicBezTo>
                  <a:cubicBezTo>
                    <a:pt x="26" y="31"/>
                    <a:pt x="26" y="31"/>
                    <a:pt x="26" y="30"/>
                  </a:cubicBezTo>
                  <a:cubicBezTo>
                    <a:pt x="27" y="30"/>
                    <a:pt x="27" y="30"/>
                    <a:pt x="27" y="30"/>
                  </a:cubicBezTo>
                  <a:cubicBezTo>
                    <a:pt x="27" y="30"/>
                    <a:pt x="28" y="30"/>
                    <a:pt x="28" y="31"/>
                  </a:cubicBezTo>
                  <a:cubicBezTo>
                    <a:pt x="42" y="45"/>
                    <a:pt x="42" y="45"/>
                    <a:pt x="42" y="45"/>
                  </a:cubicBezTo>
                  <a:lnTo>
                    <a:pt x="47" y="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7" name="Freeform 36"/>
            <p:cNvSpPr/>
            <p:nvPr/>
          </p:nvSpPr>
          <p:spPr bwMode="auto">
            <a:xfrm>
              <a:off x="8566150" y="4811713"/>
              <a:ext cx="352425" cy="44450"/>
            </a:xfrm>
            <a:custGeom>
              <a:avLst/>
              <a:gdLst>
                <a:gd name="T0" fmla="*/ 88 w 94"/>
                <a:gd name="T1" fmla="*/ 0 h 12"/>
                <a:gd name="T2" fmla="*/ 5 w 94"/>
                <a:gd name="T3" fmla="*/ 0 h 12"/>
                <a:gd name="T4" fmla="*/ 0 w 94"/>
                <a:gd name="T5" fmla="*/ 6 h 12"/>
                <a:gd name="T6" fmla="*/ 0 w 94"/>
                <a:gd name="T7" fmla="*/ 12 h 12"/>
                <a:gd name="T8" fmla="*/ 94 w 94"/>
                <a:gd name="T9" fmla="*/ 12 h 12"/>
                <a:gd name="T10" fmla="*/ 94 w 94"/>
                <a:gd name="T11" fmla="*/ 6 h 12"/>
                <a:gd name="T12" fmla="*/ 88 w 94"/>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94" h="12">
                  <a:moveTo>
                    <a:pt x="88" y="0"/>
                  </a:moveTo>
                  <a:cubicBezTo>
                    <a:pt x="5" y="0"/>
                    <a:pt x="5" y="0"/>
                    <a:pt x="5" y="0"/>
                  </a:cubicBezTo>
                  <a:cubicBezTo>
                    <a:pt x="2" y="0"/>
                    <a:pt x="0" y="3"/>
                    <a:pt x="0" y="6"/>
                  </a:cubicBezTo>
                  <a:cubicBezTo>
                    <a:pt x="0" y="12"/>
                    <a:pt x="0" y="12"/>
                    <a:pt x="0" y="12"/>
                  </a:cubicBezTo>
                  <a:cubicBezTo>
                    <a:pt x="94" y="12"/>
                    <a:pt x="94" y="12"/>
                    <a:pt x="94" y="12"/>
                  </a:cubicBezTo>
                  <a:cubicBezTo>
                    <a:pt x="94" y="6"/>
                    <a:pt x="94" y="6"/>
                    <a:pt x="94" y="6"/>
                  </a:cubicBezTo>
                  <a:cubicBezTo>
                    <a:pt x="94" y="3"/>
                    <a:pt x="91" y="0"/>
                    <a:pt x="88" y="0"/>
                  </a:cubicBezTo>
                  <a:close/>
                </a:path>
              </a:pathLst>
            </a:custGeom>
            <a:solidFill>
              <a:schemeClr val="accent1">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sp>
          <p:nvSpPr>
            <p:cNvPr id="38" name="Freeform 37"/>
            <p:cNvSpPr/>
            <p:nvPr/>
          </p:nvSpPr>
          <p:spPr bwMode="auto">
            <a:xfrm>
              <a:off x="8574088" y="4826001"/>
              <a:ext cx="336550" cy="258763"/>
            </a:xfrm>
            <a:custGeom>
              <a:avLst/>
              <a:gdLst>
                <a:gd name="T0" fmla="*/ 82 w 90"/>
                <a:gd name="T1" fmla="*/ 0 h 69"/>
                <a:gd name="T2" fmla="*/ 8 w 90"/>
                <a:gd name="T3" fmla="*/ 0 h 69"/>
                <a:gd name="T4" fmla="*/ 0 w 90"/>
                <a:gd name="T5" fmla="*/ 8 h 69"/>
                <a:gd name="T6" fmla="*/ 0 w 90"/>
                <a:gd name="T7" fmla="*/ 35 h 69"/>
                <a:gd name="T8" fmla="*/ 5 w 90"/>
                <a:gd name="T9" fmla="*/ 31 h 69"/>
                <a:gd name="T10" fmla="*/ 5 w 90"/>
                <a:gd name="T11" fmla="*/ 8 h 69"/>
                <a:gd name="T12" fmla="*/ 8 w 90"/>
                <a:gd name="T13" fmla="*/ 5 h 69"/>
                <a:gd name="T14" fmla="*/ 82 w 90"/>
                <a:gd name="T15" fmla="*/ 5 h 69"/>
                <a:gd name="T16" fmla="*/ 85 w 90"/>
                <a:gd name="T17" fmla="*/ 8 h 69"/>
                <a:gd name="T18" fmla="*/ 85 w 90"/>
                <a:gd name="T19" fmla="*/ 61 h 69"/>
                <a:gd name="T20" fmla="*/ 82 w 90"/>
                <a:gd name="T21" fmla="*/ 64 h 69"/>
                <a:gd name="T22" fmla="*/ 8 w 90"/>
                <a:gd name="T23" fmla="*/ 64 h 69"/>
                <a:gd name="T24" fmla="*/ 5 w 90"/>
                <a:gd name="T25" fmla="*/ 61 h 69"/>
                <a:gd name="T26" fmla="*/ 5 w 90"/>
                <a:gd name="T27" fmla="*/ 48 h 69"/>
                <a:gd name="T28" fmla="*/ 0 w 90"/>
                <a:gd name="T29" fmla="*/ 51 h 69"/>
                <a:gd name="T30" fmla="*/ 0 w 90"/>
                <a:gd name="T31" fmla="*/ 61 h 69"/>
                <a:gd name="T32" fmla="*/ 8 w 90"/>
                <a:gd name="T33" fmla="*/ 69 h 69"/>
                <a:gd name="T34" fmla="*/ 82 w 90"/>
                <a:gd name="T35" fmla="*/ 69 h 69"/>
                <a:gd name="T36" fmla="*/ 90 w 90"/>
                <a:gd name="T37" fmla="*/ 61 h 69"/>
                <a:gd name="T38" fmla="*/ 90 w 90"/>
                <a:gd name="T39" fmla="*/ 8 h 69"/>
                <a:gd name="T40" fmla="*/ 82 w 90"/>
                <a:gd name="T41" fmla="*/ 0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0" h="69">
                  <a:moveTo>
                    <a:pt x="82" y="0"/>
                  </a:moveTo>
                  <a:cubicBezTo>
                    <a:pt x="8" y="0"/>
                    <a:pt x="8" y="0"/>
                    <a:pt x="8" y="0"/>
                  </a:cubicBezTo>
                  <a:cubicBezTo>
                    <a:pt x="3" y="0"/>
                    <a:pt x="0" y="4"/>
                    <a:pt x="0" y="8"/>
                  </a:cubicBezTo>
                  <a:cubicBezTo>
                    <a:pt x="0" y="35"/>
                    <a:pt x="0" y="35"/>
                    <a:pt x="0" y="35"/>
                  </a:cubicBezTo>
                  <a:cubicBezTo>
                    <a:pt x="5" y="31"/>
                    <a:pt x="5" y="31"/>
                    <a:pt x="5" y="31"/>
                  </a:cubicBezTo>
                  <a:cubicBezTo>
                    <a:pt x="5" y="8"/>
                    <a:pt x="5" y="8"/>
                    <a:pt x="5" y="8"/>
                  </a:cubicBezTo>
                  <a:cubicBezTo>
                    <a:pt x="5" y="6"/>
                    <a:pt x="6" y="5"/>
                    <a:pt x="8" y="5"/>
                  </a:cubicBezTo>
                  <a:cubicBezTo>
                    <a:pt x="82" y="5"/>
                    <a:pt x="82" y="5"/>
                    <a:pt x="82" y="5"/>
                  </a:cubicBezTo>
                  <a:cubicBezTo>
                    <a:pt x="83" y="5"/>
                    <a:pt x="85" y="6"/>
                    <a:pt x="85" y="8"/>
                  </a:cubicBezTo>
                  <a:cubicBezTo>
                    <a:pt x="85" y="61"/>
                    <a:pt x="85" y="61"/>
                    <a:pt x="85" y="61"/>
                  </a:cubicBezTo>
                  <a:cubicBezTo>
                    <a:pt x="85" y="62"/>
                    <a:pt x="83" y="64"/>
                    <a:pt x="82" y="64"/>
                  </a:cubicBezTo>
                  <a:cubicBezTo>
                    <a:pt x="8" y="64"/>
                    <a:pt x="8" y="64"/>
                    <a:pt x="8" y="64"/>
                  </a:cubicBezTo>
                  <a:cubicBezTo>
                    <a:pt x="6" y="64"/>
                    <a:pt x="5" y="62"/>
                    <a:pt x="5" y="61"/>
                  </a:cubicBezTo>
                  <a:cubicBezTo>
                    <a:pt x="5" y="48"/>
                    <a:pt x="5" y="48"/>
                    <a:pt x="5" y="48"/>
                  </a:cubicBezTo>
                  <a:cubicBezTo>
                    <a:pt x="0" y="51"/>
                    <a:pt x="0" y="51"/>
                    <a:pt x="0" y="51"/>
                  </a:cubicBezTo>
                  <a:cubicBezTo>
                    <a:pt x="0" y="61"/>
                    <a:pt x="0" y="61"/>
                    <a:pt x="0" y="61"/>
                  </a:cubicBezTo>
                  <a:cubicBezTo>
                    <a:pt x="0" y="65"/>
                    <a:pt x="3" y="69"/>
                    <a:pt x="8" y="69"/>
                  </a:cubicBezTo>
                  <a:cubicBezTo>
                    <a:pt x="82" y="69"/>
                    <a:pt x="82" y="69"/>
                    <a:pt x="82" y="69"/>
                  </a:cubicBezTo>
                  <a:cubicBezTo>
                    <a:pt x="86" y="69"/>
                    <a:pt x="90" y="65"/>
                    <a:pt x="90" y="61"/>
                  </a:cubicBezTo>
                  <a:cubicBezTo>
                    <a:pt x="90" y="8"/>
                    <a:pt x="90" y="8"/>
                    <a:pt x="90" y="8"/>
                  </a:cubicBezTo>
                  <a:cubicBezTo>
                    <a:pt x="90" y="4"/>
                    <a:pt x="86" y="0"/>
                    <a:pt x="82" y="0"/>
                  </a:cubicBezTo>
                  <a:close/>
                </a:path>
              </a:pathLst>
            </a:custGeom>
            <a:solidFill>
              <a:schemeClr val="accent1">
                <a:lumMod val="100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121903" tIns="60951" rIns="121903" bIns="60951" numCol="1" anchor="t" anchorCtr="0" compatLnSpc="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400" dirty="0">
                <a:cs typeface="+mn-ea"/>
                <a:sym typeface="+mn-lt"/>
              </a:endParaRPr>
            </a:p>
          </p:txBody>
        </p:sp>
      </p:grpSp>
      <p:grpSp>
        <p:nvGrpSpPr>
          <p:cNvPr id="44" name="组合 43"/>
          <p:cNvGrpSpPr/>
          <p:nvPr/>
        </p:nvGrpSpPr>
        <p:grpSpPr>
          <a:xfrm>
            <a:off x="5633134" y="1207701"/>
            <a:ext cx="909797" cy="56245"/>
            <a:chOff x="4224804" y="905551"/>
            <a:chExt cx="682440" cy="42189"/>
          </a:xfrm>
        </p:grpSpPr>
        <p:cxnSp>
          <p:nvCxnSpPr>
            <p:cNvPr id="45" name="Straight Connector 43"/>
            <p:cNvCxnSpPr/>
            <p:nvPr/>
          </p:nvCxnSpPr>
          <p:spPr>
            <a:xfrm>
              <a:off x="4224804" y="905551"/>
              <a:ext cx="223476" cy="0"/>
            </a:xfrm>
            <a:prstGeom prst="line">
              <a:avLst/>
            </a:prstGeom>
            <a:noFill/>
            <a:ln w="19050" cap="flat" cmpd="sng" algn="ctr">
              <a:solidFill>
                <a:srgbClr val="4BACC6"/>
              </a:solidFill>
              <a:prstDash val="solid"/>
            </a:ln>
            <a:effectLst/>
          </p:spPr>
        </p:cxnSp>
        <p:cxnSp>
          <p:nvCxnSpPr>
            <p:cNvPr id="46" name="Straight Connector 44"/>
            <p:cNvCxnSpPr/>
            <p:nvPr/>
          </p:nvCxnSpPr>
          <p:spPr>
            <a:xfrm>
              <a:off x="4683768" y="905551"/>
              <a:ext cx="223476" cy="0"/>
            </a:xfrm>
            <a:prstGeom prst="line">
              <a:avLst/>
            </a:prstGeom>
            <a:noFill/>
            <a:ln w="19050" cap="flat" cmpd="sng" algn="ctr">
              <a:solidFill>
                <a:srgbClr val="4BACC6"/>
              </a:solidFill>
              <a:prstDash val="solid"/>
            </a:ln>
            <a:effectLst/>
          </p:spPr>
        </p:cxnSp>
        <p:cxnSp>
          <p:nvCxnSpPr>
            <p:cNvPr id="47" name="Straight Connector 46"/>
            <p:cNvCxnSpPr/>
            <p:nvPr/>
          </p:nvCxnSpPr>
          <p:spPr>
            <a:xfrm>
              <a:off x="4454286" y="905551"/>
              <a:ext cx="223476" cy="0"/>
            </a:xfrm>
            <a:prstGeom prst="line">
              <a:avLst/>
            </a:prstGeom>
            <a:noFill/>
            <a:ln w="19050" cap="flat" cmpd="sng" algn="ctr">
              <a:solidFill>
                <a:srgbClr val="4BACC6">
                  <a:lumMod val="75000"/>
                </a:srgbClr>
              </a:solidFill>
              <a:prstDash val="solid"/>
            </a:ln>
            <a:effectLst/>
          </p:spPr>
        </p:cxnSp>
        <p:sp>
          <p:nvSpPr>
            <p:cNvPr id="48" name="Flowchart: Merge 47"/>
            <p:cNvSpPr>
              <a:spLocks noChangeAspect="1"/>
            </p:cNvSpPr>
            <p:nvPr/>
          </p:nvSpPr>
          <p:spPr>
            <a:xfrm>
              <a:off x="4523900" y="912087"/>
              <a:ext cx="100596" cy="35653"/>
            </a:xfrm>
            <a:prstGeom prst="flowChartMerge">
              <a:avLst/>
            </a:prstGeom>
            <a:solidFill>
              <a:srgbClr val="4BACC6">
                <a:lumMod val="75000"/>
              </a:srgbClr>
            </a:solidFill>
            <a:ln w="25400" cap="flat" cmpd="sng" algn="ctr">
              <a:noFill/>
              <a:prstDash val="solid"/>
            </a:ln>
            <a:effectLst/>
          </p:spPr>
          <p:txBody>
            <a:bodyPr rtlCol="0" anchor="ctr"/>
            <a:lstStyle/>
            <a:p>
              <a:pPr algn="ctr" defTabSz="914400">
                <a:defRPr/>
              </a:pPr>
              <a:endParaRPr lang="id-ID" sz="2000" kern="0">
                <a:solidFill>
                  <a:prstClr val="white"/>
                </a:solidFill>
                <a:cs typeface="+mn-ea"/>
                <a:sym typeface="+mn-lt"/>
              </a:endParaRPr>
            </a:p>
          </p:txBody>
        </p:sp>
      </p:grpSp>
      <p:sp>
        <p:nvSpPr>
          <p:cNvPr id="62" name="椭圆 61"/>
          <p:cNvSpPr/>
          <p:nvPr/>
        </p:nvSpPr>
        <p:spPr>
          <a:xfrm>
            <a:off x="726533" y="2383600"/>
            <a:ext cx="380897" cy="3808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cs typeface="+mn-ea"/>
                <a:sym typeface="+mn-lt"/>
              </a:rPr>
              <a:t>+</a:t>
            </a:r>
            <a:endParaRPr lang="zh-CN" altLang="en-US" sz="1600" b="1" dirty="0">
              <a:cs typeface="+mn-ea"/>
              <a:sym typeface="+mn-lt"/>
            </a:endParaRPr>
          </a:p>
        </p:txBody>
      </p:sp>
      <p:sp>
        <p:nvSpPr>
          <p:cNvPr id="66" name="文本框 65"/>
          <p:cNvSpPr txBox="1"/>
          <p:nvPr/>
        </p:nvSpPr>
        <p:spPr>
          <a:xfrm>
            <a:off x="1205419" y="2364192"/>
            <a:ext cx="2204412" cy="420370"/>
          </a:xfrm>
          <a:prstGeom prst="rect">
            <a:avLst/>
          </a:prstGeom>
          <a:noFill/>
        </p:spPr>
        <p:txBody>
          <a:bodyPr wrap="square" rtlCol="0">
            <a:spAutoFit/>
          </a:bodyPr>
          <a:lstStyle>
            <a:defPPr>
              <a:defRPr lang="en-US"/>
            </a:defPPr>
            <a:lvl1pPr>
              <a:defRPr sz="2800" b="1">
                <a:solidFill>
                  <a:schemeClr val="bg2">
                    <a:lumMod val="25000"/>
                  </a:schemeClr>
                </a:solidFill>
                <a:latin typeface="微软雅黑" panose="020B0503020204020204" pitchFamily="34" charset="-122"/>
                <a:ea typeface="微软雅黑" panose="020B0503020204020204" pitchFamily="34" charset="-122"/>
              </a:defRPr>
            </a:lvl1pPr>
          </a:lstStyle>
          <a:p>
            <a:r>
              <a:rPr lang="zh-CN" altLang="en-US" sz="2135">
                <a:sym typeface="+mn-ea"/>
              </a:rPr>
              <a:t>工资、薪金所得</a:t>
            </a:r>
            <a:endParaRPr lang="zh-CN" altLang="en-US" sz="2135" dirty="0">
              <a:solidFill>
                <a:srgbClr val="F0F0F0">
                  <a:lumMod val="25000"/>
                </a:srgbClr>
              </a:solidFill>
            </a:endParaRPr>
          </a:p>
        </p:txBody>
      </p:sp>
      <p:sp>
        <p:nvSpPr>
          <p:cNvPr id="68" name="椭圆 67"/>
          <p:cNvSpPr/>
          <p:nvPr/>
        </p:nvSpPr>
        <p:spPr>
          <a:xfrm>
            <a:off x="8534071" y="2367584"/>
            <a:ext cx="380897" cy="38089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cs typeface="+mn-ea"/>
                <a:sym typeface="+mn-lt"/>
              </a:rPr>
              <a:t>+</a:t>
            </a:r>
            <a:endParaRPr lang="zh-CN" altLang="en-US" sz="1600" b="1" dirty="0">
              <a:cs typeface="+mn-ea"/>
              <a:sym typeface="+mn-lt"/>
            </a:endParaRPr>
          </a:p>
        </p:txBody>
      </p:sp>
      <p:sp>
        <p:nvSpPr>
          <p:cNvPr id="72" name="文本框 71"/>
          <p:cNvSpPr txBox="1"/>
          <p:nvPr/>
        </p:nvSpPr>
        <p:spPr>
          <a:xfrm>
            <a:off x="9012368" y="2358804"/>
            <a:ext cx="2717007" cy="420370"/>
          </a:xfrm>
          <a:prstGeom prst="rect">
            <a:avLst/>
          </a:prstGeom>
          <a:noFill/>
        </p:spPr>
        <p:txBody>
          <a:bodyPr wrap="square" rtlCol="0">
            <a:spAutoFit/>
          </a:bodyPr>
          <a:lstStyle>
            <a:defPPr>
              <a:defRPr lang="en-US"/>
            </a:defPPr>
            <a:lvl1pPr>
              <a:defRPr sz="2800" b="1">
                <a:solidFill>
                  <a:schemeClr val="bg2">
                    <a:lumMod val="25000"/>
                  </a:schemeClr>
                </a:solidFill>
                <a:latin typeface="微软雅黑" panose="020B0503020204020204" pitchFamily="34" charset="-122"/>
                <a:ea typeface="微软雅黑" panose="020B0503020204020204" pitchFamily="34" charset="-122"/>
              </a:defRPr>
            </a:lvl1pPr>
          </a:lstStyle>
          <a:p>
            <a:pPr defTabSz="914400">
              <a:defRPr/>
            </a:pPr>
            <a:r>
              <a:rPr lang="zh-CN" altLang="en-US" sz="2135">
                <a:sym typeface="+mn-ea"/>
              </a:rPr>
              <a:t>稿酬所得</a:t>
            </a:r>
            <a:endParaRPr lang="zh-CN" altLang="en-US" sz="2135" kern="0" dirty="0">
              <a:solidFill>
                <a:srgbClr val="F0F0F0">
                  <a:lumMod val="25000"/>
                </a:srgbClr>
              </a:solidFill>
            </a:endParaRPr>
          </a:p>
        </p:txBody>
      </p:sp>
      <p:sp>
        <p:nvSpPr>
          <p:cNvPr id="49" name="椭圆 48"/>
          <p:cNvSpPr/>
          <p:nvPr/>
        </p:nvSpPr>
        <p:spPr>
          <a:xfrm>
            <a:off x="726533" y="4396680"/>
            <a:ext cx="380897" cy="38089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cs typeface="+mn-ea"/>
                <a:sym typeface="+mn-lt"/>
              </a:rPr>
              <a:t>+</a:t>
            </a:r>
            <a:endParaRPr lang="zh-CN" altLang="en-US" sz="1600" b="1" dirty="0">
              <a:cs typeface="+mn-ea"/>
              <a:sym typeface="+mn-lt"/>
            </a:endParaRPr>
          </a:p>
        </p:txBody>
      </p:sp>
      <p:sp>
        <p:nvSpPr>
          <p:cNvPr id="52" name="文本框 51"/>
          <p:cNvSpPr txBox="1"/>
          <p:nvPr/>
        </p:nvSpPr>
        <p:spPr>
          <a:xfrm>
            <a:off x="1205419" y="4377272"/>
            <a:ext cx="2204412" cy="420370"/>
          </a:xfrm>
          <a:prstGeom prst="rect">
            <a:avLst/>
          </a:prstGeom>
          <a:noFill/>
        </p:spPr>
        <p:txBody>
          <a:bodyPr wrap="square" rtlCol="0">
            <a:spAutoFit/>
          </a:bodyPr>
          <a:lstStyle>
            <a:defPPr>
              <a:defRPr lang="en-US"/>
            </a:defPPr>
            <a:lvl1pPr>
              <a:defRPr sz="2800" b="1">
                <a:solidFill>
                  <a:schemeClr val="bg2">
                    <a:lumMod val="25000"/>
                  </a:schemeClr>
                </a:solidFill>
                <a:latin typeface="微软雅黑" panose="020B0503020204020204" pitchFamily="34" charset="-122"/>
                <a:ea typeface="微软雅黑" panose="020B0503020204020204" pitchFamily="34" charset="-122"/>
              </a:defRPr>
            </a:lvl1pPr>
          </a:lstStyle>
          <a:p>
            <a:r>
              <a:rPr lang="zh-CN" altLang="en-US" sz="2135">
                <a:sym typeface="+mn-ea"/>
              </a:rPr>
              <a:t>劳务报酬所得</a:t>
            </a:r>
            <a:endParaRPr lang="zh-CN" altLang="en-US" sz="2135" dirty="0">
              <a:solidFill>
                <a:srgbClr val="F0F0F0">
                  <a:lumMod val="25000"/>
                </a:srgbClr>
              </a:solidFill>
            </a:endParaRPr>
          </a:p>
        </p:txBody>
      </p:sp>
      <p:sp>
        <p:nvSpPr>
          <p:cNvPr id="53" name="椭圆 52"/>
          <p:cNvSpPr/>
          <p:nvPr/>
        </p:nvSpPr>
        <p:spPr>
          <a:xfrm>
            <a:off x="8534071" y="4380664"/>
            <a:ext cx="380897" cy="38089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b="1" dirty="0">
                <a:cs typeface="+mn-ea"/>
                <a:sym typeface="+mn-lt"/>
              </a:rPr>
              <a:t>+</a:t>
            </a:r>
            <a:endParaRPr lang="zh-CN" altLang="en-US" sz="1600" b="1" dirty="0">
              <a:cs typeface="+mn-ea"/>
              <a:sym typeface="+mn-lt"/>
            </a:endParaRPr>
          </a:p>
        </p:txBody>
      </p:sp>
      <p:sp>
        <p:nvSpPr>
          <p:cNvPr id="56" name="文本框 55"/>
          <p:cNvSpPr txBox="1"/>
          <p:nvPr/>
        </p:nvSpPr>
        <p:spPr>
          <a:xfrm>
            <a:off x="9012368" y="4371884"/>
            <a:ext cx="2717007" cy="420370"/>
          </a:xfrm>
          <a:prstGeom prst="rect">
            <a:avLst/>
          </a:prstGeom>
          <a:noFill/>
        </p:spPr>
        <p:txBody>
          <a:bodyPr wrap="square" rtlCol="0">
            <a:spAutoFit/>
          </a:bodyPr>
          <a:lstStyle>
            <a:defPPr>
              <a:defRPr lang="en-US"/>
            </a:defPPr>
            <a:lvl1pPr>
              <a:defRPr sz="2800" b="1">
                <a:solidFill>
                  <a:schemeClr val="bg2">
                    <a:lumMod val="25000"/>
                  </a:schemeClr>
                </a:solidFill>
                <a:latin typeface="微软雅黑" panose="020B0503020204020204" pitchFamily="34" charset="-122"/>
                <a:ea typeface="微软雅黑" panose="020B0503020204020204" pitchFamily="34" charset="-122"/>
              </a:defRPr>
            </a:lvl1pPr>
          </a:lstStyle>
          <a:p>
            <a:pPr defTabSz="914400">
              <a:defRPr/>
            </a:pPr>
            <a:r>
              <a:rPr lang="zh-CN" altLang="en-US" sz="2135">
                <a:sym typeface="+mn-ea"/>
              </a:rPr>
              <a:t>特许权使用费所得</a:t>
            </a:r>
            <a:endParaRPr lang="zh-CN" altLang="en-US" sz="2135" kern="0" dirty="0">
              <a:solidFill>
                <a:srgbClr val="F0F0F0">
                  <a:lumMod val="25000"/>
                </a:srgbClr>
              </a:solidFill>
            </a:endParaRPr>
          </a:p>
        </p:txBody>
      </p:sp>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p>
            <a:pPr algn="ctr"/>
            <a:r>
              <a:rPr lang="zh-CN" altLang="en-US" sz="3200" b="1" dirty="0">
                <a:solidFill>
                  <a:schemeClr val="bg1"/>
                </a:solidFill>
              </a:rPr>
              <a:t>【小贴士：什么是综合所得？】</a:t>
            </a:r>
            <a:endParaRPr lang="zh-CN" altLang="en-US" sz="3200" b="1" dirty="0">
              <a:solidFill>
                <a:schemeClr val="bg1"/>
              </a:solidFill>
            </a:endParaRPr>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1000"/>
                                        <p:tgtEl>
                                          <p:spTgt spid="30"/>
                                        </p:tgtEl>
                                      </p:cBhvr>
                                    </p:animEffect>
                                    <p:anim calcmode="lin" valueType="num">
                                      <p:cBhvr>
                                        <p:cTn id="8" dur="1000" fill="hold"/>
                                        <p:tgtEl>
                                          <p:spTgt spid="30"/>
                                        </p:tgtEl>
                                        <p:attrNameLst>
                                          <p:attrName>ppt_x</p:attrName>
                                        </p:attrNameLst>
                                      </p:cBhvr>
                                      <p:tavLst>
                                        <p:tav tm="0">
                                          <p:val>
                                            <p:strVal val="#ppt_x"/>
                                          </p:val>
                                        </p:tav>
                                        <p:tav tm="100000">
                                          <p:val>
                                            <p:strVal val="#ppt_x"/>
                                          </p:val>
                                        </p:tav>
                                      </p:tavLst>
                                    </p:anim>
                                    <p:anim calcmode="lin" valueType="num">
                                      <p:cBhvr>
                                        <p:cTn id="9" dur="1000" fill="hold"/>
                                        <p:tgtEl>
                                          <p:spTgt spid="3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wipe(left)">
                                      <p:cBhvr>
                                        <p:cTn id="13" dur="500"/>
                                        <p:tgtEl>
                                          <p:spTgt spid="11"/>
                                        </p:tgtEl>
                                      </p:cBhvr>
                                    </p:animEffect>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500"/>
                                        <p:tgtEl>
                                          <p:spTgt spid="13"/>
                                        </p:tgtEl>
                                      </p:cBhvr>
                                    </p:animEffect>
                                  </p:childTnLst>
                                </p:cTn>
                              </p:par>
                            </p:childTnLst>
                          </p:cTn>
                        </p:par>
                        <p:par>
                          <p:cTn id="22" fill="hold">
                            <p:stCondLst>
                              <p:cond delay="2500"/>
                            </p:stCondLst>
                            <p:childTnLst>
                              <p:par>
                                <p:cTn id="23" presetID="22" presetClass="entr" presetSubtype="2" fill="hold" grpId="0" nodeType="after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right)">
                                      <p:cBhvr>
                                        <p:cTn id="25" dur="500"/>
                                        <p:tgtEl>
                                          <p:spTgt spid="14"/>
                                        </p:tgtEl>
                                      </p:cBhvr>
                                    </p:animEffect>
                                  </p:childTnLst>
                                </p:cTn>
                              </p:par>
                            </p:childTnLst>
                          </p:cTn>
                        </p:par>
                        <p:par>
                          <p:cTn id="26" fill="hold">
                            <p:stCondLst>
                              <p:cond delay="3000"/>
                            </p:stCondLst>
                            <p:childTnLst>
                              <p:par>
                                <p:cTn id="27" presetID="22" presetClass="entr" presetSubtype="4" fill="hold" grpId="0" nodeType="after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wipe(down)">
                                      <p:cBhvr>
                                        <p:cTn id="29" dur="500"/>
                                        <p:tgtEl>
                                          <p:spTgt spid="15"/>
                                        </p:tgtEl>
                                      </p:cBhvr>
                                    </p:animEffect>
                                  </p:childTnLst>
                                </p:cTn>
                              </p:par>
                            </p:childTnLst>
                          </p:cTn>
                        </p:par>
                        <p:par>
                          <p:cTn id="30" fill="hold">
                            <p:stCondLst>
                              <p:cond delay="3500"/>
                            </p:stCondLst>
                            <p:childTnLst>
                              <p:par>
                                <p:cTn id="31" presetID="22" presetClass="entr" presetSubtype="4"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wipe(down)">
                                      <p:cBhvr>
                                        <p:cTn id="3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11" grpId="0" bldLvl="0" animBg="1"/>
      <p:bldP spid="12" grpId="0" bldLvl="0" animBg="1"/>
      <p:bldP spid="13" grpId="0" bldLvl="0" animBg="1"/>
      <p:bldP spid="14" grpId="0" bldLvl="0" animBg="1"/>
      <p:bldP spid="15"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0"/>
          <p:cNvSpPr/>
          <p:nvPr/>
        </p:nvSpPr>
        <p:spPr>
          <a:xfrm>
            <a:off x="6570980" y="3547745"/>
            <a:ext cx="2909570" cy="2474595"/>
          </a:xfrm>
          <a:prstGeom prst="rect">
            <a:avLst/>
          </a:prstGeom>
          <a:solidFill>
            <a:srgbClr val="F8F8F8"/>
          </a:solidFill>
          <a:ln w="9" cap="flat" cmpd="sng">
            <a:solidFill>
              <a:srgbClr val="A9A8A7"/>
            </a:solidFill>
            <a:prstDash val="solid"/>
            <a:miter/>
            <a:headEnd type="none" w="med" len="med"/>
            <a:tailEnd type="none" w="med" len="med"/>
          </a:ln>
        </p:spPr>
        <p:txBody>
          <a:bodyPr anchor="t"/>
          <a:p>
            <a:endParaRPr lang="zh-CN" altLang="en-US" dirty="0">
              <a:latin typeface="Arial" panose="020B0604020202020204" pitchFamily="34" charset="0"/>
              <a:ea typeface="宋体" panose="02010600030101010101" pitchFamily="2" charset="-122"/>
            </a:endParaRPr>
          </a:p>
        </p:txBody>
      </p:sp>
      <p:sp>
        <p:nvSpPr>
          <p:cNvPr id="23553" name="圆角矩形 2"/>
          <p:cNvSpPr/>
          <p:nvPr/>
        </p:nvSpPr>
        <p:spPr>
          <a:xfrm>
            <a:off x="2092325" y="2114550"/>
            <a:ext cx="7607300" cy="731838"/>
          </a:xfrm>
          <a:prstGeom prst="roundRect">
            <a:avLst>
              <a:gd name="adj" fmla="val 5287"/>
            </a:avLst>
          </a:prstGeom>
        </p:spPr>
        <p:style>
          <a:lnRef idx="2">
            <a:schemeClr val="accent4"/>
          </a:lnRef>
          <a:fillRef idx="1">
            <a:schemeClr val="lt1"/>
          </a:fillRef>
          <a:effectRef idx="0">
            <a:schemeClr val="accent4"/>
          </a:effectRef>
          <a:fontRef idx="minor">
            <a:schemeClr val="dk1"/>
          </a:fontRef>
        </p:style>
        <p:txBody>
          <a:bodyPr anchor="t"/>
          <a:p>
            <a:pPr algn="ctr"/>
            <a:endParaRPr lang="zh-CN" altLang="en-US" dirty="0">
              <a:latin typeface="Arial" panose="020B0604020202020204" pitchFamily="34" charset="0"/>
              <a:ea typeface="宋体" panose="02010600030101010101" pitchFamily="2" charset="-122"/>
            </a:endParaRPr>
          </a:p>
        </p:txBody>
      </p:sp>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rPr>
              <a:t>【小贴士：综合所得年度汇算涉及其他所得吗？】</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3" name="矩形 2"/>
          <p:cNvSpPr/>
          <p:nvPr/>
        </p:nvSpPr>
        <p:spPr>
          <a:xfrm>
            <a:off x="4460875" y="2187575"/>
            <a:ext cx="2870200" cy="583565"/>
          </a:xfrm>
          <a:prstGeom prst="rect">
            <a:avLst/>
          </a:prstGeom>
        </p:spPr>
        <p:txBody>
          <a:bodyPr wrap="square">
            <a:spAutoFit/>
          </a:bodyPr>
          <a:p>
            <a:pPr marL="0" marR="0" lvl="0" indent="0" algn="ctr" defTabSz="914400" rtl="0" eaLnBrk="1" fontAlgn="base" latinLnBrk="0" hangingPunct="1">
              <a:spcBef>
                <a:spcPct val="0"/>
              </a:spcBef>
              <a:spcAft>
                <a:spcPct val="0"/>
              </a:spcAft>
              <a:buClrTx/>
              <a:buSzTx/>
              <a:buFont typeface="Arial" panose="020B0604020202020204" pitchFamily="34" charset="0"/>
              <a:buNone/>
              <a:defRPr/>
            </a:pPr>
            <a:r>
              <a:rPr kumimoji="0" lang="zh-CN" altLang="en-US" sz="3200" b="1" i="0" u="none" strike="noStrike" kern="1200" cap="none" spc="0" normalizeH="0" baseline="0" noProof="0" dirty="0">
                <a:ln>
                  <a:noFill/>
                </a:ln>
                <a:solidFill>
                  <a:schemeClr val="accent2"/>
                </a:solidFill>
                <a:effectLst/>
                <a:uLnTx/>
                <a:uFillTx/>
                <a:latin typeface="+mj-ea"/>
                <a:ea typeface="+mj-ea"/>
                <a:cs typeface="+mn-cs"/>
              </a:rPr>
              <a:t>居民个人</a:t>
            </a:r>
            <a:endParaRPr kumimoji="0" lang="zh-CN" altLang="en-US" sz="3200" b="1" i="0" u="none" strike="noStrike" kern="1200" cap="none" spc="0" normalizeH="0" baseline="0" noProof="0" dirty="0">
              <a:ln>
                <a:noFill/>
              </a:ln>
              <a:solidFill>
                <a:schemeClr val="accent2"/>
              </a:solidFill>
              <a:effectLst/>
              <a:uLnTx/>
              <a:uFillTx/>
              <a:latin typeface="+mj-ea"/>
              <a:ea typeface="+mj-ea"/>
              <a:cs typeface="+mn-cs"/>
            </a:endParaRPr>
          </a:p>
        </p:txBody>
      </p:sp>
      <p:sp>
        <p:nvSpPr>
          <p:cNvPr id="23557" name="右箭头 5"/>
          <p:cNvSpPr/>
          <p:nvPr/>
        </p:nvSpPr>
        <p:spPr>
          <a:xfrm rot="5400000">
            <a:off x="7885113" y="2919413"/>
            <a:ext cx="352425" cy="387350"/>
          </a:xfrm>
          <a:prstGeom prst="rightArrow">
            <a:avLst>
              <a:gd name="adj1" fmla="val 50000"/>
              <a:gd name="adj2" fmla="val 50000"/>
            </a:avLst>
          </a:prstGeom>
          <a:solidFill>
            <a:schemeClr val="accent1"/>
          </a:solidFill>
          <a:ln w="9525">
            <a:noFill/>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58" name="右箭头 8"/>
          <p:cNvSpPr/>
          <p:nvPr/>
        </p:nvSpPr>
        <p:spPr>
          <a:xfrm rot="5400000">
            <a:off x="3611563" y="2919413"/>
            <a:ext cx="352425" cy="384175"/>
          </a:xfrm>
          <a:prstGeom prst="rightArrow">
            <a:avLst>
              <a:gd name="adj1" fmla="val 50000"/>
              <a:gd name="adj2" fmla="val 50000"/>
            </a:avLst>
          </a:prstGeom>
          <a:solidFill>
            <a:schemeClr val="accent1"/>
          </a:solidFill>
          <a:ln w="9525">
            <a:noFill/>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60" name="矩形 10"/>
          <p:cNvSpPr/>
          <p:nvPr/>
        </p:nvSpPr>
        <p:spPr>
          <a:xfrm>
            <a:off x="2018030" y="3372485"/>
            <a:ext cx="2988945" cy="2649855"/>
          </a:xfrm>
          <a:prstGeom prst="rect">
            <a:avLst/>
          </a:prstGeom>
          <a:solidFill>
            <a:srgbClr val="F8F8F8"/>
          </a:solidFill>
          <a:ln w="9" cap="flat" cmpd="sng">
            <a:solidFill>
              <a:srgbClr val="A9A8A7"/>
            </a:solidFill>
            <a:prstDash val="solid"/>
            <a:miter/>
            <a:headEnd type="none" w="med" len="med"/>
            <a:tailEnd type="none" w="med" len="med"/>
          </a:ln>
        </p:spPr>
        <p:txBody>
          <a:bodyPr anchor="t"/>
          <a:p>
            <a:endParaRPr lang="zh-CN" altLang="en-US" dirty="0">
              <a:latin typeface="Arial" panose="020B0604020202020204" pitchFamily="34" charset="0"/>
              <a:ea typeface="宋体" panose="02010600030101010101" pitchFamily="2" charset="-122"/>
            </a:endParaRPr>
          </a:p>
        </p:txBody>
      </p:sp>
      <p:sp>
        <p:nvSpPr>
          <p:cNvPr id="23561" name="矩形 11"/>
          <p:cNvSpPr/>
          <p:nvPr/>
        </p:nvSpPr>
        <p:spPr>
          <a:xfrm>
            <a:off x="2092325" y="3364230"/>
            <a:ext cx="2835275" cy="425450"/>
          </a:xfrm>
          <a:prstGeom prst="rect">
            <a:avLst/>
          </a:prstGeom>
          <a:solidFill>
            <a:schemeClr val="bg2"/>
          </a:solidFill>
          <a:ln w="9525">
            <a:noFill/>
          </a:ln>
        </p:spPr>
        <p:txBody>
          <a:bodyPr anchor="t"/>
          <a:p>
            <a:endParaRPr lang="zh-CN" altLang="en-US" dirty="0">
              <a:latin typeface="Arial" panose="020B0604020202020204" pitchFamily="34" charset="0"/>
              <a:ea typeface="宋体" panose="02010600030101010101" pitchFamily="2" charset="-122"/>
            </a:endParaRPr>
          </a:p>
        </p:txBody>
      </p:sp>
      <p:sp>
        <p:nvSpPr>
          <p:cNvPr id="23562" name="矩形 7"/>
          <p:cNvSpPr/>
          <p:nvPr/>
        </p:nvSpPr>
        <p:spPr>
          <a:xfrm>
            <a:off x="3154363" y="3371850"/>
            <a:ext cx="1198880" cy="398780"/>
          </a:xfrm>
          <a:prstGeom prst="rect">
            <a:avLst/>
          </a:prstGeom>
          <a:noFill/>
          <a:ln w="9525">
            <a:noFill/>
          </a:ln>
        </p:spPr>
        <p:txBody>
          <a:bodyPr wrap="none" anchor="t">
            <a:spAutoFit/>
          </a:bodyPr>
          <a:p>
            <a:r>
              <a:rPr lang="zh-CN" altLang="en-US" sz="2000" dirty="0">
                <a:solidFill>
                  <a:schemeClr val="accent2"/>
                </a:solidFill>
                <a:latin typeface="微软雅黑" panose="020B0503020204020204" pitchFamily="34" charset="-122"/>
                <a:ea typeface="微软雅黑" panose="020B0503020204020204" pitchFamily="34" charset="-122"/>
              </a:rPr>
              <a:t>综合所得</a:t>
            </a:r>
            <a:endParaRPr lang="zh-CN" altLang="en-US" sz="2000" dirty="0">
              <a:solidFill>
                <a:schemeClr val="accent2"/>
              </a:solidFill>
              <a:latin typeface="微软雅黑" panose="020B0503020204020204" pitchFamily="34" charset="-122"/>
              <a:ea typeface="微软雅黑" panose="020B0503020204020204" pitchFamily="34" charset="-122"/>
            </a:endParaRPr>
          </a:p>
        </p:txBody>
      </p:sp>
      <p:sp>
        <p:nvSpPr>
          <p:cNvPr id="23563" name="圆角矩形 9"/>
          <p:cNvSpPr/>
          <p:nvPr/>
        </p:nvSpPr>
        <p:spPr>
          <a:xfrm>
            <a:off x="2195195" y="3903980"/>
            <a:ext cx="2629535" cy="446405"/>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64" name="圆角矩形 14"/>
          <p:cNvSpPr/>
          <p:nvPr/>
        </p:nvSpPr>
        <p:spPr>
          <a:xfrm>
            <a:off x="2195195" y="4424680"/>
            <a:ext cx="2629535" cy="446405"/>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65" name="圆角矩形 15"/>
          <p:cNvSpPr/>
          <p:nvPr/>
        </p:nvSpPr>
        <p:spPr>
          <a:xfrm>
            <a:off x="2195195" y="4932680"/>
            <a:ext cx="2629535" cy="445770"/>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66" name="圆角矩形 16"/>
          <p:cNvSpPr/>
          <p:nvPr/>
        </p:nvSpPr>
        <p:spPr>
          <a:xfrm>
            <a:off x="2195195" y="5453380"/>
            <a:ext cx="2629535" cy="445770"/>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67" name="矩形 12"/>
          <p:cNvSpPr/>
          <p:nvPr/>
        </p:nvSpPr>
        <p:spPr>
          <a:xfrm>
            <a:off x="3061336" y="3903663"/>
            <a:ext cx="1452880" cy="398780"/>
          </a:xfrm>
          <a:prstGeom prst="rect">
            <a:avLst/>
          </a:prstGeom>
          <a:noFill/>
          <a:ln w="9525">
            <a:noFill/>
          </a:ln>
        </p:spPr>
        <p:txBody>
          <a:bodyPr wrap="none" anchor="t">
            <a:spAutoFit/>
          </a:bodyPr>
          <a:p>
            <a:pPr algn="ctr"/>
            <a:r>
              <a:rPr lang="zh-CN" altLang="zh-CN" sz="2000" dirty="0">
                <a:solidFill>
                  <a:schemeClr val="accent1"/>
                </a:solidFill>
                <a:latin typeface="微软雅黑" panose="020B0503020204020204" pitchFamily="34" charset="-122"/>
                <a:ea typeface="微软雅黑" panose="020B0503020204020204" pitchFamily="34" charset="-122"/>
              </a:rPr>
              <a:t>工资、薪金</a:t>
            </a:r>
            <a:endParaRPr lang="zh-CN" altLang="zh-CN" sz="2000" dirty="0">
              <a:solidFill>
                <a:schemeClr val="accent1"/>
              </a:solidFill>
              <a:latin typeface="微软雅黑" panose="020B0503020204020204" pitchFamily="34" charset="-122"/>
              <a:ea typeface="微软雅黑" panose="020B0503020204020204" pitchFamily="34" charset="-122"/>
            </a:endParaRPr>
          </a:p>
        </p:txBody>
      </p:sp>
      <p:sp>
        <p:nvSpPr>
          <p:cNvPr id="23568" name="矩形 18"/>
          <p:cNvSpPr/>
          <p:nvPr/>
        </p:nvSpPr>
        <p:spPr>
          <a:xfrm>
            <a:off x="3188336" y="4424363"/>
            <a:ext cx="1198880" cy="398780"/>
          </a:xfrm>
          <a:prstGeom prst="rect">
            <a:avLst/>
          </a:prstGeom>
          <a:noFill/>
          <a:ln w="9525">
            <a:noFill/>
          </a:ln>
        </p:spPr>
        <p:txBody>
          <a:bodyPr wrap="none" anchor="t">
            <a:spAutoFit/>
          </a:bodyPr>
          <a:p>
            <a:pPr algn="ctr"/>
            <a:r>
              <a:rPr lang="zh-CN" altLang="zh-CN" sz="2000" dirty="0">
                <a:solidFill>
                  <a:schemeClr val="accent1"/>
                </a:solidFill>
                <a:latin typeface="微软雅黑" panose="020B0503020204020204" pitchFamily="34" charset="-122"/>
                <a:ea typeface="微软雅黑" panose="020B0503020204020204" pitchFamily="34" charset="-122"/>
              </a:rPr>
              <a:t>劳务报酬</a:t>
            </a:r>
            <a:endParaRPr lang="zh-CN" altLang="en-US" sz="2000" dirty="0">
              <a:latin typeface="Arial" panose="020B0604020202020204" pitchFamily="34" charset="0"/>
              <a:ea typeface="宋体" panose="02010600030101010101" pitchFamily="2" charset="-122"/>
            </a:endParaRPr>
          </a:p>
        </p:txBody>
      </p:sp>
      <p:sp>
        <p:nvSpPr>
          <p:cNvPr id="23569" name="矩形 19"/>
          <p:cNvSpPr/>
          <p:nvPr/>
        </p:nvSpPr>
        <p:spPr>
          <a:xfrm>
            <a:off x="3188336" y="4956175"/>
            <a:ext cx="1198880" cy="398780"/>
          </a:xfrm>
          <a:prstGeom prst="rect">
            <a:avLst/>
          </a:prstGeom>
          <a:noFill/>
          <a:ln w="9525">
            <a:noFill/>
          </a:ln>
        </p:spPr>
        <p:txBody>
          <a:bodyPr wrap="none" anchor="t">
            <a:spAutoFit/>
          </a:bodyPr>
          <a:p>
            <a:pPr algn="ctr">
              <a:buClrTx/>
              <a:buSzTx/>
            </a:pPr>
            <a:r>
              <a:rPr lang="zh-CN" altLang="zh-CN" sz="2000" dirty="0">
                <a:solidFill>
                  <a:schemeClr val="accent1"/>
                </a:solidFill>
                <a:latin typeface="微软雅黑" panose="020B0503020204020204" pitchFamily="34" charset="-122"/>
                <a:ea typeface="微软雅黑" panose="020B0503020204020204" pitchFamily="34" charset="-122"/>
              </a:rPr>
              <a:t>稿酬所得</a:t>
            </a:r>
            <a:endParaRPr lang="zh-CN" altLang="zh-CN" sz="2000" dirty="0">
              <a:solidFill>
                <a:schemeClr val="accent1"/>
              </a:solidFill>
              <a:latin typeface="微软雅黑" panose="020B0503020204020204" pitchFamily="34" charset="-122"/>
              <a:ea typeface="微软雅黑" panose="020B0503020204020204" pitchFamily="34" charset="-122"/>
            </a:endParaRPr>
          </a:p>
        </p:txBody>
      </p:sp>
      <p:sp>
        <p:nvSpPr>
          <p:cNvPr id="23570" name="矩形 20"/>
          <p:cNvSpPr/>
          <p:nvPr/>
        </p:nvSpPr>
        <p:spPr>
          <a:xfrm>
            <a:off x="2905761" y="5476875"/>
            <a:ext cx="1706880" cy="398780"/>
          </a:xfrm>
          <a:prstGeom prst="rect">
            <a:avLst/>
          </a:prstGeom>
          <a:noFill/>
          <a:ln w="9525">
            <a:noFill/>
          </a:ln>
        </p:spPr>
        <p:txBody>
          <a:bodyPr wrap="none" anchor="t">
            <a:spAutoFit/>
          </a:bodyPr>
          <a:p>
            <a:pPr algn="ctr"/>
            <a:r>
              <a:rPr lang="zh-CN" altLang="en-US" sz="2000" dirty="0">
                <a:solidFill>
                  <a:schemeClr val="accent1"/>
                </a:solidFill>
                <a:latin typeface="微软雅黑" panose="020B0503020204020204" pitchFamily="34" charset="-122"/>
                <a:ea typeface="微软雅黑" panose="020B0503020204020204" pitchFamily="34" charset="-122"/>
              </a:rPr>
              <a:t>特许权使用费</a:t>
            </a:r>
            <a:endParaRPr lang="zh-CN" altLang="en-US" sz="2000" dirty="0">
              <a:solidFill>
                <a:schemeClr val="accent1"/>
              </a:solidFill>
              <a:latin typeface="微软雅黑" panose="020B0503020204020204" pitchFamily="34" charset="-122"/>
              <a:ea typeface="微软雅黑" panose="020B0503020204020204" pitchFamily="34" charset="-122"/>
            </a:endParaRPr>
          </a:p>
        </p:txBody>
      </p:sp>
      <p:sp>
        <p:nvSpPr>
          <p:cNvPr id="23572" name="矩形 22"/>
          <p:cNvSpPr/>
          <p:nvPr/>
        </p:nvSpPr>
        <p:spPr>
          <a:xfrm>
            <a:off x="6571615" y="3364230"/>
            <a:ext cx="2908300" cy="425450"/>
          </a:xfrm>
          <a:prstGeom prst="rect">
            <a:avLst/>
          </a:prstGeom>
          <a:solidFill>
            <a:schemeClr val="bg2"/>
          </a:solidFill>
          <a:ln w="9525">
            <a:noFill/>
          </a:ln>
        </p:spPr>
        <p:txBody>
          <a:bodyPr anchor="t"/>
          <a:p>
            <a:endParaRPr lang="zh-CN" altLang="en-US" dirty="0">
              <a:latin typeface="Arial" panose="020B0604020202020204" pitchFamily="34" charset="0"/>
              <a:ea typeface="宋体" panose="02010600030101010101" pitchFamily="2" charset="-122"/>
            </a:endParaRPr>
          </a:p>
        </p:txBody>
      </p:sp>
      <p:sp>
        <p:nvSpPr>
          <p:cNvPr id="23573" name="矩形 23"/>
          <p:cNvSpPr/>
          <p:nvPr/>
        </p:nvSpPr>
        <p:spPr>
          <a:xfrm>
            <a:off x="7426325" y="3371850"/>
            <a:ext cx="1198880" cy="398780"/>
          </a:xfrm>
          <a:prstGeom prst="rect">
            <a:avLst/>
          </a:prstGeom>
          <a:noFill/>
          <a:ln w="9525">
            <a:noFill/>
          </a:ln>
        </p:spPr>
        <p:txBody>
          <a:bodyPr wrap="none" anchor="t">
            <a:spAutoFit/>
          </a:bodyPr>
          <a:p>
            <a:r>
              <a:rPr lang="zh-CN" altLang="zh-CN" sz="2000" dirty="0">
                <a:solidFill>
                  <a:schemeClr val="accent2"/>
                </a:solidFill>
                <a:latin typeface="微软雅黑" panose="020B0503020204020204" pitchFamily="34" charset="-122"/>
                <a:ea typeface="微软雅黑" panose="020B0503020204020204" pitchFamily="34" charset="-122"/>
              </a:rPr>
              <a:t>分类所得</a:t>
            </a:r>
            <a:endParaRPr lang="zh-CN" altLang="en-US" sz="2000" dirty="0">
              <a:solidFill>
                <a:schemeClr val="accent2"/>
              </a:solidFill>
              <a:latin typeface="Arial" panose="020B0604020202020204" pitchFamily="34" charset="0"/>
              <a:ea typeface="宋体" panose="02010600030101010101" pitchFamily="2" charset="-122"/>
            </a:endParaRPr>
          </a:p>
        </p:txBody>
      </p:sp>
      <p:sp>
        <p:nvSpPr>
          <p:cNvPr id="23574" name="圆角矩形 24"/>
          <p:cNvSpPr/>
          <p:nvPr/>
        </p:nvSpPr>
        <p:spPr>
          <a:xfrm>
            <a:off x="6690360" y="3879850"/>
            <a:ext cx="2719070" cy="446405"/>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75" name="圆角矩形 25"/>
          <p:cNvSpPr/>
          <p:nvPr/>
        </p:nvSpPr>
        <p:spPr>
          <a:xfrm>
            <a:off x="6690360" y="4400550"/>
            <a:ext cx="2719070" cy="446405"/>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76" name="圆角矩形 26"/>
          <p:cNvSpPr/>
          <p:nvPr/>
        </p:nvSpPr>
        <p:spPr>
          <a:xfrm>
            <a:off x="6690360" y="4932680"/>
            <a:ext cx="2719070" cy="445770"/>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23578" name="矩形 28"/>
          <p:cNvSpPr/>
          <p:nvPr/>
        </p:nvSpPr>
        <p:spPr>
          <a:xfrm>
            <a:off x="6953886" y="3903663"/>
            <a:ext cx="2214880" cy="398780"/>
          </a:xfrm>
          <a:prstGeom prst="rect">
            <a:avLst/>
          </a:prstGeom>
          <a:noFill/>
          <a:ln w="9525">
            <a:noFill/>
          </a:ln>
        </p:spPr>
        <p:txBody>
          <a:bodyPr wrap="none" anchor="t">
            <a:spAutoFit/>
          </a:bodyPr>
          <a:p>
            <a:pPr algn="ctr"/>
            <a:r>
              <a:rPr lang="zh-CN" altLang="zh-CN" sz="2000" dirty="0">
                <a:solidFill>
                  <a:schemeClr val="accent1"/>
                </a:solidFill>
                <a:latin typeface="微软雅黑" panose="020B0503020204020204" pitchFamily="34" charset="-122"/>
                <a:ea typeface="微软雅黑" panose="020B0503020204020204" pitchFamily="34" charset="-122"/>
                <a:sym typeface="+mn-ea"/>
              </a:rPr>
              <a:t>利息股息红利所得</a:t>
            </a:r>
            <a:endParaRPr lang="zh-CN" altLang="zh-CN" sz="2000" dirty="0">
              <a:solidFill>
                <a:schemeClr val="accent1"/>
              </a:solidFill>
              <a:latin typeface="微软雅黑" panose="020B0503020204020204" pitchFamily="34" charset="-122"/>
              <a:ea typeface="微软雅黑" panose="020B0503020204020204" pitchFamily="34" charset="-122"/>
            </a:endParaRPr>
          </a:p>
        </p:txBody>
      </p:sp>
      <p:sp>
        <p:nvSpPr>
          <p:cNvPr id="23580" name="矩形 30"/>
          <p:cNvSpPr/>
          <p:nvPr/>
        </p:nvSpPr>
        <p:spPr>
          <a:xfrm>
            <a:off x="7179311" y="4448175"/>
            <a:ext cx="1706880" cy="398780"/>
          </a:xfrm>
          <a:prstGeom prst="rect">
            <a:avLst/>
          </a:prstGeom>
          <a:noFill/>
          <a:ln w="9525">
            <a:noFill/>
          </a:ln>
        </p:spPr>
        <p:txBody>
          <a:bodyPr wrap="none" anchor="t">
            <a:spAutoFit/>
          </a:bodyPr>
          <a:p>
            <a:pPr algn="ctr"/>
            <a:r>
              <a:rPr lang="zh-CN" altLang="zh-CN" sz="2000" dirty="0">
                <a:solidFill>
                  <a:schemeClr val="accent1"/>
                </a:solidFill>
                <a:latin typeface="微软雅黑" panose="020B0503020204020204" pitchFamily="34" charset="-122"/>
                <a:ea typeface="微软雅黑" panose="020B0503020204020204" pitchFamily="34" charset="-122"/>
                <a:sym typeface="+mn-ea"/>
              </a:rPr>
              <a:t>财产租赁所得</a:t>
            </a:r>
            <a:endParaRPr lang="zh-CN" altLang="en-US" sz="2000" dirty="0">
              <a:latin typeface="Arial" panose="020B0604020202020204" pitchFamily="34" charset="0"/>
              <a:ea typeface="宋体" panose="02010600030101010101" pitchFamily="2" charset="-122"/>
            </a:endParaRPr>
          </a:p>
        </p:txBody>
      </p:sp>
      <p:sp>
        <p:nvSpPr>
          <p:cNvPr id="23581" name="矩形 31"/>
          <p:cNvSpPr/>
          <p:nvPr/>
        </p:nvSpPr>
        <p:spPr>
          <a:xfrm>
            <a:off x="7216776" y="4979670"/>
            <a:ext cx="1706880" cy="398780"/>
          </a:xfrm>
          <a:prstGeom prst="rect">
            <a:avLst/>
          </a:prstGeom>
          <a:noFill/>
          <a:ln w="9525">
            <a:noFill/>
          </a:ln>
        </p:spPr>
        <p:txBody>
          <a:bodyPr wrap="none" anchor="t">
            <a:spAutoFit/>
          </a:bodyPr>
          <a:p>
            <a:pPr algn="ctr"/>
            <a:r>
              <a:rPr lang="zh-CN" altLang="zh-CN" sz="2000" dirty="0">
                <a:solidFill>
                  <a:schemeClr val="accent1"/>
                </a:solidFill>
                <a:latin typeface="微软雅黑" panose="020B0503020204020204" pitchFamily="34" charset="-122"/>
                <a:ea typeface="微软雅黑" panose="020B0503020204020204" pitchFamily="34" charset="-122"/>
                <a:sym typeface="+mn-ea"/>
              </a:rPr>
              <a:t>财产转让所得</a:t>
            </a:r>
            <a:endParaRPr lang="en-US" altLang="zh-CN" sz="2000" dirty="0">
              <a:solidFill>
                <a:schemeClr val="accent1"/>
              </a:solidFill>
              <a:latin typeface="微软雅黑" panose="020B0503020204020204" pitchFamily="34" charset="-122"/>
              <a:ea typeface="微软雅黑" panose="020B0503020204020204" pitchFamily="34" charset="-122"/>
            </a:endParaRPr>
          </a:p>
        </p:txBody>
      </p:sp>
      <p:sp>
        <p:nvSpPr>
          <p:cNvPr id="5" name="矩形 31"/>
          <p:cNvSpPr/>
          <p:nvPr/>
        </p:nvSpPr>
        <p:spPr>
          <a:xfrm>
            <a:off x="7470776" y="5500370"/>
            <a:ext cx="1198880" cy="398780"/>
          </a:xfrm>
          <a:prstGeom prst="rect">
            <a:avLst/>
          </a:prstGeom>
          <a:noFill/>
          <a:ln w="9525">
            <a:noFill/>
          </a:ln>
        </p:spPr>
        <p:txBody>
          <a:bodyPr wrap="none" anchor="t">
            <a:spAutoFit/>
          </a:bodyPr>
          <a:p>
            <a:pPr algn="ctr"/>
            <a:r>
              <a:rPr lang="zh-CN" altLang="zh-CN" sz="2000" dirty="0">
                <a:solidFill>
                  <a:schemeClr val="accent1"/>
                </a:solidFill>
                <a:latin typeface="微软雅黑" panose="020B0503020204020204" pitchFamily="34" charset="-122"/>
                <a:ea typeface="微软雅黑" panose="020B0503020204020204" pitchFamily="34" charset="-122"/>
                <a:sym typeface="+mn-ea"/>
              </a:rPr>
              <a:t>偶然所得</a:t>
            </a:r>
            <a:endParaRPr lang="en-US" altLang="zh-CN" sz="2000" dirty="0">
              <a:solidFill>
                <a:schemeClr val="accent1"/>
              </a:solidFill>
              <a:latin typeface="微软雅黑" panose="020B0503020204020204" pitchFamily="34" charset="-122"/>
              <a:ea typeface="微软雅黑" panose="020B0503020204020204" pitchFamily="34" charset="-122"/>
            </a:endParaRPr>
          </a:p>
        </p:txBody>
      </p:sp>
      <p:sp>
        <p:nvSpPr>
          <p:cNvPr id="6" name="圆角矩形 27"/>
          <p:cNvSpPr/>
          <p:nvPr/>
        </p:nvSpPr>
        <p:spPr>
          <a:xfrm>
            <a:off x="6690995" y="5476875"/>
            <a:ext cx="2719070" cy="445770"/>
          </a:xfrm>
          <a:prstGeom prst="roundRect">
            <a:avLst>
              <a:gd name="adj" fmla="val 8815"/>
            </a:avLst>
          </a:prstGeom>
          <a:noFill/>
          <a:ln w="9525" cap="flat" cmpd="sng">
            <a:solidFill>
              <a:schemeClr val="accent1"/>
            </a:solidFill>
            <a:prstDash val="dash"/>
            <a:round/>
            <a:headEnd type="none" w="med" len="med"/>
            <a:tailEnd type="none" w="med" len="med"/>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7" name="右箭头 6"/>
          <p:cNvSpPr/>
          <p:nvPr/>
        </p:nvSpPr>
        <p:spPr>
          <a:xfrm>
            <a:off x="554355" y="3903980"/>
            <a:ext cx="1176655" cy="1753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涉及</a:t>
            </a:r>
            <a:endParaRPr lang="zh-CN" altLang="en-US"/>
          </a:p>
        </p:txBody>
      </p:sp>
      <p:sp>
        <p:nvSpPr>
          <p:cNvPr id="8" name="左箭头 7"/>
          <p:cNvSpPr/>
          <p:nvPr/>
        </p:nvSpPr>
        <p:spPr>
          <a:xfrm>
            <a:off x="9946005" y="4182110"/>
            <a:ext cx="1268730" cy="159766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不涉及</a:t>
            </a:r>
            <a:endParaRPr lang="zh-CN" altLang="en-US"/>
          </a:p>
        </p:txBody>
      </p:sp>
      <p:sp>
        <p:nvSpPr>
          <p:cNvPr id="9" name="矩形标注 8"/>
          <p:cNvSpPr/>
          <p:nvPr/>
        </p:nvSpPr>
        <p:spPr>
          <a:xfrm>
            <a:off x="9946005" y="2047875"/>
            <a:ext cx="2160905" cy="1642745"/>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just" defTabSz="913765">
              <a:lnSpc>
                <a:spcPct val="150000"/>
              </a:lnSpc>
            </a:pPr>
            <a:r>
              <a:rPr>
                <a:latin typeface="微软雅黑" panose="020B0503020204020204" pitchFamily="34" charset="-122"/>
                <a:ea typeface="微软雅黑" panose="020B0503020204020204" pitchFamily="34" charset="-122"/>
                <a:sym typeface="+mn-ea"/>
              </a:rPr>
              <a:t>也不包括纳税人选择不计入综合所得的全年一次性奖金等。</a:t>
            </a:r>
            <a:endParaRPr lang="zh-CN" altLang="en-US"/>
          </a:p>
        </p:txBody>
      </p:sp>
      <p:sp>
        <p:nvSpPr>
          <p:cNvPr id="4" name="右箭头 5"/>
          <p:cNvSpPr/>
          <p:nvPr/>
        </p:nvSpPr>
        <p:spPr>
          <a:xfrm rot="5400000">
            <a:off x="5589588" y="2918143"/>
            <a:ext cx="352425" cy="387350"/>
          </a:xfrm>
          <a:prstGeom prst="rightArrow">
            <a:avLst>
              <a:gd name="adj1" fmla="val 50000"/>
              <a:gd name="adj2" fmla="val 50000"/>
            </a:avLst>
          </a:prstGeom>
          <a:solidFill>
            <a:schemeClr val="accent1"/>
          </a:solidFill>
          <a:ln w="9525">
            <a:noFill/>
          </a:ln>
        </p:spPr>
        <p:txBody>
          <a:bodyPr anchor="t"/>
          <a:p>
            <a:pPr algn="ctr"/>
            <a:endParaRPr lang="zh-CN" altLang="en-US" dirty="0">
              <a:latin typeface="Arial" panose="020B0604020202020204" pitchFamily="34" charset="0"/>
              <a:ea typeface="宋体" panose="02010600030101010101" pitchFamily="2" charset="-122"/>
            </a:endParaRPr>
          </a:p>
        </p:txBody>
      </p:sp>
      <p:sp>
        <p:nvSpPr>
          <p:cNvPr id="10" name="矩形 22"/>
          <p:cNvSpPr/>
          <p:nvPr/>
        </p:nvSpPr>
        <p:spPr>
          <a:xfrm>
            <a:off x="5471160" y="3371215"/>
            <a:ext cx="589915" cy="1561465"/>
          </a:xfrm>
          <a:prstGeom prst="rect">
            <a:avLst/>
          </a:prstGeom>
          <a:solidFill>
            <a:schemeClr val="bg2"/>
          </a:solidFill>
          <a:ln w="9525">
            <a:noFill/>
          </a:ln>
        </p:spPr>
        <p:txBody>
          <a:bodyPr anchor="t"/>
          <a:p>
            <a:endParaRPr lang="zh-CN" altLang="en-US" dirty="0">
              <a:latin typeface="Arial" panose="020B0604020202020204" pitchFamily="34" charset="0"/>
              <a:ea typeface="宋体" panose="02010600030101010101" pitchFamily="2" charset="-122"/>
            </a:endParaRPr>
          </a:p>
        </p:txBody>
      </p:sp>
      <p:sp>
        <p:nvSpPr>
          <p:cNvPr id="11" name="矩形 28"/>
          <p:cNvSpPr/>
          <p:nvPr/>
        </p:nvSpPr>
        <p:spPr>
          <a:xfrm>
            <a:off x="5588000" y="3442335"/>
            <a:ext cx="371475" cy="1322070"/>
          </a:xfrm>
          <a:prstGeom prst="rect">
            <a:avLst/>
          </a:prstGeom>
          <a:noFill/>
          <a:ln w="9525">
            <a:noFill/>
          </a:ln>
        </p:spPr>
        <p:txBody>
          <a:bodyPr wrap="square" anchor="t">
            <a:spAutoFit/>
          </a:bodyPr>
          <a:p>
            <a:pPr algn="ctr"/>
            <a:r>
              <a:rPr lang="zh-CN" altLang="zh-CN" sz="2000" dirty="0">
                <a:solidFill>
                  <a:schemeClr val="accent2"/>
                </a:solidFill>
                <a:latin typeface="微软雅黑" panose="020B0503020204020204" pitchFamily="34" charset="-122"/>
                <a:ea typeface="微软雅黑" panose="020B0503020204020204" pitchFamily="34" charset="-122"/>
              </a:rPr>
              <a:t>经营所得</a:t>
            </a:r>
            <a:endParaRPr lang="zh-CN" altLang="zh-CN" sz="2000" dirty="0">
              <a:solidFill>
                <a:schemeClr val="accent1"/>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9" grpId="0" animBg="1"/>
      <p:bldP spid="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rPr>
              <a:t>【小贴士：年度汇算的“年度”怎么算？】</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9" name="Shape 21595"/>
          <p:cNvSpPr/>
          <p:nvPr/>
        </p:nvSpPr>
        <p:spPr>
          <a:xfrm>
            <a:off x="1064895" y="2772410"/>
            <a:ext cx="5450205" cy="1345565"/>
          </a:xfrm>
          <a:prstGeom prst="rect">
            <a:avLst/>
          </a:prstGeom>
          <a:noFill/>
          <a:ln w="12700" cap="flat">
            <a:noFill/>
            <a:miter lim="400000"/>
          </a:ln>
          <a:effectLst/>
        </p:spPr>
        <p:txBody>
          <a:bodyPr wrap="square" lIns="0" tIns="0" rIns="0" bIns="0" numCol="1" anchor="ctr">
            <a:no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just" defTabSz="913765">
              <a:lnSpc>
                <a:spcPct val="150000"/>
              </a:lnSpc>
            </a:pPr>
            <a:r>
              <a:rPr sz="1800">
                <a:latin typeface="微软雅黑" panose="020B0503020204020204" pitchFamily="34" charset="-122"/>
                <a:ea typeface="微软雅黑" panose="020B0503020204020204" pitchFamily="34" charset="-122"/>
                <a:sym typeface="+mn-ea"/>
              </a:rPr>
              <a:t>也就是</a:t>
            </a:r>
            <a:r>
              <a:rPr sz="1800" b="1">
                <a:solidFill>
                  <a:srgbClr val="FF0000"/>
                </a:solidFill>
                <a:latin typeface="微软雅黑" panose="020B0503020204020204" pitchFamily="34" charset="-122"/>
                <a:ea typeface="微软雅黑" panose="020B0503020204020204" pitchFamily="34" charset="-122"/>
                <a:sym typeface="+mn-ea"/>
              </a:rPr>
              <a:t>公历 1 月 1 日起至12 月 31 日</a:t>
            </a:r>
            <a:r>
              <a:rPr sz="1800">
                <a:latin typeface="微软雅黑" panose="020B0503020204020204" pitchFamily="34" charset="-122"/>
                <a:ea typeface="微软雅黑" panose="020B0503020204020204" pitchFamily="34" charset="-122"/>
                <a:sym typeface="+mn-ea"/>
              </a:rPr>
              <a:t>。年度汇算时的收入、扣除，均为该时间区间内实际取得的收入和实际发生的符合条件或规定标准的费用或支出。</a:t>
            </a:r>
            <a:endParaRPr lang="zh-CN" altLang="en-US" sz="18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0" name="Shape 21599"/>
          <p:cNvSpPr/>
          <p:nvPr/>
        </p:nvSpPr>
        <p:spPr>
          <a:xfrm>
            <a:off x="1064895" y="2200910"/>
            <a:ext cx="5088255" cy="659130"/>
          </a:xfrm>
          <a:prstGeom prst="rect">
            <a:avLst/>
          </a:prstGeom>
          <a:noFill/>
          <a:ln w="12700" cap="flat">
            <a:noFill/>
            <a:miter lim="400000"/>
          </a:ln>
          <a:effectLst/>
        </p:spPr>
        <p:txBody>
          <a:bodyPr wrap="square" lIns="0" tIns="0" rIns="0" bIns="0" numCol="1" anchor="ctr">
            <a:noAutofit/>
          </a:bodyPr>
          <a:lstStyle>
            <a:lvl1pPr algn="l" defTabSz="584200">
              <a:lnSpc>
                <a:spcPct val="100000"/>
              </a:lnSpc>
              <a:spcBef>
                <a:spcPts val="3000"/>
              </a:spcBef>
              <a:defRPr sz="2000">
                <a:solidFill>
                  <a:srgbClr val="FFFFFF"/>
                </a:solidFill>
                <a:latin typeface="Helvetica Neue Light"/>
                <a:ea typeface="Helvetica Neue Light"/>
                <a:cs typeface="Helvetica Neue Light"/>
                <a:sym typeface="Helvetica Neue Light"/>
              </a:defRPr>
            </a:lvl1pPr>
          </a:lstStyle>
          <a:p>
            <a:pPr defTabSz="914400"/>
            <a:r>
              <a:rPr lang="en-US" altLang="zh-CN" sz="2400" dirty="0">
                <a:solidFill>
                  <a:srgbClr val="174C81"/>
                </a:solidFill>
                <a:latin typeface="Arial" panose="020B0604020202020204" pitchFamily="34" charset="0"/>
                <a:ea typeface="微软雅黑" panose="020B0503020204020204" pitchFamily="34" charset="-122"/>
                <a:cs typeface="Arial" panose="020B0604020202020204" pitchFamily="34" charset="0"/>
              </a:rPr>
              <a:t>年度汇算的“年度”即为纳税年度</a:t>
            </a:r>
            <a:endParaRPr lang="en-US" altLang="zh-CN" sz="2400" dirty="0">
              <a:solidFill>
                <a:srgbClr val="174C81"/>
              </a:solidFill>
              <a:latin typeface="Arial" panose="020B0604020202020204" pitchFamily="34" charset="0"/>
              <a:ea typeface="微软雅黑" panose="020B0503020204020204" pitchFamily="34" charset="-122"/>
              <a:cs typeface="Arial" panose="020B0604020202020204" pitchFamily="34" charset="0"/>
            </a:endParaRPr>
          </a:p>
        </p:txBody>
      </p:sp>
      <p:pic>
        <p:nvPicPr>
          <p:cNvPr id="3" name="图片 2"/>
          <p:cNvPicPr>
            <a:picLocks noChangeAspect="1"/>
          </p:cNvPicPr>
          <p:nvPr/>
        </p:nvPicPr>
        <p:blipFill rotWithShape="1">
          <a:blip r:embed="rId1">
            <a:extLst>
              <a:ext uri="{28A0092B-C50C-407E-A947-70E740481C1C}">
                <a14:useLocalDpi xmlns:a14="http://schemas.microsoft.com/office/drawing/2010/main" val="0"/>
              </a:ext>
            </a:extLst>
          </a:blip>
          <a:srcRect/>
          <a:stretch>
            <a:fillRect/>
          </a:stretch>
        </p:blipFill>
        <p:spPr>
          <a:xfrm>
            <a:off x="7168572" y="1981200"/>
            <a:ext cx="4076084" cy="3857336"/>
          </a:xfrm>
          <a:prstGeom prst="rect">
            <a:avLst/>
          </a:prstGeom>
        </p:spPr>
      </p:pic>
      <p:sp>
        <p:nvSpPr>
          <p:cNvPr id="14" name="Shape 21595"/>
          <p:cNvSpPr/>
          <p:nvPr/>
        </p:nvSpPr>
        <p:spPr>
          <a:xfrm>
            <a:off x="994410" y="4913630"/>
            <a:ext cx="5521325" cy="1664970"/>
          </a:xfrm>
          <a:prstGeom prst="rect">
            <a:avLst/>
          </a:prstGeom>
          <a:noFill/>
          <a:ln w="12700" cap="flat">
            <a:noFill/>
            <a:miter lim="400000"/>
          </a:ln>
          <a:effectLst/>
        </p:spPr>
        <p:txBody>
          <a:bodyPr wrap="square" lIns="0" tIns="0" rIns="0" bIns="0" numCol="1" anchor="ctr">
            <a:noAutofit/>
          </a:bodyPr>
          <a:lstStyle>
            <a:lvl1pPr defTabSz="584200">
              <a:lnSpc>
                <a:spcPct val="120000"/>
              </a:lnSpc>
              <a:spcBef>
                <a:spcPts val="1000"/>
              </a:spcBef>
              <a:defRPr sz="1600">
                <a:solidFill>
                  <a:srgbClr val="4D4D4D"/>
                </a:solidFill>
                <a:latin typeface="Helvetica Neue Light"/>
                <a:ea typeface="Helvetica Neue Light"/>
                <a:cs typeface="Helvetica Neue Light"/>
                <a:sym typeface="Helvetica Neue Light"/>
              </a:defRPr>
            </a:lvl1pPr>
          </a:lstStyle>
          <a:p>
            <a:pPr algn="just" defTabSz="913765">
              <a:lnSpc>
                <a:spcPct val="150000"/>
              </a:lnSpc>
            </a:pPr>
            <a:r>
              <a:rPr lang="zh-CN" altLang="en-US" sz="1800">
                <a:latin typeface="微软雅黑" panose="020B0503020204020204" pitchFamily="34" charset="-122"/>
                <a:ea typeface="微软雅黑" panose="020B0503020204020204" pitchFamily="34" charset="-122"/>
                <a:sym typeface="+mn-ea"/>
              </a:rPr>
              <a:t>单位支付给个人</a:t>
            </a:r>
            <a:r>
              <a:rPr lang="en-US" sz="1800">
                <a:latin typeface="微软雅黑" panose="020B0503020204020204" pitchFamily="34" charset="-122"/>
                <a:ea typeface="微软雅黑" panose="020B0503020204020204" pitchFamily="34" charset="-122"/>
                <a:sym typeface="+mn-ea"/>
              </a:rPr>
              <a:t>2019</a:t>
            </a:r>
            <a:r>
              <a:rPr lang="zh-CN" altLang="en-US" sz="1800">
                <a:latin typeface="微软雅黑" panose="020B0503020204020204" pitchFamily="34" charset="-122"/>
                <a:ea typeface="微软雅黑" panose="020B0503020204020204" pitchFamily="34" charset="-122"/>
                <a:sym typeface="+mn-ea"/>
              </a:rPr>
              <a:t>年</a:t>
            </a:r>
            <a:r>
              <a:rPr lang="en-US" altLang="zh-CN" sz="1800">
                <a:latin typeface="微软雅黑" panose="020B0503020204020204" pitchFamily="34" charset="-122"/>
                <a:ea typeface="微软雅黑" panose="020B0503020204020204" pitchFamily="34" charset="-122"/>
                <a:sym typeface="+mn-ea"/>
              </a:rPr>
              <a:t>12</a:t>
            </a:r>
            <a:r>
              <a:rPr lang="zh-CN" altLang="en-US" sz="1800">
                <a:latin typeface="微软雅黑" panose="020B0503020204020204" pitchFamily="34" charset="-122"/>
                <a:ea typeface="微软雅黑" panose="020B0503020204020204" pitchFamily="34" charset="-122"/>
                <a:sym typeface="+mn-ea"/>
              </a:rPr>
              <a:t>月份的应发工资，</a:t>
            </a:r>
            <a:r>
              <a:rPr sz="1800">
                <a:latin typeface="微软雅黑" panose="020B0503020204020204" pitchFamily="34" charset="-122"/>
                <a:ea typeface="微软雅黑" panose="020B0503020204020204" pitchFamily="34" charset="-122"/>
                <a:sym typeface="+mn-ea"/>
              </a:rPr>
              <a:t>实际取得工资是在 2019 年的 12 月 31 日，那么它就属于 2019 年度；实际取得工资是在 2020 年的 1 月 1 日，那么它就属于 2020 年度。</a:t>
            </a:r>
            <a:endParaRPr lang="zh-CN" altLang="en-US" sz="1800"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15" name="Shape 21599"/>
          <p:cNvSpPr/>
          <p:nvPr/>
        </p:nvSpPr>
        <p:spPr>
          <a:xfrm>
            <a:off x="1124375" y="4254452"/>
            <a:ext cx="1704198" cy="658916"/>
          </a:xfrm>
          <a:prstGeom prst="rect">
            <a:avLst/>
          </a:prstGeom>
          <a:noFill/>
          <a:ln w="12700" cap="flat">
            <a:noFill/>
            <a:miter lim="400000"/>
          </a:ln>
          <a:effectLst/>
        </p:spPr>
        <p:txBody>
          <a:bodyPr wrap="square" lIns="0" tIns="0" rIns="0" bIns="0" numCol="1" anchor="ctr">
            <a:noAutofit/>
          </a:bodyPr>
          <a:lstStyle>
            <a:lvl1pPr algn="l" defTabSz="584200">
              <a:lnSpc>
                <a:spcPct val="100000"/>
              </a:lnSpc>
              <a:spcBef>
                <a:spcPts val="3000"/>
              </a:spcBef>
              <a:defRPr sz="2000">
                <a:solidFill>
                  <a:srgbClr val="FFFFFF"/>
                </a:solidFill>
                <a:latin typeface="Helvetica Neue Light"/>
                <a:ea typeface="Helvetica Neue Light"/>
                <a:cs typeface="Helvetica Neue Light"/>
                <a:sym typeface="Helvetica Neue Light"/>
              </a:defRPr>
            </a:lvl1pPr>
          </a:lstStyle>
          <a:p>
            <a:pPr defTabSz="914400"/>
            <a:r>
              <a:rPr lang="zh-CN" altLang="en-US" sz="2400" dirty="0">
                <a:solidFill>
                  <a:srgbClr val="174C81"/>
                </a:solidFill>
                <a:latin typeface="Arial" panose="020B0604020202020204" pitchFamily="34" charset="0"/>
                <a:ea typeface="微软雅黑" panose="020B0503020204020204" pitchFamily="34" charset="-122"/>
                <a:cs typeface="Arial" panose="020B0604020202020204" pitchFamily="34" charset="0"/>
              </a:rPr>
              <a:t>举个例子</a:t>
            </a:r>
            <a:endParaRPr lang="zh-CN" altLang="en-US" sz="2400" dirty="0">
              <a:solidFill>
                <a:srgbClr val="174C81"/>
              </a:solidFill>
              <a:latin typeface="Arial" panose="020B0604020202020204" pitchFamily="34" charset="0"/>
              <a:ea typeface="微软雅黑" panose="020B0503020204020204" pitchFamily="34" charset="-122"/>
              <a:cs typeface="Arial" panose="020B0604020202020204" pitchFamily="34" charset="0"/>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4788" y="2435225"/>
            <a:ext cx="9242425" cy="922020"/>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a:t>
            </a:r>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需要办理年度汇算</a:t>
            </a:r>
            <a:r>
              <a:rPr lang="zh-CN" alt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吗？</a:t>
            </a:r>
            <a:endParaRPr lang="zh-CN" alt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1.2 </a:t>
            </a:r>
            <a:r>
              <a:rPr lang="zh-CN" altLang="en-US" sz="3200" b="1" dirty="0">
                <a:solidFill>
                  <a:schemeClr val="bg1"/>
                </a:solidFill>
              </a:rPr>
              <a:t>我需要办理年度汇算吗？</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777365"/>
            <a:ext cx="10716895"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000" strike="noStrike" noProof="1">
                <a:latin typeface="微软雅黑" panose="020B0503020204020204" pitchFamily="34" charset="-122"/>
                <a:ea typeface="微软雅黑" panose="020B0503020204020204" pitchFamily="34" charset="-122"/>
              </a:rPr>
              <a:t>如果您是居民个人，在一个纳税年度内（2019 年 1 月1 日至 12 月 31 日期间）取得工资薪金、劳务报酬、稿酬、特许权使用费所得时已预缴的个人所得税，与这四项所得 全年加总后计算的个人所得税</a:t>
            </a:r>
            <a:r>
              <a:rPr sz="2000" b="1" strike="noStrike" noProof="1">
                <a:solidFill>
                  <a:srgbClr val="FF0000"/>
                </a:solidFill>
                <a:latin typeface="微软雅黑" panose="020B0503020204020204" pitchFamily="34" charset="-122"/>
                <a:ea typeface="微软雅黑" panose="020B0503020204020204" pitchFamily="34" charset="-122"/>
              </a:rPr>
              <a:t>存在差异</a:t>
            </a:r>
            <a:r>
              <a:rPr sz="2000" strike="noStrike" noProof="1">
                <a:latin typeface="微软雅黑" panose="020B0503020204020204" pitchFamily="34" charset="-122"/>
                <a:ea typeface="微软雅黑" panose="020B0503020204020204" pitchFamily="34" charset="-122"/>
              </a:rPr>
              <a:t>，您就需要关注综合所得年度汇算。     </a:t>
            </a:r>
            <a:endParaRPr sz="2000" strike="noStrike" noProof="1">
              <a:latin typeface="微软雅黑" panose="020B0503020204020204" pitchFamily="34" charset="-122"/>
              <a:ea typeface="微软雅黑" panose="020B0503020204020204" pitchFamily="34" charset="-122"/>
            </a:endParaRPr>
          </a:p>
        </p:txBody>
      </p:sp>
      <p:grpSp>
        <p:nvGrpSpPr>
          <p:cNvPr id="197" name="组合 196"/>
          <p:cNvGrpSpPr/>
          <p:nvPr/>
        </p:nvGrpSpPr>
        <p:grpSpPr>
          <a:xfrm>
            <a:off x="5054729" y="4887397"/>
            <a:ext cx="522850" cy="437017"/>
            <a:chOff x="1124605" y="983347"/>
            <a:chExt cx="623789" cy="521385"/>
          </a:xfrm>
          <a:solidFill>
            <a:schemeClr val="tx1">
              <a:lumMod val="65000"/>
              <a:lumOff val="35000"/>
            </a:schemeClr>
          </a:solidFill>
        </p:grpSpPr>
        <p:sp>
          <p:nvSpPr>
            <p:cNvPr id="19" name="Freeform 1440"/>
            <p:cNvSpPr/>
            <p:nvPr/>
          </p:nvSpPr>
          <p:spPr bwMode="auto">
            <a:xfrm>
              <a:off x="1124605" y="1154661"/>
              <a:ext cx="503541" cy="350071"/>
            </a:xfrm>
            <a:custGeom>
              <a:avLst/>
              <a:gdLst>
                <a:gd name="T0" fmla="*/ 52 w 81"/>
                <a:gd name="T1" fmla="*/ 40 h 56"/>
                <a:gd name="T2" fmla="*/ 34 w 81"/>
                <a:gd name="T3" fmla="*/ 33 h 56"/>
                <a:gd name="T4" fmla="*/ 27 w 81"/>
                <a:gd name="T5" fmla="*/ 19 h 56"/>
                <a:gd name="T6" fmla="*/ 37 w 81"/>
                <a:gd name="T7" fmla="*/ 19 h 56"/>
                <a:gd name="T8" fmla="*/ 18 w 81"/>
                <a:gd name="T9" fmla="*/ 0 h 56"/>
                <a:gd name="T10" fmla="*/ 0 w 81"/>
                <a:gd name="T11" fmla="*/ 19 h 56"/>
                <a:gd name="T12" fmla="*/ 11 w 81"/>
                <a:gd name="T13" fmla="*/ 19 h 56"/>
                <a:gd name="T14" fmla="*/ 22 w 81"/>
                <a:gd name="T15" fmla="*/ 44 h 56"/>
                <a:gd name="T16" fmla="*/ 52 w 81"/>
                <a:gd name="T17" fmla="*/ 56 h 56"/>
                <a:gd name="T18" fmla="*/ 81 w 81"/>
                <a:gd name="T19" fmla="*/ 44 h 56"/>
                <a:gd name="T20" fmla="*/ 69 w 81"/>
                <a:gd name="T21" fmla="*/ 33 h 56"/>
                <a:gd name="T22" fmla="*/ 52 w 81"/>
                <a:gd name="T23" fmla="*/ 4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1" h="56">
                  <a:moveTo>
                    <a:pt x="52" y="40"/>
                  </a:moveTo>
                  <a:cubicBezTo>
                    <a:pt x="45" y="40"/>
                    <a:pt x="39" y="38"/>
                    <a:pt x="34" y="33"/>
                  </a:cubicBezTo>
                  <a:cubicBezTo>
                    <a:pt x="30" y="29"/>
                    <a:pt x="28" y="24"/>
                    <a:pt x="27" y="19"/>
                  </a:cubicBezTo>
                  <a:cubicBezTo>
                    <a:pt x="37" y="19"/>
                    <a:pt x="37" y="19"/>
                    <a:pt x="37" y="19"/>
                  </a:cubicBezTo>
                  <a:cubicBezTo>
                    <a:pt x="18" y="0"/>
                    <a:pt x="18" y="0"/>
                    <a:pt x="18" y="0"/>
                  </a:cubicBezTo>
                  <a:cubicBezTo>
                    <a:pt x="0" y="19"/>
                    <a:pt x="0" y="19"/>
                    <a:pt x="0" y="19"/>
                  </a:cubicBezTo>
                  <a:cubicBezTo>
                    <a:pt x="11" y="19"/>
                    <a:pt x="11" y="19"/>
                    <a:pt x="11" y="19"/>
                  </a:cubicBezTo>
                  <a:cubicBezTo>
                    <a:pt x="12" y="28"/>
                    <a:pt x="16" y="37"/>
                    <a:pt x="22" y="44"/>
                  </a:cubicBezTo>
                  <a:cubicBezTo>
                    <a:pt x="30" y="52"/>
                    <a:pt x="41" y="56"/>
                    <a:pt x="52" y="56"/>
                  </a:cubicBezTo>
                  <a:cubicBezTo>
                    <a:pt x="63" y="56"/>
                    <a:pt x="73" y="52"/>
                    <a:pt x="81" y="44"/>
                  </a:cubicBezTo>
                  <a:cubicBezTo>
                    <a:pt x="69" y="33"/>
                    <a:pt x="69" y="33"/>
                    <a:pt x="69" y="33"/>
                  </a:cubicBezTo>
                  <a:cubicBezTo>
                    <a:pt x="65" y="38"/>
                    <a:pt x="58" y="40"/>
                    <a:pt x="52" y="40"/>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20" name="Freeform 1441"/>
            <p:cNvSpPr/>
            <p:nvPr/>
          </p:nvSpPr>
          <p:spPr bwMode="auto">
            <a:xfrm>
              <a:off x="1267398" y="983347"/>
              <a:ext cx="480996" cy="335174"/>
            </a:xfrm>
            <a:custGeom>
              <a:avLst/>
              <a:gdLst>
                <a:gd name="T0" fmla="*/ 11 w 77"/>
                <a:gd name="T1" fmla="*/ 24 h 54"/>
                <a:gd name="T2" fmla="*/ 28 w 77"/>
                <a:gd name="T3" fmla="*/ 16 h 54"/>
                <a:gd name="T4" fmla="*/ 52 w 77"/>
                <a:gd name="T5" fmla="*/ 37 h 54"/>
                <a:gd name="T6" fmla="*/ 42 w 77"/>
                <a:gd name="T7" fmla="*/ 37 h 54"/>
                <a:gd name="T8" fmla="*/ 61 w 77"/>
                <a:gd name="T9" fmla="*/ 54 h 54"/>
                <a:gd name="T10" fmla="*/ 77 w 77"/>
                <a:gd name="T11" fmla="*/ 36 h 54"/>
                <a:gd name="T12" fmla="*/ 67 w 77"/>
                <a:gd name="T13" fmla="*/ 36 h 54"/>
                <a:gd name="T14" fmla="*/ 27 w 77"/>
                <a:gd name="T15" fmla="*/ 1 h 54"/>
                <a:gd name="T16" fmla="*/ 0 w 77"/>
                <a:gd name="T17" fmla="*/ 14 h 54"/>
                <a:gd name="T18" fmla="*/ 11 w 77"/>
                <a:gd name="T19" fmla="*/ 2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7" h="54">
                  <a:moveTo>
                    <a:pt x="11" y="24"/>
                  </a:moveTo>
                  <a:cubicBezTo>
                    <a:pt x="15" y="19"/>
                    <a:pt x="21" y="17"/>
                    <a:pt x="28" y="16"/>
                  </a:cubicBezTo>
                  <a:cubicBezTo>
                    <a:pt x="40" y="16"/>
                    <a:pt x="51" y="25"/>
                    <a:pt x="52" y="37"/>
                  </a:cubicBezTo>
                  <a:cubicBezTo>
                    <a:pt x="42" y="37"/>
                    <a:pt x="42" y="37"/>
                    <a:pt x="42" y="37"/>
                  </a:cubicBezTo>
                  <a:cubicBezTo>
                    <a:pt x="61" y="54"/>
                    <a:pt x="61" y="54"/>
                    <a:pt x="61" y="54"/>
                  </a:cubicBezTo>
                  <a:cubicBezTo>
                    <a:pt x="77" y="36"/>
                    <a:pt x="77" y="36"/>
                    <a:pt x="77" y="36"/>
                  </a:cubicBezTo>
                  <a:cubicBezTo>
                    <a:pt x="67" y="36"/>
                    <a:pt x="67" y="36"/>
                    <a:pt x="67" y="36"/>
                  </a:cubicBezTo>
                  <a:cubicBezTo>
                    <a:pt x="65" y="16"/>
                    <a:pt x="47" y="0"/>
                    <a:pt x="27" y="1"/>
                  </a:cubicBezTo>
                  <a:cubicBezTo>
                    <a:pt x="16" y="2"/>
                    <a:pt x="7" y="6"/>
                    <a:pt x="0" y="14"/>
                  </a:cubicBezTo>
                  <a:lnTo>
                    <a:pt x="11" y="24"/>
                  </a:ln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sp>
        <p:nvSpPr>
          <p:cNvPr id="47" name="Rounded Rectangle 46"/>
          <p:cNvSpPr/>
          <p:nvPr/>
        </p:nvSpPr>
        <p:spPr>
          <a:xfrm>
            <a:off x="5710555" y="3888105"/>
            <a:ext cx="5378450" cy="2644775"/>
          </a:xfrm>
          <a:prstGeom prst="roundRect">
            <a:avLst>
              <a:gd name="adj" fmla="val 12258"/>
            </a:avLst>
          </a:prstGeom>
          <a:noFill/>
          <a:ln w="12700">
            <a:solidFill>
              <a:schemeClr val="accent1">
                <a:lumMod val="10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cs typeface="+mn-ea"/>
              <a:sym typeface="+mn-lt"/>
            </a:endParaRPr>
          </a:p>
        </p:txBody>
      </p:sp>
      <p:sp>
        <p:nvSpPr>
          <p:cNvPr id="46" name="Rounded Rectangle 45"/>
          <p:cNvSpPr/>
          <p:nvPr/>
        </p:nvSpPr>
        <p:spPr>
          <a:xfrm>
            <a:off x="6047162" y="3506852"/>
            <a:ext cx="2527637" cy="762132"/>
          </a:xfrm>
          <a:prstGeom prst="roundRect">
            <a:avLst>
              <a:gd name="adj" fmla="val 31802"/>
            </a:avLst>
          </a:prstGeom>
          <a:solidFill>
            <a:schemeClr val="accent1">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cs typeface="+mn-ea"/>
              <a:sym typeface="+mn-lt"/>
            </a:endParaRPr>
          </a:p>
        </p:txBody>
      </p:sp>
      <p:sp>
        <p:nvSpPr>
          <p:cNvPr id="53" name="Rounded Rectangle 52"/>
          <p:cNvSpPr/>
          <p:nvPr/>
        </p:nvSpPr>
        <p:spPr>
          <a:xfrm>
            <a:off x="812165" y="3888105"/>
            <a:ext cx="4229735" cy="2644775"/>
          </a:xfrm>
          <a:prstGeom prst="roundRect">
            <a:avLst>
              <a:gd name="adj" fmla="val 12258"/>
            </a:avLst>
          </a:prstGeom>
          <a:noFill/>
          <a:ln w="12700">
            <a:solidFill>
              <a:schemeClr val="accent4">
                <a:lumMod val="10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cs typeface="+mn-ea"/>
              <a:sym typeface="+mn-lt"/>
            </a:endParaRPr>
          </a:p>
        </p:txBody>
      </p:sp>
      <p:sp>
        <p:nvSpPr>
          <p:cNvPr id="55" name="Rounded Rectangle 54"/>
          <p:cNvSpPr/>
          <p:nvPr/>
        </p:nvSpPr>
        <p:spPr>
          <a:xfrm>
            <a:off x="2177232" y="3506852"/>
            <a:ext cx="2527637" cy="762132"/>
          </a:xfrm>
          <a:prstGeom prst="roundRect">
            <a:avLst>
              <a:gd name="adj" fmla="val 31802"/>
            </a:avLst>
          </a:prstGeom>
          <a:solidFill>
            <a:schemeClr val="accent4">
              <a:lumMod val="10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200" dirty="0">
              <a:cs typeface="+mn-ea"/>
              <a:sym typeface="+mn-lt"/>
            </a:endParaRPr>
          </a:p>
        </p:txBody>
      </p:sp>
      <p:sp>
        <p:nvSpPr>
          <p:cNvPr id="67" name="Text Placeholder 33"/>
          <p:cNvSpPr txBox="1"/>
          <p:nvPr/>
        </p:nvSpPr>
        <p:spPr>
          <a:xfrm>
            <a:off x="2146433" y="3584280"/>
            <a:ext cx="2570272" cy="414020"/>
          </a:xfrm>
          <a:prstGeom prst="rect">
            <a:avLst/>
          </a:prstGeom>
          <a:noFill/>
        </p:spPr>
        <p:txBody>
          <a:bodyPr wrap="square" rtlCol="0">
            <a:spAutoFit/>
          </a:bodyPr>
          <a:lstStyle>
            <a:defPPr>
              <a:defRPr lang="en-US"/>
            </a:defPPr>
            <a:lvl1pPr defTabSz="1219200">
              <a:lnSpc>
                <a:spcPct val="100000"/>
              </a:lnSpc>
              <a:spcBef>
                <a:spcPct val="20000"/>
              </a:spcBef>
              <a:defRPr sz="2400" b="1">
                <a:solidFill>
                  <a:srgbClr val="54578E"/>
                </a:solidFill>
                <a:latin typeface="Arial" panose="020B0604020202020204" pitchFamily="34" charset="0"/>
                <a:ea typeface="微软雅黑" panose="020B0503020204020204" pitchFamily="34" charset="-122"/>
              </a:defRPr>
            </a:lvl1pPr>
          </a:lstStyle>
          <a:p>
            <a:pPr algn="ctr"/>
            <a:r>
              <a:rPr lang="zh-CN" altLang="en-US" sz="2100" dirty="0">
                <a:solidFill>
                  <a:schemeClr val="bg1"/>
                </a:solidFill>
                <a:latin typeface="+mn-lt"/>
                <a:ea typeface="+mn-ea"/>
                <a:cs typeface="+mn-ea"/>
                <a:sym typeface="+mn-lt"/>
              </a:rPr>
              <a:t>退税</a:t>
            </a:r>
            <a:endParaRPr lang="en-AU" altLang="zh-CN" sz="2100" dirty="0">
              <a:solidFill>
                <a:schemeClr val="bg1"/>
              </a:solidFill>
              <a:latin typeface="+mn-lt"/>
              <a:ea typeface="+mn-ea"/>
              <a:cs typeface="+mn-ea"/>
              <a:sym typeface="+mn-lt"/>
            </a:endParaRPr>
          </a:p>
        </p:txBody>
      </p:sp>
      <p:sp>
        <p:nvSpPr>
          <p:cNvPr id="68" name="TextBox 20"/>
          <p:cNvSpPr txBox="1"/>
          <p:nvPr/>
        </p:nvSpPr>
        <p:spPr>
          <a:xfrm>
            <a:off x="847090" y="4133215"/>
            <a:ext cx="4159885" cy="2399665"/>
          </a:xfrm>
          <a:prstGeom prst="rect">
            <a:avLst/>
          </a:prstGeom>
          <a:noFill/>
        </p:spPr>
        <p:txBody>
          <a:bodyPr wrap="square" rtlCol="0">
            <a:spAutoFit/>
          </a:bodyPr>
          <a:lstStyle/>
          <a:p>
            <a:pPr algn="l" defTabSz="3658235">
              <a:lnSpc>
                <a:spcPct val="150000"/>
              </a:lnSpc>
              <a:spcBef>
                <a:spcPct val="20000"/>
              </a:spcBef>
              <a:defRPr/>
            </a:pPr>
            <a:r>
              <a:rPr sz="2000" dirty="0">
                <a:solidFill>
                  <a:schemeClr val="tx1">
                    <a:lumMod val="50000"/>
                    <a:lumOff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预缴税额高于应纳税额，需要申请退税的纳税人。比如，2019年度综合所得年收入额不足6万元，但有两个月因为奖金比较多预缴过个人所得税的。</a:t>
            </a:r>
            <a:endParaRPr sz="2000" dirty="0">
              <a:solidFill>
                <a:schemeClr val="tx1">
                  <a:lumMod val="50000"/>
                  <a:lumOff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
        <p:nvSpPr>
          <p:cNvPr id="71" name="Text Placeholder 33"/>
          <p:cNvSpPr txBox="1"/>
          <p:nvPr/>
        </p:nvSpPr>
        <p:spPr>
          <a:xfrm>
            <a:off x="6026162" y="3584280"/>
            <a:ext cx="2570272" cy="414020"/>
          </a:xfrm>
          <a:prstGeom prst="rect">
            <a:avLst/>
          </a:prstGeom>
          <a:noFill/>
        </p:spPr>
        <p:txBody>
          <a:bodyPr wrap="square" rtlCol="0">
            <a:spAutoFit/>
          </a:bodyPr>
          <a:lstStyle>
            <a:defPPr>
              <a:defRPr lang="en-US"/>
            </a:defPPr>
            <a:lvl1pPr defTabSz="1219200">
              <a:lnSpc>
                <a:spcPct val="100000"/>
              </a:lnSpc>
              <a:spcBef>
                <a:spcPct val="20000"/>
              </a:spcBef>
              <a:defRPr sz="2400" b="1">
                <a:solidFill>
                  <a:srgbClr val="54578E"/>
                </a:solidFill>
                <a:latin typeface="Arial" panose="020B0604020202020204" pitchFamily="34" charset="0"/>
                <a:ea typeface="微软雅黑" panose="020B0503020204020204" pitchFamily="34" charset="-122"/>
              </a:defRPr>
            </a:lvl1pPr>
          </a:lstStyle>
          <a:p>
            <a:pPr algn="ctr"/>
            <a:r>
              <a:rPr lang="zh-CN" altLang="en-US" sz="2100" dirty="0">
                <a:solidFill>
                  <a:schemeClr val="bg1"/>
                </a:solidFill>
                <a:latin typeface="+mn-lt"/>
                <a:ea typeface="+mn-ea"/>
                <a:cs typeface="+mn-ea"/>
                <a:sym typeface="+mn-lt"/>
              </a:rPr>
              <a:t>补税</a:t>
            </a:r>
            <a:endParaRPr lang="en-AU" altLang="zh-CN" sz="2100" dirty="0">
              <a:solidFill>
                <a:schemeClr val="bg1"/>
              </a:solidFill>
              <a:latin typeface="+mn-lt"/>
              <a:ea typeface="+mn-ea"/>
              <a:cs typeface="+mn-ea"/>
              <a:sym typeface="+mn-lt"/>
            </a:endParaRPr>
          </a:p>
        </p:txBody>
      </p:sp>
      <p:sp>
        <p:nvSpPr>
          <p:cNvPr id="72" name="TextBox 20"/>
          <p:cNvSpPr txBox="1"/>
          <p:nvPr/>
        </p:nvSpPr>
        <p:spPr>
          <a:xfrm>
            <a:off x="5789930" y="4078605"/>
            <a:ext cx="5033645" cy="2399665"/>
          </a:xfrm>
          <a:prstGeom prst="rect">
            <a:avLst/>
          </a:prstGeom>
          <a:noFill/>
        </p:spPr>
        <p:txBody>
          <a:bodyPr wrap="square" rtlCol="0">
            <a:spAutoFit/>
          </a:bodyPr>
          <a:lstStyle/>
          <a:p>
            <a:pPr algn="l" defTabSz="3658235">
              <a:lnSpc>
                <a:spcPct val="150000"/>
              </a:lnSpc>
              <a:spcBef>
                <a:spcPct val="20000"/>
              </a:spcBef>
              <a:defRPr/>
            </a:pPr>
            <a:r>
              <a:rPr sz="2000" dirty="0">
                <a:solidFill>
                  <a:schemeClr val="tx1">
                    <a:lumMod val="50000"/>
                    <a:lumOff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lt"/>
              </a:rPr>
              <a:t>预缴税额小于应纳税额，应当补税的纳税人。国务院还对2019年度汇算补税作出了例外性规定，即只有综合所得年收入超过12万元且年度汇算补税金额在400元以上的纳税人，才需要办理年度汇算并补税。</a:t>
            </a:r>
            <a:endParaRPr sz="2000" dirty="0">
              <a:solidFill>
                <a:schemeClr val="tx1">
                  <a:lumMod val="50000"/>
                  <a:lumOff val="50000"/>
                </a:schemeClr>
              </a:solidFill>
              <a:latin typeface="微软雅黑" panose="020B0503020204020204" pitchFamily="34" charset="-122"/>
              <a:ea typeface="微软雅黑" panose="020B0503020204020204" pitchFamily="34" charset="-122"/>
              <a:cs typeface="微软雅黑" panose="020B0503020204020204" pitchFamily="34" charset="-122"/>
              <a:sym typeface="+mn-lt"/>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9" name="组合 18"/>
          <p:cNvGrpSpPr/>
          <p:nvPr/>
        </p:nvGrpSpPr>
        <p:grpSpPr>
          <a:xfrm>
            <a:off x="381000" y="2324735"/>
            <a:ext cx="7735570" cy="2481303"/>
            <a:chOff x="514777" y="2925760"/>
            <a:chExt cx="7947852" cy="3412977"/>
          </a:xfrm>
        </p:grpSpPr>
        <p:sp>
          <p:nvSpPr>
            <p:cNvPr id="12" name="任意多边形: 形状 11"/>
            <p:cNvSpPr/>
            <p:nvPr/>
          </p:nvSpPr>
          <p:spPr>
            <a:xfrm>
              <a:off x="514777" y="2925760"/>
              <a:ext cx="7947852" cy="1841500"/>
            </a:xfrm>
            <a:custGeom>
              <a:avLst/>
              <a:gdLst>
                <a:gd name="connsiteX0" fmla="*/ 88852 w 7947852"/>
                <a:gd name="connsiteY0" fmla="*/ 0 h 1841500"/>
                <a:gd name="connsiteX1" fmla="*/ 7859000 w 7947852"/>
                <a:gd name="connsiteY1" fmla="*/ 0 h 1841500"/>
                <a:gd name="connsiteX2" fmla="*/ 7947852 w 7947852"/>
                <a:gd name="connsiteY2" fmla="*/ 88852 h 1841500"/>
                <a:gd name="connsiteX3" fmla="*/ 7947852 w 7947852"/>
                <a:gd name="connsiteY3" fmla="*/ 1752648 h 1841500"/>
                <a:gd name="connsiteX4" fmla="*/ 7859000 w 7947852"/>
                <a:gd name="connsiteY4" fmla="*/ 1841500 h 1841500"/>
                <a:gd name="connsiteX5" fmla="*/ 1339577 w 7947852"/>
                <a:gd name="connsiteY5" fmla="*/ 1841500 h 1841500"/>
                <a:gd name="connsiteX6" fmla="*/ 1325644 w 7947852"/>
                <a:gd name="connsiteY6" fmla="*/ 1824613 h 1841500"/>
                <a:gd name="connsiteX7" fmla="*/ 776544 w 7947852"/>
                <a:gd name="connsiteY7" fmla="*/ 1597168 h 1841500"/>
                <a:gd name="connsiteX8" fmla="*/ 227445 w 7947852"/>
                <a:gd name="connsiteY8" fmla="*/ 1824613 h 1841500"/>
                <a:gd name="connsiteX9" fmla="*/ 213511 w 7947852"/>
                <a:gd name="connsiteY9" fmla="*/ 1841500 h 1841500"/>
                <a:gd name="connsiteX10" fmla="*/ 88852 w 7947852"/>
                <a:gd name="connsiteY10" fmla="*/ 1841500 h 1841500"/>
                <a:gd name="connsiteX11" fmla="*/ 0 w 7947852"/>
                <a:gd name="connsiteY11" fmla="*/ 1752648 h 1841500"/>
                <a:gd name="connsiteX12" fmla="*/ 0 w 7947852"/>
                <a:gd name="connsiteY12" fmla="*/ 88852 h 1841500"/>
                <a:gd name="connsiteX13" fmla="*/ 88852 w 7947852"/>
                <a:gd name="connsiteY13" fmla="*/ 0 h 184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47852" h="1841500">
                  <a:moveTo>
                    <a:pt x="88852" y="0"/>
                  </a:moveTo>
                  <a:lnTo>
                    <a:pt x="7859000" y="0"/>
                  </a:lnTo>
                  <a:cubicBezTo>
                    <a:pt x="7908072" y="0"/>
                    <a:pt x="7947852" y="39780"/>
                    <a:pt x="7947852" y="88852"/>
                  </a:cubicBezTo>
                  <a:lnTo>
                    <a:pt x="7947852" y="1752648"/>
                  </a:lnTo>
                  <a:cubicBezTo>
                    <a:pt x="7947852" y="1801720"/>
                    <a:pt x="7908072" y="1841500"/>
                    <a:pt x="7859000" y="1841500"/>
                  </a:cubicBezTo>
                  <a:lnTo>
                    <a:pt x="1339577" y="1841500"/>
                  </a:lnTo>
                  <a:lnTo>
                    <a:pt x="1325644" y="1824613"/>
                  </a:lnTo>
                  <a:cubicBezTo>
                    <a:pt x="1185117" y="1684086"/>
                    <a:pt x="990981" y="1597168"/>
                    <a:pt x="776544" y="1597168"/>
                  </a:cubicBezTo>
                  <a:cubicBezTo>
                    <a:pt x="562108" y="1597168"/>
                    <a:pt x="367972" y="1684086"/>
                    <a:pt x="227445" y="1824613"/>
                  </a:cubicBezTo>
                  <a:lnTo>
                    <a:pt x="213511" y="1841500"/>
                  </a:lnTo>
                  <a:lnTo>
                    <a:pt x="88852" y="1841500"/>
                  </a:lnTo>
                  <a:cubicBezTo>
                    <a:pt x="39780" y="1841500"/>
                    <a:pt x="0" y="1801720"/>
                    <a:pt x="0" y="1752648"/>
                  </a:cubicBezTo>
                  <a:lnTo>
                    <a:pt x="0" y="88852"/>
                  </a:lnTo>
                  <a:cubicBezTo>
                    <a:pt x="0" y="39780"/>
                    <a:pt x="39780" y="0"/>
                    <a:pt x="88852" y="0"/>
                  </a:cubicBezTo>
                  <a:close/>
                </a:path>
              </a:pathLst>
            </a:cu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p>
          </p:txBody>
        </p:sp>
        <p:sp>
          <p:nvSpPr>
            <p:cNvPr id="9" name="直角三角形 8"/>
            <p:cNvSpPr/>
            <p:nvPr/>
          </p:nvSpPr>
          <p:spPr>
            <a:xfrm flipV="1">
              <a:off x="2552700" y="3175000"/>
              <a:ext cx="307873" cy="307873"/>
            </a:xfrm>
            <a:prstGeom prst="rtTriangle">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p>
          </p:txBody>
        </p:sp>
        <p:sp>
          <p:nvSpPr>
            <p:cNvPr id="15" name="文本框 14"/>
            <p:cNvSpPr txBox="1"/>
            <p:nvPr/>
          </p:nvSpPr>
          <p:spPr>
            <a:xfrm>
              <a:off x="2010137" y="5874947"/>
              <a:ext cx="1041272" cy="463790"/>
            </a:xfrm>
            <a:prstGeom prst="rect">
              <a:avLst/>
            </a:prstGeom>
            <a:noFill/>
          </p:spPr>
          <p:txBody>
            <a:bodyPr wrap="square" rtlCol="0">
              <a:spAutoFit/>
            </a:bodyPr>
            <a:p>
              <a:pPr algn="ctr"/>
              <a:endParaRPr lang="zh-CN" altLang="en-US" sz="1600" dirty="0"/>
            </a:p>
          </p:txBody>
        </p:sp>
        <p:sp>
          <p:nvSpPr>
            <p:cNvPr id="16" name="文本框 15"/>
            <p:cNvSpPr txBox="1"/>
            <p:nvPr/>
          </p:nvSpPr>
          <p:spPr>
            <a:xfrm>
              <a:off x="2374900" y="3572180"/>
              <a:ext cx="1132115" cy="548513"/>
            </a:xfrm>
            <a:prstGeom prst="rect">
              <a:avLst/>
            </a:prstGeom>
            <a:noFill/>
          </p:spPr>
          <p:txBody>
            <a:bodyPr wrap="square" rtlCol="0">
              <a:spAutoFit/>
            </a:bodyPr>
            <a:p>
              <a:pPr algn="ctr"/>
              <a:r>
                <a:rPr lang="zh-CN" altLang="en-US" sz="2000" b="1" dirty="0">
                  <a:solidFill>
                    <a:schemeClr val="tx1">
                      <a:lumMod val="50000"/>
                      <a:lumOff val="50000"/>
                    </a:schemeClr>
                  </a:solidFill>
                </a:rPr>
                <a:t>非居民</a:t>
              </a:r>
              <a:endParaRPr lang="zh-CN" altLang="en-US" sz="2000" b="1" dirty="0">
                <a:solidFill>
                  <a:schemeClr val="tx1">
                    <a:lumMod val="50000"/>
                    <a:lumOff val="50000"/>
                  </a:schemeClr>
                </a:solidFill>
              </a:endParaRPr>
            </a:p>
          </p:txBody>
        </p:sp>
        <p:sp>
          <p:nvSpPr>
            <p:cNvPr id="18" name="TextBox 12"/>
            <p:cNvSpPr txBox="1"/>
            <p:nvPr/>
          </p:nvSpPr>
          <p:spPr>
            <a:xfrm>
              <a:off x="833594" y="3313182"/>
              <a:ext cx="7456805" cy="1268218"/>
            </a:xfrm>
            <a:prstGeom prst="rect">
              <a:avLst/>
            </a:prstGeom>
            <a:noFill/>
          </p:spPr>
          <p:txBody>
            <a:bodyPr wrap="square" rtlCol="0">
              <a:spAutoFit/>
            </a:bodyPr>
            <a:p>
              <a:pPr algn="just" defTabSz="913765">
                <a:lnSpc>
                  <a:spcPct val="150000"/>
                </a:lnSpc>
              </a:pPr>
              <a:r>
                <a:rPr lang="en-US" altLang="zh-CN" sz="1400">
                  <a:solidFill>
                    <a:srgbClr val="404040"/>
                  </a:solidFill>
                  <a:latin typeface="微软雅黑" panose="020B0503020204020204" pitchFamily="34" charset="-122"/>
                  <a:ea typeface="微软雅黑" panose="020B0503020204020204" pitchFamily="34" charset="-122"/>
                  <a:sym typeface="+mn-ea"/>
                </a:rPr>
                <a:t> </a:t>
              </a:r>
              <a:r>
                <a:rPr sz="1800">
                  <a:latin typeface="微软雅黑" panose="020B0503020204020204" pitchFamily="34" charset="-122"/>
                  <a:ea typeface="微软雅黑" panose="020B0503020204020204" pitchFamily="34" charset="-122"/>
                  <a:sym typeface="+mn-ea"/>
                </a:rPr>
                <a:t>如果您在 2019 年度是</a:t>
              </a:r>
              <a:r>
                <a:rPr sz="1800" b="1">
                  <a:solidFill>
                    <a:srgbClr val="FF0000"/>
                  </a:solidFill>
                  <a:latin typeface="微软雅黑" panose="020B0503020204020204" pitchFamily="34" charset="-122"/>
                  <a:ea typeface="微软雅黑" panose="020B0503020204020204" pitchFamily="34" charset="-122"/>
                  <a:sym typeface="+mn-ea"/>
                </a:rPr>
                <a:t>非居民个人</a:t>
              </a:r>
              <a:r>
                <a:rPr sz="1800">
                  <a:latin typeface="微软雅黑" panose="020B0503020204020204" pitchFamily="34" charset="-122"/>
                  <a:ea typeface="微软雅黑" panose="020B0503020204020204" pitchFamily="34" charset="-122"/>
                  <a:sym typeface="+mn-ea"/>
                </a:rPr>
                <a:t>，无需办理年度汇算。</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lang="en-US" altLang="zh-CN" sz="1800" dirty="0">
                <a:solidFill>
                  <a:schemeClr val="bg1"/>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flipH="1">
            <a:off x="3816985" y="3193414"/>
            <a:ext cx="7957820" cy="3154817"/>
            <a:chOff x="682433" y="1601097"/>
            <a:chExt cx="7958012" cy="2675014"/>
          </a:xfrm>
        </p:grpSpPr>
        <p:sp>
          <p:nvSpPr>
            <p:cNvPr id="21" name="任意多边形: 形状 20"/>
            <p:cNvSpPr/>
            <p:nvPr/>
          </p:nvSpPr>
          <p:spPr>
            <a:xfrm>
              <a:off x="682433" y="1601097"/>
              <a:ext cx="7958012" cy="2279694"/>
            </a:xfrm>
            <a:custGeom>
              <a:avLst/>
              <a:gdLst>
                <a:gd name="connsiteX0" fmla="*/ 88852 w 7947852"/>
                <a:gd name="connsiteY0" fmla="*/ 0 h 1841500"/>
                <a:gd name="connsiteX1" fmla="*/ 7859000 w 7947852"/>
                <a:gd name="connsiteY1" fmla="*/ 0 h 1841500"/>
                <a:gd name="connsiteX2" fmla="*/ 7947852 w 7947852"/>
                <a:gd name="connsiteY2" fmla="*/ 88852 h 1841500"/>
                <a:gd name="connsiteX3" fmla="*/ 7947852 w 7947852"/>
                <a:gd name="connsiteY3" fmla="*/ 1752648 h 1841500"/>
                <a:gd name="connsiteX4" fmla="*/ 7859000 w 7947852"/>
                <a:gd name="connsiteY4" fmla="*/ 1841500 h 1841500"/>
                <a:gd name="connsiteX5" fmla="*/ 1339577 w 7947852"/>
                <a:gd name="connsiteY5" fmla="*/ 1841500 h 1841500"/>
                <a:gd name="connsiteX6" fmla="*/ 1325644 w 7947852"/>
                <a:gd name="connsiteY6" fmla="*/ 1824613 h 1841500"/>
                <a:gd name="connsiteX7" fmla="*/ 776544 w 7947852"/>
                <a:gd name="connsiteY7" fmla="*/ 1597168 h 1841500"/>
                <a:gd name="connsiteX8" fmla="*/ 227445 w 7947852"/>
                <a:gd name="connsiteY8" fmla="*/ 1824613 h 1841500"/>
                <a:gd name="connsiteX9" fmla="*/ 213511 w 7947852"/>
                <a:gd name="connsiteY9" fmla="*/ 1841500 h 1841500"/>
                <a:gd name="connsiteX10" fmla="*/ 88852 w 7947852"/>
                <a:gd name="connsiteY10" fmla="*/ 1841500 h 1841500"/>
                <a:gd name="connsiteX11" fmla="*/ 0 w 7947852"/>
                <a:gd name="connsiteY11" fmla="*/ 1752648 h 1841500"/>
                <a:gd name="connsiteX12" fmla="*/ 0 w 7947852"/>
                <a:gd name="connsiteY12" fmla="*/ 88852 h 1841500"/>
                <a:gd name="connsiteX13" fmla="*/ 88852 w 7947852"/>
                <a:gd name="connsiteY13" fmla="*/ 0 h 184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47852" h="1841500">
                  <a:moveTo>
                    <a:pt x="88852" y="0"/>
                  </a:moveTo>
                  <a:lnTo>
                    <a:pt x="7859000" y="0"/>
                  </a:lnTo>
                  <a:cubicBezTo>
                    <a:pt x="7908072" y="0"/>
                    <a:pt x="7947852" y="39780"/>
                    <a:pt x="7947852" y="88852"/>
                  </a:cubicBezTo>
                  <a:lnTo>
                    <a:pt x="7947852" y="1752648"/>
                  </a:lnTo>
                  <a:cubicBezTo>
                    <a:pt x="7947852" y="1801720"/>
                    <a:pt x="7908072" y="1841500"/>
                    <a:pt x="7859000" y="1841500"/>
                  </a:cubicBezTo>
                  <a:lnTo>
                    <a:pt x="1339577" y="1841500"/>
                  </a:lnTo>
                  <a:lnTo>
                    <a:pt x="1325644" y="1824613"/>
                  </a:lnTo>
                  <a:cubicBezTo>
                    <a:pt x="1185117" y="1684086"/>
                    <a:pt x="990981" y="1597168"/>
                    <a:pt x="776544" y="1597168"/>
                  </a:cubicBezTo>
                  <a:cubicBezTo>
                    <a:pt x="562108" y="1597168"/>
                    <a:pt x="367972" y="1684086"/>
                    <a:pt x="227445" y="1824613"/>
                  </a:cubicBezTo>
                  <a:lnTo>
                    <a:pt x="213511" y="1841500"/>
                  </a:lnTo>
                  <a:lnTo>
                    <a:pt x="88852" y="1841500"/>
                  </a:lnTo>
                  <a:cubicBezTo>
                    <a:pt x="39780" y="1841500"/>
                    <a:pt x="0" y="1801720"/>
                    <a:pt x="0" y="1752648"/>
                  </a:cubicBezTo>
                  <a:lnTo>
                    <a:pt x="0" y="88852"/>
                  </a:lnTo>
                  <a:cubicBezTo>
                    <a:pt x="0" y="39780"/>
                    <a:pt x="39780" y="0"/>
                    <a:pt x="8885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p>
          </p:txBody>
        </p:sp>
        <p:sp>
          <p:nvSpPr>
            <p:cNvPr id="23" name="直角三角形 22"/>
            <p:cNvSpPr/>
            <p:nvPr/>
          </p:nvSpPr>
          <p:spPr>
            <a:xfrm flipV="1">
              <a:off x="2552700" y="3175000"/>
              <a:ext cx="307873" cy="307873"/>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p>
              <a:pPr algn="ctr"/>
              <a:endParaRPr lang="zh-CN" altLang="en-US" dirty="0"/>
            </a:p>
          </p:txBody>
        </p:sp>
        <p:sp>
          <p:nvSpPr>
            <p:cNvPr id="24" name="文本框 23"/>
            <p:cNvSpPr txBox="1"/>
            <p:nvPr/>
          </p:nvSpPr>
          <p:spPr>
            <a:xfrm>
              <a:off x="2374900" y="3990207"/>
              <a:ext cx="1041398" cy="285904"/>
            </a:xfrm>
            <a:prstGeom prst="rect">
              <a:avLst/>
            </a:prstGeom>
            <a:noFill/>
          </p:spPr>
          <p:txBody>
            <a:bodyPr wrap="square" rtlCol="0">
              <a:spAutoFit/>
            </a:bodyPr>
            <a:p>
              <a:pPr algn="ctr"/>
              <a:endParaRPr lang="zh-CN" altLang="en-US" sz="1600" dirty="0"/>
            </a:p>
          </p:txBody>
        </p:sp>
        <p:sp>
          <p:nvSpPr>
            <p:cNvPr id="26" name="TextBox 12"/>
            <p:cNvSpPr txBox="1"/>
            <p:nvPr/>
          </p:nvSpPr>
          <p:spPr>
            <a:xfrm>
              <a:off x="872938" y="1601097"/>
              <a:ext cx="7577003" cy="2191392"/>
            </a:xfrm>
            <a:prstGeom prst="rect">
              <a:avLst/>
            </a:prstGeom>
            <a:noFill/>
          </p:spPr>
          <p:txBody>
            <a:bodyPr wrap="square" rtlCol="0">
              <a:spAutoFit/>
            </a:bodyPr>
            <a:p>
              <a:pPr algn="just" defTabSz="913765">
                <a:lnSpc>
                  <a:spcPct val="150000"/>
                </a:lnSpc>
              </a:pPr>
              <a:r>
                <a:rPr sz="1800">
                  <a:latin typeface="微软雅黑" panose="020B0503020204020204" pitchFamily="34" charset="-122"/>
                  <a:ea typeface="微软雅黑" panose="020B0503020204020204" pitchFamily="34" charset="-122"/>
                  <a:sym typeface="+mn-ea"/>
                </a:rPr>
                <a:t>如果您是</a:t>
              </a:r>
              <a:r>
                <a:rPr sz="1800" b="1">
                  <a:solidFill>
                    <a:srgbClr val="FF0000"/>
                  </a:solidFill>
                  <a:latin typeface="微软雅黑" panose="020B0503020204020204" pitchFamily="34" charset="-122"/>
                  <a:ea typeface="微软雅黑" panose="020B0503020204020204" pitchFamily="34" charset="-122"/>
                  <a:sym typeface="+mn-ea"/>
                </a:rPr>
                <a:t>居民个人</a:t>
              </a:r>
              <a:r>
                <a:rPr sz="1800">
                  <a:latin typeface="微软雅黑" panose="020B0503020204020204" pitchFamily="34" charset="-122"/>
                  <a:ea typeface="微软雅黑" panose="020B0503020204020204" pitchFamily="34" charset="-122"/>
                  <a:sym typeface="+mn-ea"/>
                </a:rPr>
                <a:t>，且 2019 年度取得综合所得时您的扣缴义务人已依法预扣预缴了个人所得税，符合以下条件 之一的，可以不办理年度汇算：</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a:latin typeface="微软雅黑" panose="020B0503020204020204" pitchFamily="34" charset="-122"/>
                  <a:ea typeface="微软雅黑" panose="020B0503020204020204" pitchFamily="34" charset="-122"/>
                  <a:sym typeface="+mn-ea"/>
                </a:rPr>
                <a:t>1.2019 年度取得的综合所得年收入合计不超过 12 万元的；</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a:latin typeface="微软雅黑" panose="020B0503020204020204" pitchFamily="34" charset="-122"/>
                  <a:ea typeface="微软雅黑" panose="020B0503020204020204" pitchFamily="34" charset="-122"/>
                  <a:sym typeface="+mn-ea"/>
                </a:rPr>
                <a:t>2.2019 年度应补缴税额不超过 400 元的；</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a:latin typeface="微软雅黑" panose="020B0503020204020204" pitchFamily="34" charset="-122"/>
                  <a:ea typeface="微软雅黑" panose="020B0503020204020204" pitchFamily="34" charset="-122"/>
                  <a:sym typeface="+mn-ea"/>
                </a:rPr>
                <a:t>3.2019 年已预缴个人所得税与年度应纳个人所得税一致的；</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a:latin typeface="微软雅黑" panose="020B0503020204020204" pitchFamily="34" charset="-122"/>
                  <a:ea typeface="微软雅黑" panose="020B0503020204020204" pitchFamily="34" charset="-122"/>
                  <a:sym typeface="+mn-ea"/>
                </a:rPr>
                <a:t>4.不申请退税的。</a:t>
              </a:r>
              <a:endParaRPr lang="en-US" altLang="zh-CN" sz="1800" dirty="0">
                <a:solidFill>
                  <a:schemeClr val="bg1"/>
                </a:solidFill>
                <a:latin typeface="微软雅黑" panose="020B0503020204020204" pitchFamily="34" charset="-122"/>
                <a:ea typeface="微软雅黑" panose="020B0503020204020204" pitchFamily="34" charset="-122"/>
              </a:endParaRPr>
            </a:p>
          </p:txBody>
        </p:sp>
      </p:grpSp>
      <p:sp>
        <p:nvSpPr>
          <p:cNvPr id="27" name="椭圆 26"/>
          <p:cNvSpPr/>
          <p:nvPr>
            <p:custDataLst>
              <p:tags r:id="rId1"/>
            </p:custDataLst>
          </p:nvPr>
        </p:nvSpPr>
        <p:spPr>
          <a:xfrm>
            <a:off x="477519" y="3444315"/>
            <a:ext cx="1277425" cy="1277425"/>
          </a:xfrm>
          <a:prstGeom prst="ellipse">
            <a:avLst/>
          </a:prstGeom>
          <a:solidFill>
            <a:schemeClr val="bg1">
              <a:lumMod val="95000"/>
            </a:schemeClr>
          </a:solidFill>
          <a:ln w="57150">
            <a:solidFill>
              <a:schemeClr val="bg1"/>
            </a:solidFill>
          </a:ln>
          <a:effectLst>
            <a:outerShdw sx="105000" sy="1050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lang="zh-CN" altLang="en-US" dirty="0">
              <a:sym typeface="+mn-lt"/>
            </a:endParaRPr>
          </a:p>
        </p:txBody>
      </p:sp>
      <p:sp>
        <p:nvSpPr>
          <p:cNvPr id="28" name="椭圆 27"/>
          <p:cNvSpPr/>
          <p:nvPr>
            <p:custDataLst>
              <p:tags r:id="rId2"/>
            </p:custDataLst>
          </p:nvPr>
        </p:nvSpPr>
        <p:spPr>
          <a:xfrm>
            <a:off x="10412318" y="5324361"/>
            <a:ext cx="1277425" cy="1277425"/>
          </a:xfrm>
          <a:prstGeom prst="ellipse">
            <a:avLst/>
          </a:prstGeom>
          <a:solidFill>
            <a:schemeClr val="bg1">
              <a:lumMod val="95000"/>
            </a:schemeClr>
          </a:solidFill>
          <a:ln w="57150">
            <a:solidFill>
              <a:schemeClr val="bg1"/>
            </a:solidFill>
          </a:ln>
          <a:effectLst>
            <a:outerShdw sx="105000" sy="105000" algn="ctr" rotWithShape="0">
              <a:schemeClr val="accent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30000"/>
              </a:lnSpc>
            </a:pPr>
            <a:endParaRPr lang="zh-CN" altLang="en-US">
              <a:sym typeface="+mn-lt"/>
            </a:endParaRPr>
          </a:p>
        </p:txBody>
      </p:sp>
      <p:sp>
        <p:nvSpPr>
          <p:cNvPr id="29" name="任意多边形: 形状 28"/>
          <p:cNvSpPr/>
          <p:nvPr/>
        </p:nvSpPr>
        <p:spPr bwMode="auto">
          <a:xfrm>
            <a:off x="691587" y="3528760"/>
            <a:ext cx="805766" cy="1108630"/>
          </a:xfrm>
          <a:custGeom>
            <a:avLst/>
            <a:gdLst>
              <a:gd name="connsiteX0" fmla="*/ 529840 w 1065410"/>
              <a:gd name="connsiteY0" fmla="*/ 0 h 1465868"/>
              <a:gd name="connsiteX1" fmla="*/ 569979 w 1065410"/>
              <a:gd name="connsiteY1" fmla="*/ 6040 h 1465868"/>
              <a:gd name="connsiteX2" fmla="*/ 616139 w 1065410"/>
              <a:gd name="connsiteY2" fmla="*/ 18120 h 1465868"/>
              <a:gd name="connsiteX3" fmla="*/ 676348 w 1065410"/>
              <a:gd name="connsiteY3" fmla="*/ 48319 h 1465868"/>
              <a:gd name="connsiteX4" fmla="*/ 718495 w 1065410"/>
              <a:gd name="connsiteY4" fmla="*/ 106703 h 1465868"/>
              <a:gd name="connsiteX5" fmla="*/ 724516 w 1065410"/>
              <a:gd name="connsiteY5" fmla="*/ 144956 h 1465868"/>
              <a:gd name="connsiteX6" fmla="*/ 728529 w 1065410"/>
              <a:gd name="connsiteY6" fmla="*/ 169115 h 1465868"/>
              <a:gd name="connsiteX7" fmla="*/ 742578 w 1065410"/>
              <a:gd name="connsiteY7" fmla="*/ 237566 h 1465868"/>
              <a:gd name="connsiteX8" fmla="*/ 718495 w 1065410"/>
              <a:gd name="connsiteY8" fmla="*/ 338230 h 1465868"/>
              <a:gd name="connsiteX9" fmla="*/ 732543 w 1065410"/>
              <a:gd name="connsiteY9" fmla="*/ 382522 h 1465868"/>
              <a:gd name="connsiteX10" fmla="*/ 702439 w 1065410"/>
              <a:gd name="connsiteY10" fmla="*/ 430840 h 1465868"/>
              <a:gd name="connsiteX11" fmla="*/ 696418 w 1065410"/>
              <a:gd name="connsiteY11" fmla="*/ 448960 h 1465868"/>
              <a:gd name="connsiteX12" fmla="*/ 680362 w 1065410"/>
              <a:gd name="connsiteY12" fmla="*/ 475132 h 1465868"/>
              <a:gd name="connsiteX13" fmla="*/ 672334 w 1065410"/>
              <a:gd name="connsiteY13" fmla="*/ 489225 h 1465868"/>
              <a:gd name="connsiteX14" fmla="*/ 644237 w 1065410"/>
              <a:gd name="connsiteY14" fmla="*/ 567743 h 1465868"/>
              <a:gd name="connsiteX15" fmla="*/ 650258 w 1065410"/>
              <a:gd name="connsiteY15" fmla="*/ 601968 h 1465868"/>
              <a:gd name="connsiteX16" fmla="*/ 692404 w 1065410"/>
              <a:gd name="connsiteY16" fmla="*/ 650287 h 1465868"/>
              <a:gd name="connsiteX17" fmla="*/ 748599 w 1065410"/>
              <a:gd name="connsiteY17" fmla="*/ 686526 h 1465868"/>
              <a:gd name="connsiteX18" fmla="*/ 778704 w 1065410"/>
              <a:gd name="connsiteY18" fmla="*/ 700619 h 1465868"/>
              <a:gd name="connsiteX19" fmla="*/ 939261 w 1065410"/>
              <a:gd name="connsiteY19" fmla="*/ 754977 h 1465868"/>
              <a:gd name="connsiteX20" fmla="*/ 1013519 w 1065410"/>
              <a:gd name="connsiteY20" fmla="*/ 823428 h 1465868"/>
              <a:gd name="connsiteX21" fmla="*/ 1049645 w 1065410"/>
              <a:gd name="connsiteY21" fmla="*/ 926105 h 1465868"/>
              <a:gd name="connsiteX22" fmla="*/ 1057672 w 1065410"/>
              <a:gd name="connsiteY22" fmla="*/ 1185817 h 1465868"/>
              <a:gd name="connsiteX23" fmla="*/ 1043815 w 1065410"/>
              <a:gd name="connsiteY23" fmla="*/ 1269223 h 1465868"/>
              <a:gd name="connsiteX24" fmla="*/ 969426 w 1065410"/>
              <a:gd name="connsiteY24" fmla="*/ 1330599 h 1465868"/>
              <a:gd name="connsiteX25" fmla="*/ 526584 w 1065410"/>
              <a:gd name="connsiteY25" fmla="*/ 1465868 h 1465868"/>
              <a:gd name="connsiteX26" fmla="*/ 83742 w 1065410"/>
              <a:gd name="connsiteY26" fmla="*/ 1330599 h 1465868"/>
              <a:gd name="connsiteX27" fmla="*/ 23250 w 1065410"/>
              <a:gd name="connsiteY27" fmla="*/ 1280688 h 1465868"/>
              <a:gd name="connsiteX28" fmla="*/ 18063 w 1065410"/>
              <a:gd name="connsiteY28" fmla="*/ 1232123 h 1465868"/>
              <a:gd name="connsiteX29" fmla="*/ 16056 w 1065410"/>
              <a:gd name="connsiteY29" fmla="*/ 1127432 h 1465868"/>
              <a:gd name="connsiteX30" fmla="*/ 14049 w 1065410"/>
              <a:gd name="connsiteY30" fmla="*/ 1113340 h 1465868"/>
              <a:gd name="connsiteX31" fmla="*/ 6021 w 1065410"/>
              <a:gd name="connsiteY31" fmla="*/ 1014689 h 1465868"/>
              <a:gd name="connsiteX32" fmla="*/ 4014 w 1065410"/>
              <a:gd name="connsiteY32" fmla="*/ 994556 h 1465868"/>
              <a:gd name="connsiteX33" fmla="*/ 0 w 1065410"/>
              <a:gd name="connsiteY33" fmla="*/ 980464 h 1465868"/>
              <a:gd name="connsiteX34" fmla="*/ 10035 w 1065410"/>
              <a:gd name="connsiteY34" fmla="*/ 912012 h 1465868"/>
              <a:gd name="connsiteX35" fmla="*/ 24083 w 1065410"/>
              <a:gd name="connsiteY35" fmla="*/ 861681 h 1465868"/>
              <a:gd name="connsiteX36" fmla="*/ 82286 w 1065410"/>
              <a:gd name="connsiteY36" fmla="*/ 795243 h 1465868"/>
              <a:gd name="connsiteX37" fmla="*/ 234815 w 1065410"/>
              <a:gd name="connsiteY37" fmla="*/ 730818 h 1465868"/>
              <a:gd name="connsiteX38" fmla="*/ 355233 w 1065410"/>
              <a:gd name="connsiteY38" fmla="*/ 626128 h 1465868"/>
              <a:gd name="connsiteX39" fmla="*/ 385338 w 1065410"/>
              <a:gd name="connsiteY39" fmla="*/ 595929 h 1465868"/>
              <a:gd name="connsiteX40" fmla="*/ 393366 w 1065410"/>
              <a:gd name="connsiteY40" fmla="*/ 599955 h 1465868"/>
              <a:gd name="connsiteX41" fmla="*/ 383331 w 1065410"/>
              <a:gd name="connsiteY41" fmla="*/ 553650 h 1465868"/>
              <a:gd name="connsiteX42" fmla="*/ 359247 w 1065410"/>
              <a:gd name="connsiteY42" fmla="*/ 473119 h 1465868"/>
              <a:gd name="connsiteX43" fmla="*/ 343191 w 1065410"/>
              <a:gd name="connsiteY43" fmla="*/ 448960 h 1465868"/>
              <a:gd name="connsiteX44" fmla="*/ 335164 w 1065410"/>
              <a:gd name="connsiteY44" fmla="*/ 438893 h 1465868"/>
              <a:gd name="connsiteX45" fmla="*/ 307066 w 1065410"/>
              <a:gd name="connsiteY45" fmla="*/ 320110 h 1465868"/>
              <a:gd name="connsiteX46" fmla="*/ 311080 w 1065410"/>
              <a:gd name="connsiteY46" fmla="*/ 310044 h 1465868"/>
              <a:gd name="connsiteX47" fmla="*/ 321115 w 1065410"/>
              <a:gd name="connsiteY47" fmla="*/ 277832 h 1465868"/>
              <a:gd name="connsiteX48" fmla="*/ 323122 w 1065410"/>
              <a:gd name="connsiteY48" fmla="*/ 128849 h 1465868"/>
              <a:gd name="connsiteX49" fmla="*/ 367275 w 1065410"/>
              <a:gd name="connsiteY49" fmla="*/ 68451 h 1465868"/>
              <a:gd name="connsiteX50" fmla="*/ 429491 w 1065410"/>
              <a:gd name="connsiteY50" fmla="*/ 18120 h 1465868"/>
              <a:gd name="connsiteX51" fmla="*/ 437519 w 1065410"/>
              <a:gd name="connsiteY51" fmla="*/ 14093 h 1465868"/>
              <a:gd name="connsiteX52" fmla="*/ 529840 w 1065410"/>
              <a:gd name="connsiteY52" fmla="*/ 0 h 1465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1065410" h="1465868">
                <a:moveTo>
                  <a:pt x="529840" y="0"/>
                </a:moveTo>
                <a:cubicBezTo>
                  <a:pt x="541881" y="0"/>
                  <a:pt x="557937" y="4027"/>
                  <a:pt x="569979" y="6040"/>
                </a:cubicBezTo>
                <a:cubicBezTo>
                  <a:pt x="586035" y="10066"/>
                  <a:pt x="600083" y="16106"/>
                  <a:pt x="616139" y="18120"/>
                </a:cubicBezTo>
                <a:cubicBezTo>
                  <a:pt x="640223" y="20133"/>
                  <a:pt x="660293" y="28186"/>
                  <a:pt x="676348" y="48319"/>
                </a:cubicBezTo>
                <a:cubicBezTo>
                  <a:pt x="690397" y="66438"/>
                  <a:pt x="706453" y="86571"/>
                  <a:pt x="718495" y="106703"/>
                </a:cubicBezTo>
                <a:cubicBezTo>
                  <a:pt x="724516" y="116770"/>
                  <a:pt x="722509" y="132876"/>
                  <a:pt x="724516" y="144956"/>
                </a:cubicBezTo>
                <a:cubicBezTo>
                  <a:pt x="724516" y="155022"/>
                  <a:pt x="724516" y="165088"/>
                  <a:pt x="728529" y="169115"/>
                </a:cubicBezTo>
                <a:cubicBezTo>
                  <a:pt x="750606" y="189248"/>
                  <a:pt x="748599" y="213407"/>
                  <a:pt x="742578" y="237566"/>
                </a:cubicBezTo>
                <a:cubicBezTo>
                  <a:pt x="736557" y="271792"/>
                  <a:pt x="726522" y="304004"/>
                  <a:pt x="718495" y="338230"/>
                </a:cubicBezTo>
                <a:cubicBezTo>
                  <a:pt x="740571" y="342256"/>
                  <a:pt x="746592" y="358362"/>
                  <a:pt x="732543" y="382522"/>
                </a:cubicBezTo>
                <a:cubicBezTo>
                  <a:pt x="722509" y="398628"/>
                  <a:pt x="712474" y="414734"/>
                  <a:pt x="702439" y="430840"/>
                </a:cubicBezTo>
                <a:cubicBezTo>
                  <a:pt x="698425" y="436880"/>
                  <a:pt x="698425" y="442920"/>
                  <a:pt x="696418" y="448960"/>
                </a:cubicBezTo>
                <a:cubicBezTo>
                  <a:pt x="690397" y="457013"/>
                  <a:pt x="686383" y="465066"/>
                  <a:pt x="680362" y="475132"/>
                </a:cubicBezTo>
                <a:cubicBezTo>
                  <a:pt x="678355" y="479159"/>
                  <a:pt x="674341" y="485199"/>
                  <a:pt x="672334" y="489225"/>
                </a:cubicBezTo>
                <a:cubicBezTo>
                  <a:pt x="662299" y="515398"/>
                  <a:pt x="654272" y="541570"/>
                  <a:pt x="644237" y="567743"/>
                </a:cubicBezTo>
                <a:cubicBezTo>
                  <a:pt x="638216" y="581836"/>
                  <a:pt x="640223" y="591902"/>
                  <a:pt x="650258" y="601968"/>
                </a:cubicBezTo>
                <a:cubicBezTo>
                  <a:pt x="664306" y="618075"/>
                  <a:pt x="678355" y="634181"/>
                  <a:pt x="692404" y="650287"/>
                </a:cubicBezTo>
                <a:cubicBezTo>
                  <a:pt x="706453" y="668406"/>
                  <a:pt x="722509" y="684513"/>
                  <a:pt x="748599" y="686526"/>
                </a:cubicBezTo>
                <a:cubicBezTo>
                  <a:pt x="758634" y="686526"/>
                  <a:pt x="768669" y="696592"/>
                  <a:pt x="778704" y="700619"/>
                </a:cubicBezTo>
                <a:cubicBezTo>
                  <a:pt x="832892" y="720751"/>
                  <a:pt x="885073" y="736858"/>
                  <a:pt x="939261" y="754977"/>
                </a:cubicBezTo>
                <a:cubicBezTo>
                  <a:pt x="973380" y="767057"/>
                  <a:pt x="1001477" y="785176"/>
                  <a:pt x="1013519" y="823428"/>
                </a:cubicBezTo>
                <a:cubicBezTo>
                  <a:pt x="1023554" y="857654"/>
                  <a:pt x="1045631" y="889866"/>
                  <a:pt x="1049645" y="926105"/>
                </a:cubicBezTo>
                <a:cubicBezTo>
                  <a:pt x="1061686" y="1012676"/>
                  <a:pt x="1073728" y="1099247"/>
                  <a:pt x="1057672" y="1185817"/>
                </a:cubicBezTo>
                <a:lnTo>
                  <a:pt x="1043815" y="1269223"/>
                </a:lnTo>
                <a:lnTo>
                  <a:pt x="969426" y="1330599"/>
                </a:lnTo>
                <a:cubicBezTo>
                  <a:pt x="843015" y="1416001"/>
                  <a:pt x="690623" y="1465868"/>
                  <a:pt x="526584" y="1465868"/>
                </a:cubicBezTo>
                <a:cubicBezTo>
                  <a:pt x="362545" y="1465868"/>
                  <a:pt x="210154" y="1416001"/>
                  <a:pt x="83742" y="1330599"/>
                </a:cubicBezTo>
                <a:lnTo>
                  <a:pt x="23250" y="1280688"/>
                </a:lnTo>
                <a:lnTo>
                  <a:pt x="18063" y="1232123"/>
                </a:lnTo>
                <a:cubicBezTo>
                  <a:pt x="18063" y="1197897"/>
                  <a:pt x="18063" y="1161658"/>
                  <a:pt x="16056" y="1127432"/>
                </a:cubicBezTo>
                <a:cubicBezTo>
                  <a:pt x="16056" y="1123406"/>
                  <a:pt x="16056" y="1117366"/>
                  <a:pt x="14049" y="1113340"/>
                </a:cubicBezTo>
                <a:cubicBezTo>
                  <a:pt x="-4014" y="1081127"/>
                  <a:pt x="0" y="1048915"/>
                  <a:pt x="6021" y="1014689"/>
                </a:cubicBezTo>
                <a:cubicBezTo>
                  <a:pt x="6021" y="1008649"/>
                  <a:pt x="4014" y="1000596"/>
                  <a:pt x="4014" y="994556"/>
                </a:cubicBezTo>
                <a:cubicBezTo>
                  <a:pt x="2007" y="990530"/>
                  <a:pt x="0" y="984490"/>
                  <a:pt x="0" y="980464"/>
                </a:cubicBezTo>
                <a:cubicBezTo>
                  <a:pt x="4014" y="958318"/>
                  <a:pt x="6021" y="934158"/>
                  <a:pt x="10035" y="912012"/>
                </a:cubicBezTo>
                <a:cubicBezTo>
                  <a:pt x="14049" y="895906"/>
                  <a:pt x="20069" y="877787"/>
                  <a:pt x="24083" y="861681"/>
                </a:cubicBezTo>
                <a:cubicBezTo>
                  <a:pt x="28097" y="825442"/>
                  <a:pt x="54188" y="807322"/>
                  <a:pt x="82286" y="795243"/>
                </a:cubicBezTo>
                <a:cubicBezTo>
                  <a:pt x="132460" y="771083"/>
                  <a:pt x="182634" y="748937"/>
                  <a:pt x="234815" y="730818"/>
                </a:cubicBezTo>
                <a:cubicBezTo>
                  <a:pt x="289003" y="710685"/>
                  <a:pt x="323122" y="670420"/>
                  <a:pt x="355233" y="626128"/>
                </a:cubicBezTo>
                <a:cubicBezTo>
                  <a:pt x="363261" y="614048"/>
                  <a:pt x="375303" y="605995"/>
                  <a:pt x="385338" y="595929"/>
                </a:cubicBezTo>
                <a:cubicBezTo>
                  <a:pt x="389352" y="597942"/>
                  <a:pt x="391359" y="597942"/>
                  <a:pt x="393366" y="599955"/>
                </a:cubicBezTo>
                <a:cubicBezTo>
                  <a:pt x="391359" y="583849"/>
                  <a:pt x="387345" y="567743"/>
                  <a:pt x="383331" y="553650"/>
                </a:cubicBezTo>
                <a:cubicBezTo>
                  <a:pt x="375303" y="527477"/>
                  <a:pt x="367275" y="499292"/>
                  <a:pt x="359247" y="473119"/>
                </a:cubicBezTo>
                <a:cubicBezTo>
                  <a:pt x="357240" y="463053"/>
                  <a:pt x="357240" y="450973"/>
                  <a:pt x="343191" y="448960"/>
                </a:cubicBezTo>
                <a:cubicBezTo>
                  <a:pt x="339178" y="446946"/>
                  <a:pt x="337171" y="442920"/>
                  <a:pt x="335164" y="438893"/>
                </a:cubicBezTo>
                <a:cubicBezTo>
                  <a:pt x="325129" y="398628"/>
                  <a:pt x="317101" y="360376"/>
                  <a:pt x="307066" y="320110"/>
                </a:cubicBezTo>
                <a:cubicBezTo>
                  <a:pt x="307066" y="316084"/>
                  <a:pt x="309073" y="310044"/>
                  <a:pt x="311080" y="310044"/>
                </a:cubicBezTo>
                <a:cubicBezTo>
                  <a:pt x="337171" y="306017"/>
                  <a:pt x="323122" y="287898"/>
                  <a:pt x="321115" y="277832"/>
                </a:cubicBezTo>
                <a:cubicBezTo>
                  <a:pt x="307066" y="227500"/>
                  <a:pt x="307066" y="177168"/>
                  <a:pt x="323122" y="128849"/>
                </a:cubicBezTo>
                <a:cubicBezTo>
                  <a:pt x="331150" y="106703"/>
                  <a:pt x="351219" y="86571"/>
                  <a:pt x="367275" y="68451"/>
                </a:cubicBezTo>
                <a:cubicBezTo>
                  <a:pt x="385338" y="48319"/>
                  <a:pt x="407414" y="34226"/>
                  <a:pt x="429491" y="18120"/>
                </a:cubicBezTo>
                <a:cubicBezTo>
                  <a:pt x="431498" y="16106"/>
                  <a:pt x="435512" y="14093"/>
                  <a:pt x="437519" y="14093"/>
                </a:cubicBezTo>
                <a:cubicBezTo>
                  <a:pt x="467624" y="8053"/>
                  <a:pt x="497728" y="4027"/>
                  <a:pt x="529840" y="0"/>
                </a:cubicBezTo>
                <a:close/>
              </a:path>
            </a:pathLst>
          </a:custGeom>
          <a:solidFill>
            <a:schemeClr val="bg1">
              <a:lumMod val="75000"/>
            </a:schemeClr>
          </a:solidFill>
          <a:ln>
            <a:noFill/>
          </a:ln>
        </p:spPr>
        <p:txBody>
          <a:bodyPr vert="horz" wrap="square" lIns="91440" tIns="45720" rIns="91440" bIns="45720" numCol="1" anchor="t" anchorCtr="0" compatLnSpc="1">
            <a:noAutofit/>
          </a:bodyPr>
          <a:p>
            <a:endParaRPr lang="zh-CN" altLang="en-US"/>
          </a:p>
        </p:txBody>
      </p:sp>
      <p:sp>
        <p:nvSpPr>
          <p:cNvPr id="30" name="任意多边形: 形状 29"/>
          <p:cNvSpPr/>
          <p:nvPr/>
        </p:nvSpPr>
        <p:spPr bwMode="auto">
          <a:xfrm>
            <a:off x="10643294" y="5324500"/>
            <a:ext cx="815405" cy="1106173"/>
          </a:xfrm>
          <a:custGeom>
            <a:avLst/>
            <a:gdLst>
              <a:gd name="connsiteX0" fmla="*/ 452243 w 1078155"/>
              <a:gd name="connsiteY0" fmla="*/ 770 h 1462618"/>
              <a:gd name="connsiteX1" fmla="*/ 487880 w 1078155"/>
              <a:gd name="connsiteY1" fmla="*/ 2311 h 1462618"/>
              <a:gd name="connsiteX2" fmla="*/ 568190 w 1078155"/>
              <a:gd name="connsiteY2" fmla="*/ 16401 h 1462618"/>
              <a:gd name="connsiteX3" fmla="*/ 696685 w 1078155"/>
              <a:gd name="connsiteY3" fmla="*/ 157296 h 1462618"/>
              <a:gd name="connsiteX4" fmla="*/ 734832 w 1078155"/>
              <a:gd name="connsiteY4" fmla="*/ 368639 h 1462618"/>
              <a:gd name="connsiteX5" fmla="*/ 754909 w 1078155"/>
              <a:gd name="connsiteY5" fmla="*/ 606149 h 1462618"/>
              <a:gd name="connsiteX6" fmla="*/ 754909 w 1078155"/>
              <a:gd name="connsiteY6" fmla="*/ 636341 h 1462618"/>
              <a:gd name="connsiteX7" fmla="*/ 785025 w 1078155"/>
              <a:gd name="connsiteY7" fmla="*/ 670559 h 1462618"/>
              <a:gd name="connsiteX8" fmla="*/ 861320 w 1078155"/>
              <a:gd name="connsiteY8" fmla="*/ 676597 h 1462618"/>
              <a:gd name="connsiteX9" fmla="*/ 945645 w 1078155"/>
              <a:gd name="connsiteY9" fmla="*/ 745032 h 1462618"/>
              <a:gd name="connsiteX10" fmla="*/ 989815 w 1078155"/>
              <a:gd name="connsiteY10" fmla="*/ 1012733 h 1462618"/>
              <a:gd name="connsiteX11" fmla="*/ 993830 w 1078155"/>
              <a:gd name="connsiteY11" fmla="*/ 1055002 h 1462618"/>
              <a:gd name="connsiteX12" fmla="*/ 1031977 w 1078155"/>
              <a:gd name="connsiteY12" fmla="*/ 1065066 h 1462618"/>
              <a:gd name="connsiteX13" fmla="*/ 1021939 w 1078155"/>
              <a:gd name="connsiteY13" fmla="*/ 1077143 h 1462618"/>
              <a:gd name="connsiteX14" fmla="*/ 1009892 w 1078155"/>
              <a:gd name="connsiteY14" fmla="*/ 1105322 h 1462618"/>
              <a:gd name="connsiteX15" fmla="*/ 1031977 w 1078155"/>
              <a:gd name="connsiteY15" fmla="*/ 1123437 h 1462618"/>
              <a:gd name="connsiteX16" fmla="*/ 1078155 w 1078155"/>
              <a:gd name="connsiteY16" fmla="*/ 1141552 h 1462618"/>
              <a:gd name="connsiteX17" fmla="*/ 1021939 w 1078155"/>
              <a:gd name="connsiteY17" fmla="*/ 1153629 h 1462618"/>
              <a:gd name="connsiteX18" fmla="*/ 1044024 w 1078155"/>
              <a:gd name="connsiteY18" fmla="*/ 1205962 h 1462618"/>
              <a:gd name="connsiteX19" fmla="*/ 1057128 w 1078155"/>
              <a:gd name="connsiteY19" fmla="*/ 1220559 h 1462618"/>
              <a:gd name="connsiteX20" fmla="*/ 1048817 w 1078155"/>
              <a:gd name="connsiteY20" fmla="*/ 1230633 h 1462618"/>
              <a:gd name="connsiteX21" fmla="*/ 1042295 w 1078155"/>
              <a:gd name="connsiteY21" fmla="*/ 1236013 h 1462618"/>
              <a:gd name="connsiteX22" fmla="*/ 1038000 w 1078155"/>
              <a:gd name="connsiteY22" fmla="*/ 1238166 h 1462618"/>
              <a:gd name="connsiteX23" fmla="*/ 1037835 w 1078155"/>
              <a:gd name="connsiteY23" fmla="*/ 1239693 h 1462618"/>
              <a:gd name="connsiteX24" fmla="*/ 931596 w 1078155"/>
              <a:gd name="connsiteY24" fmla="*/ 1327349 h 1462618"/>
              <a:gd name="connsiteX25" fmla="*/ 488753 w 1078155"/>
              <a:gd name="connsiteY25" fmla="*/ 1462618 h 1462618"/>
              <a:gd name="connsiteX26" fmla="*/ 45911 w 1078155"/>
              <a:gd name="connsiteY26" fmla="*/ 1327349 h 1462618"/>
              <a:gd name="connsiteX27" fmla="*/ 0 w 1078155"/>
              <a:gd name="connsiteY27" fmla="*/ 1289469 h 1462618"/>
              <a:gd name="connsiteX28" fmla="*/ 0 w 1078155"/>
              <a:gd name="connsiteY28" fmla="*/ 1272384 h 1462618"/>
              <a:gd name="connsiteX29" fmla="*/ 38147 w 1078155"/>
              <a:gd name="connsiteY29" fmla="*/ 1038900 h 1462618"/>
              <a:gd name="connsiteX30" fmla="*/ 70271 w 1078155"/>
              <a:gd name="connsiteY30" fmla="*/ 855736 h 1462618"/>
              <a:gd name="connsiteX31" fmla="*/ 98379 w 1078155"/>
              <a:gd name="connsiteY31" fmla="*/ 775224 h 1462618"/>
              <a:gd name="connsiteX32" fmla="*/ 166642 w 1078155"/>
              <a:gd name="connsiteY32" fmla="*/ 728930 h 1462618"/>
              <a:gd name="connsiteX33" fmla="*/ 168650 w 1078155"/>
              <a:gd name="connsiteY33" fmla="*/ 728930 h 1462618"/>
              <a:gd name="connsiteX34" fmla="*/ 214828 w 1078155"/>
              <a:gd name="connsiteY34" fmla="*/ 686661 h 1462618"/>
              <a:gd name="connsiteX35" fmla="*/ 236913 w 1078155"/>
              <a:gd name="connsiteY35" fmla="*/ 535701 h 1462618"/>
              <a:gd name="connsiteX36" fmla="*/ 258998 w 1078155"/>
              <a:gd name="connsiteY36" fmla="*/ 324358 h 1462618"/>
              <a:gd name="connsiteX37" fmla="*/ 279076 w 1078155"/>
              <a:gd name="connsiteY37" fmla="*/ 191514 h 1462618"/>
              <a:gd name="connsiteX38" fmla="*/ 357377 w 1078155"/>
              <a:gd name="connsiteY38" fmla="*/ 48605 h 1462618"/>
              <a:gd name="connsiteX39" fmla="*/ 452243 w 1078155"/>
              <a:gd name="connsiteY39" fmla="*/ 770 h 14626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78155" h="1462618">
                <a:moveTo>
                  <a:pt x="452243" y="770"/>
                </a:moveTo>
                <a:cubicBezTo>
                  <a:pt x="463913" y="-582"/>
                  <a:pt x="475834" y="-205"/>
                  <a:pt x="487880" y="2311"/>
                </a:cubicBezTo>
                <a:cubicBezTo>
                  <a:pt x="513981" y="8349"/>
                  <a:pt x="542089" y="6337"/>
                  <a:pt x="568190" y="16401"/>
                </a:cubicBezTo>
                <a:cubicBezTo>
                  <a:pt x="634445" y="40554"/>
                  <a:pt x="676608" y="88861"/>
                  <a:pt x="696685" y="157296"/>
                </a:cubicBezTo>
                <a:cubicBezTo>
                  <a:pt x="718770" y="227744"/>
                  <a:pt x="728809" y="298192"/>
                  <a:pt x="734832" y="368639"/>
                </a:cubicBezTo>
                <a:cubicBezTo>
                  <a:pt x="742863" y="449151"/>
                  <a:pt x="748886" y="527650"/>
                  <a:pt x="754909" y="606149"/>
                </a:cubicBezTo>
                <a:cubicBezTo>
                  <a:pt x="756917" y="616213"/>
                  <a:pt x="754909" y="626277"/>
                  <a:pt x="754909" y="636341"/>
                </a:cubicBezTo>
                <a:cubicBezTo>
                  <a:pt x="754909" y="656469"/>
                  <a:pt x="764948" y="668546"/>
                  <a:pt x="785025" y="670559"/>
                </a:cubicBezTo>
                <a:cubicBezTo>
                  <a:pt x="811126" y="672571"/>
                  <a:pt x="835219" y="674584"/>
                  <a:pt x="861320" y="676597"/>
                </a:cubicBezTo>
                <a:cubicBezTo>
                  <a:pt x="895451" y="678610"/>
                  <a:pt x="935606" y="712827"/>
                  <a:pt x="945645" y="745032"/>
                </a:cubicBezTo>
                <a:cubicBezTo>
                  <a:pt x="973753" y="831582"/>
                  <a:pt x="987807" y="920145"/>
                  <a:pt x="989815" y="1012733"/>
                </a:cubicBezTo>
                <a:cubicBezTo>
                  <a:pt x="991822" y="1026823"/>
                  <a:pt x="991822" y="1040913"/>
                  <a:pt x="993830" y="1055002"/>
                </a:cubicBezTo>
                <a:cubicBezTo>
                  <a:pt x="1005877" y="1059028"/>
                  <a:pt x="1017923" y="1063053"/>
                  <a:pt x="1031977" y="1065066"/>
                </a:cubicBezTo>
                <a:cubicBezTo>
                  <a:pt x="1027962" y="1071104"/>
                  <a:pt x="1025954" y="1077143"/>
                  <a:pt x="1021939" y="1077143"/>
                </a:cubicBezTo>
                <a:cubicBezTo>
                  <a:pt x="1009892" y="1083181"/>
                  <a:pt x="1007884" y="1091232"/>
                  <a:pt x="1009892" y="1105322"/>
                </a:cubicBezTo>
                <a:cubicBezTo>
                  <a:pt x="1011900" y="1119411"/>
                  <a:pt x="1021939" y="1119411"/>
                  <a:pt x="1031977" y="1123437"/>
                </a:cubicBezTo>
                <a:cubicBezTo>
                  <a:pt x="1046031" y="1127463"/>
                  <a:pt x="1060086" y="1133501"/>
                  <a:pt x="1078155" y="1141552"/>
                </a:cubicBezTo>
                <a:cubicBezTo>
                  <a:pt x="1062093" y="1169731"/>
                  <a:pt x="1040008" y="1151616"/>
                  <a:pt x="1021939" y="1153629"/>
                </a:cubicBezTo>
                <a:cubicBezTo>
                  <a:pt x="1017923" y="1183821"/>
                  <a:pt x="1021939" y="1191872"/>
                  <a:pt x="1044024" y="1205962"/>
                </a:cubicBezTo>
                <a:lnTo>
                  <a:pt x="1057128" y="1220559"/>
                </a:lnTo>
                <a:lnTo>
                  <a:pt x="1048817" y="1230633"/>
                </a:lnTo>
                <a:lnTo>
                  <a:pt x="1042295" y="1236013"/>
                </a:lnTo>
                <a:lnTo>
                  <a:pt x="1038000" y="1238166"/>
                </a:lnTo>
                <a:lnTo>
                  <a:pt x="1037835" y="1239693"/>
                </a:lnTo>
                <a:lnTo>
                  <a:pt x="931596" y="1327349"/>
                </a:lnTo>
                <a:cubicBezTo>
                  <a:pt x="805184" y="1412751"/>
                  <a:pt x="652792" y="1462618"/>
                  <a:pt x="488753" y="1462618"/>
                </a:cubicBezTo>
                <a:cubicBezTo>
                  <a:pt x="324714" y="1462618"/>
                  <a:pt x="172323" y="1412751"/>
                  <a:pt x="45911" y="1327349"/>
                </a:cubicBezTo>
                <a:lnTo>
                  <a:pt x="0" y="1289469"/>
                </a:lnTo>
                <a:lnTo>
                  <a:pt x="0" y="1272384"/>
                </a:lnTo>
                <a:cubicBezTo>
                  <a:pt x="12046" y="1193885"/>
                  <a:pt x="24093" y="1117399"/>
                  <a:pt x="38147" y="1038900"/>
                </a:cubicBezTo>
                <a:cubicBezTo>
                  <a:pt x="48186" y="978516"/>
                  <a:pt x="56217" y="916119"/>
                  <a:pt x="70271" y="855736"/>
                </a:cubicBezTo>
                <a:cubicBezTo>
                  <a:pt x="74286" y="827556"/>
                  <a:pt x="82317" y="797365"/>
                  <a:pt x="98379" y="775224"/>
                </a:cubicBezTo>
                <a:cubicBezTo>
                  <a:pt x="112433" y="751070"/>
                  <a:pt x="138534" y="734968"/>
                  <a:pt x="166642" y="728930"/>
                </a:cubicBezTo>
                <a:cubicBezTo>
                  <a:pt x="166642" y="728930"/>
                  <a:pt x="168650" y="728930"/>
                  <a:pt x="168650" y="728930"/>
                </a:cubicBezTo>
                <a:cubicBezTo>
                  <a:pt x="208805" y="724904"/>
                  <a:pt x="208805" y="724904"/>
                  <a:pt x="214828" y="686661"/>
                </a:cubicBezTo>
                <a:cubicBezTo>
                  <a:pt x="224867" y="636341"/>
                  <a:pt x="232898" y="586021"/>
                  <a:pt x="236913" y="535701"/>
                </a:cubicBezTo>
                <a:cubicBezTo>
                  <a:pt x="246952" y="465254"/>
                  <a:pt x="250967" y="394806"/>
                  <a:pt x="258998" y="324358"/>
                </a:cubicBezTo>
                <a:cubicBezTo>
                  <a:pt x="265021" y="280077"/>
                  <a:pt x="271045" y="235795"/>
                  <a:pt x="279076" y="191514"/>
                </a:cubicBezTo>
                <a:cubicBezTo>
                  <a:pt x="287106" y="133143"/>
                  <a:pt x="313207" y="84836"/>
                  <a:pt x="357377" y="48605"/>
                </a:cubicBezTo>
                <a:cubicBezTo>
                  <a:pt x="384482" y="24452"/>
                  <a:pt x="417233" y="4827"/>
                  <a:pt x="452243" y="770"/>
                </a:cubicBezTo>
                <a:close/>
              </a:path>
            </a:pathLst>
          </a:custGeom>
          <a:solidFill>
            <a:schemeClr val="bg1">
              <a:lumMod val="75000"/>
            </a:schemeClr>
          </a:solidFill>
          <a:ln>
            <a:noFill/>
          </a:ln>
        </p:spPr>
        <p:txBody>
          <a:bodyPr vert="horz" wrap="square" lIns="91440" tIns="45720" rIns="91440" bIns="45720" numCol="1" anchor="t" anchorCtr="0" compatLnSpc="1">
            <a:noAutofit/>
          </a:bodyPr>
          <a:p>
            <a:endParaRPr lang="zh-CN" altLang="en-US"/>
          </a:p>
        </p:txBody>
      </p:sp>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p>
            <a:pPr algn="ctr"/>
            <a:r>
              <a:rPr lang="en-US" altLang="zh-CN" sz="3200" b="1" dirty="0">
                <a:solidFill>
                  <a:schemeClr val="bg1"/>
                </a:solidFill>
              </a:rPr>
              <a:t>1.2.1 </a:t>
            </a:r>
            <a:r>
              <a:rPr lang="zh-CN" altLang="en-US" sz="3200" b="1" dirty="0">
                <a:solidFill>
                  <a:schemeClr val="bg1"/>
                </a:solidFill>
              </a:rPr>
              <a:t>哪些情形</a:t>
            </a:r>
            <a:r>
              <a:rPr lang="zh-CN" altLang="en-US" sz="3200" b="1" dirty="0">
                <a:solidFill>
                  <a:schemeClr val="bg1"/>
                </a:solidFill>
              </a:rPr>
              <a:t>不用办理 2019 年度汇算？</a:t>
            </a:r>
            <a:endParaRPr lang="zh-CN" altLang="en-US" sz="3200" b="1" dirty="0">
              <a:solidFill>
                <a:schemeClr val="bg1"/>
              </a:solidFill>
            </a:endParaRPr>
          </a:p>
        </p:txBody>
      </p:sp>
      <p:sp>
        <p:nvSpPr>
          <p:cNvPr id="2" name="文本框 1"/>
          <p:cNvSpPr txBox="1"/>
          <p:nvPr/>
        </p:nvSpPr>
        <p:spPr>
          <a:xfrm>
            <a:off x="1370965" y="314325"/>
            <a:ext cx="6054090" cy="460375"/>
          </a:xfrm>
          <a:prstGeom prst="rect">
            <a:avLst/>
          </a:prstGeom>
          <a:noFill/>
        </p:spPr>
        <p:txBody>
          <a:bodyPr wrap="square" rtlCol="0"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rPr>
              <a:t> 【小贴士：什么是扣缴义务人？】</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338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个人所得税以</a:t>
            </a:r>
            <a:r>
              <a:rPr sz="2400" b="1" strike="noStrike" noProof="1">
                <a:solidFill>
                  <a:srgbClr val="FF0000"/>
                </a:solidFill>
                <a:latin typeface="微软雅黑" panose="020B0503020204020204" pitchFamily="34" charset="-122"/>
                <a:ea typeface="微软雅黑" panose="020B0503020204020204" pitchFamily="34" charset="-122"/>
              </a:rPr>
              <a:t>支付</a:t>
            </a:r>
            <a:r>
              <a:rPr lang="zh-CN" sz="2400" b="1" strike="noStrike" noProof="1">
                <a:solidFill>
                  <a:srgbClr val="FF0000"/>
                </a:solidFill>
                <a:latin typeface="微软雅黑" panose="020B0503020204020204" pitchFamily="34" charset="-122"/>
                <a:ea typeface="微软雅黑" panose="020B0503020204020204" pitchFamily="34" charset="-122"/>
              </a:rPr>
              <a:t>所得</a:t>
            </a:r>
            <a:r>
              <a:rPr sz="2400" b="1" strike="noStrike" noProof="1">
                <a:solidFill>
                  <a:srgbClr val="FF0000"/>
                </a:solidFill>
                <a:latin typeface="微软雅黑" panose="020B0503020204020204" pitchFamily="34" charset="-122"/>
                <a:ea typeface="微软雅黑" panose="020B0503020204020204" pitchFamily="34" charset="-122"/>
              </a:rPr>
              <a:t>的单位或者个人</a:t>
            </a:r>
            <a:r>
              <a:rPr sz="2400" strike="noStrike" noProof="1">
                <a:latin typeface="微软雅黑" panose="020B0503020204020204" pitchFamily="34" charset="-122"/>
                <a:ea typeface="微软雅黑" panose="020B0503020204020204" pitchFamily="34" charset="-122"/>
              </a:rPr>
              <a:t>为扣缴义务人。扣缴义务人在向您支付收入时，按照税法规定计算您应当缴纳的个人所得税， 并向您支付扣减个人所得税后的金额。扣缴义务人向您支付收入时所扣的个人所得税，需按照税法规定及时向税务机关办理申报缴税。</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如果您取得综合所得，那么向您支付工资薪金、劳务报酬、稿酬特许权使用费所得的单位或个人就是您的扣缴义务人。</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1200" b="1" strike="noStrike" noProof="1">
                <a:solidFill>
                  <a:srgbClr val="FF0000"/>
                </a:solidFill>
                <a:latin typeface="微软雅黑" panose="020B0503020204020204" pitchFamily="34" charset="-122"/>
                <a:ea typeface="微软雅黑" panose="020B0503020204020204" pitchFamily="34" charset="-122"/>
              </a:rPr>
              <a:t>【政策依据】《国家税务总局关于办理 2019 年度个人所得税综合所得汇算清缴事项的公告》（国家税务总局公告 2019 年第 44号）第二条</a:t>
            </a:r>
            <a:endParaRPr sz="1200" b="1"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rPr>
              <a:t>【小贴士：如何知道扣缴义务人是否扣缴了我的税款？】</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06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扣缴义务人所代扣的您的税款，依据税法规定，应当在次月 15 日前向税务机关办理全员全额扣缴申报，报送其支付所得的所有个人的有关信息、支付所得数额、扣除事项和数额、扣缴税款的具体数额和总额以及其他相关涉税信息资料，并解缴代扣的税款。您可在</a:t>
            </a:r>
            <a:r>
              <a:rPr sz="2400" b="1" strike="noStrike" noProof="1">
                <a:solidFill>
                  <a:srgbClr val="FF0000"/>
                </a:solidFill>
                <a:latin typeface="微软雅黑" panose="020B0503020204020204" pitchFamily="34" charset="-122"/>
                <a:ea typeface="微软雅黑" panose="020B0503020204020204" pitchFamily="34" charset="-122"/>
              </a:rPr>
              <a:t>每次领取收入时向支付单位了解</a:t>
            </a:r>
            <a:r>
              <a:rPr sz="2400" strike="noStrike" noProof="1">
                <a:latin typeface="微软雅黑" panose="020B0503020204020204" pitchFamily="34" charset="-122"/>
                <a:ea typeface="微软雅黑" panose="020B0503020204020204" pitchFamily="34" charset="-122"/>
              </a:rPr>
              <a:t>扣缴税款情况，也可在</a:t>
            </a:r>
            <a:r>
              <a:rPr sz="2400" b="1" strike="noStrike" noProof="1">
                <a:solidFill>
                  <a:srgbClr val="FF0000"/>
                </a:solidFill>
                <a:latin typeface="微软雅黑" panose="020B0503020204020204" pitchFamily="34" charset="-122"/>
                <a:ea typeface="微软雅黑" panose="020B0503020204020204" pitchFamily="34" charset="-122"/>
              </a:rPr>
              <a:t>年度终了后请扣缴单位提供支付所得和扣缴税款</a:t>
            </a:r>
            <a:r>
              <a:rPr sz="2400" strike="noStrike" noProof="1">
                <a:latin typeface="微软雅黑" panose="020B0503020204020204" pitchFamily="34" charset="-122"/>
                <a:ea typeface="微软雅黑" panose="020B0503020204020204" pitchFamily="34" charset="-122"/>
              </a:rPr>
              <a:t>等信息。</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此外，您也可以通过</a:t>
            </a:r>
            <a:r>
              <a:rPr sz="2400" b="1" strike="noStrike" noProof="1">
                <a:solidFill>
                  <a:srgbClr val="FF0000"/>
                </a:solidFill>
                <a:latin typeface="微软雅黑" panose="020B0503020204020204" pitchFamily="34" charset="-122"/>
                <a:ea typeface="微软雅黑" panose="020B0503020204020204" pitchFamily="34" charset="-122"/>
              </a:rPr>
              <a:t>手机个人所得税 APP </a:t>
            </a:r>
            <a:r>
              <a:rPr sz="2400" strike="noStrike" noProof="1">
                <a:latin typeface="微软雅黑" panose="020B0503020204020204" pitchFamily="34" charset="-122"/>
                <a:ea typeface="微软雅黑" panose="020B0503020204020204" pitchFamily="34" charset="-122"/>
              </a:rPr>
              <a:t>或者</a:t>
            </a:r>
            <a:r>
              <a:rPr sz="2400" b="1" strike="noStrike" noProof="1">
                <a:solidFill>
                  <a:srgbClr val="FF0000"/>
                </a:solidFill>
                <a:latin typeface="微软雅黑" panose="020B0503020204020204" pitchFamily="34" charset="-122"/>
                <a:ea typeface="微软雅黑" panose="020B0503020204020204" pitchFamily="34" charset="-122"/>
              </a:rPr>
              <a:t>自然人电子税务局</a:t>
            </a:r>
            <a:r>
              <a:rPr sz="2400" strike="noStrike" noProof="1">
                <a:latin typeface="微软雅黑" panose="020B0503020204020204" pitchFamily="34" charset="-122"/>
                <a:ea typeface="微软雅黑" panose="020B0503020204020204" pitchFamily="34" charset="-122"/>
              </a:rPr>
              <a:t>查询了解相关单位扣缴申报您收入及税款等相关信息。</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39" name="Oval 3"/>
          <p:cNvSpPr/>
          <p:nvPr/>
        </p:nvSpPr>
        <p:spPr bwMode="auto">
          <a:xfrm>
            <a:off x="1548322" y="2548782"/>
            <a:ext cx="2230834" cy="2230834"/>
          </a:xfrm>
          <a:prstGeom prst="ellipse">
            <a:avLst/>
          </a:prstGeom>
          <a:solidFill>
            <a:srgbClr val="C71D21"/>
          </a:solidFill>
          <a:ln w="9525">
            <a:noFill/>
            <a:round/>
          </a:ln>
        </p:spPr>
        <p:txBody>
          <a:bodyPr vert="horz" wrap="square" lIns="121682" tIns="60841" rIns="121682" bIns="60841" numCol="1" rtlCol="0"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7930" eaLnBrk="1" fontAlgn="auto" latinLnBrk="0" hangingPunct="1">
              <a:lnSpc>
                <a:spcPct val="100000"/>
              </a:lnSpc>
              <a:spcBef>
                <a:spcPts val="0"/>
              </a:spcBef>
              <a:spcAft>
                <a:spcPts val="0"/>
              </a:spcAft>
              <a:buClrTx/>
              <a:buSzTx/>
              <a:buFontTx/>
              <a:buNone/>
              <a:defRPr/>
            </a:pPr>
            <a:endParaRPr kumimoji="0" lang="en-US" sz="3190" b="0" i="0" u="none" strike="noStrike" kern="0" cap="none" spc="0" normalizeH="0" baseline="0" noProof="0">
              <a:ln>
                <a:noFill/>
              </a:ln>
              <a:solidFill>
                <a:srgbClr val="262626"/>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0" name="Oval 56"/>
          <p:cNvSpPr/>
          <p:nvPr/>
        </p:nvSpPr>
        <p:spPr bwMode="auto">
          <a:xfrm>
            <a:off x="2932367" y="2248846"/>
            <a:ext cx="1092861" cy="1092861"/>
          </a:xfrm>
          <a:prstGeom prst="ellipse">
            <a:avLst/>
          </a:prstGeom>
          <a:solidFill>
            <a:srgbClr val="FFFFFF"/>
          </a:solidFill>
          <a:ln w="9525">
            <a:solidFill>
              <a:srgbClr val="C71D21"/>
            </a:solidFill>
            <a:round/>
          </a:ln>
        </p:spPr>
        <p:txBody>
          <a:bodyPr vert="horz" wrap="square" lIns="121682" tIns="60841" rIns="121682" bIns="60841" numCol="1" rtlCol="0"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7930" eaLnBrk="1" fontAlgn="auto" latinLnBrk="0" hangingPunct="1">
              <a:lnSpc>
                <a:spcPct val="100000"/>
              </a:lnSpc>
              <a:spcBef>
                <a:spcPts val="0"/>
              </a:spcBef>
              <a:spcAft>
                <a:spcPts val="0"/>
              </a:spcAft>
              <a:buClrTx/>
              <a:buSzTx/>
              <a:buFontTx/>
              <a:buNone/>
              <a:defRPr/>
            </a:pPr>
            <a:endParaRPr kumimoji="0" lang="en-US" sz="3190" b="0" i="0" u="none" strike="noStrike" kern="0" cap="none" spc="0" normalizeH="0" baseline="0" noProof="0">
              <a:ln>
                <a:noFill/>
              </a:ln>
              <a:solidFill>
                <a:srgbClr val="262626"/>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2" name="TextBox 12"/>
          <p:cNvSpPr txBox="1"/>
          <p:nvPr/>
        </p:nvSpPr>
        <p:spPr>
          <a:xfrm>
            <a:off x="2160344" y="2995241"/>
            <a:ext cx="779820" cy="1477010"/>
          </a:xfrm>
          <a:prstGeom prst="rect">
            <a:avLst/>
          </a:prstGeom>
          <a:noFill/>
        </p:spPr>
        <p:txBody>
          <a:bodyPr wrap="square" lIns="0" tIns="0" rIns="0" bIns="0" rtlCol="0" anchor="t" anchorCtr="0">
            <a:spAutoFit/>
          </a:bodyPr>
          <a:lstStyle>
            <a:defPPr>
              <a:defRPr lang="zh-CN"/>
            </a:defPPr>
            <a:lvl1pPr algn="ctr" defTabSz="1216660">
              <a:spcBef>
                <a:spcPct val="20000"/>
              </a:spcBef>
              <a:defRPr sz="1600" b="1">
                <a:solidFill>
                  <a:srgbClr val="000000"/>
                </a:solidFill>
                <a:latin typeface="Arial" panose="020B0604020202020204" pitchFamily="34" charset="0"/>
                <a:ea typeface="微软雅黑" panose="020B0503020204020204" pitchFamily="34" charset="-122"/>
              </a:defRPr>
            </a:lvl1pPr>
          </a:lstStyle>
          <a:p>
            <a:r>
              <a:rPr lang="zh-CN" altLang="en-US" sz="3200" dirty="0">
                <a:solidFill>
                  <a:schemeClr val="bg1"/>
                </a:solidFill>
                <a:sym typeface="Arial" panose="020B0604020202020204" pitchFamily="34" charset="0"/>
              </a:rPr>
              <a:t>毛收入</a:t>
            </a:r>
            <a:endParaRPr lang="zh-CN" altLang="en-US" sz="3200" dirty="0">
              <a:solidFill>
                <a:schemeClr val="bg1"/>
              </a:solidFill>
              <a:sym typeface="Arial" panose="020B0604020202020204" pitchFamily="34" charset="0"/>
            </a:endParaRPr>
          </a:p>
        </p:txBody>
      </p:sp>
      <p:sp>
        <p:nvSpPr>
          <p:cNvPr id="43" name="Oval 60"/>
          <p:cNvSpPr/>
          <p:nvPr/>
        </p:nvSpPr>
        <p:spPr bwMode="auto">
          <a:xfrm flipH="1">
            <a:off x="8242689" y="2412257"/>
            <a:ext cx="2230834" cy="2230834"/>
          </a:xfrm>
          <a:prstGeom prst="ellipse">
            <a:avLst/>
          </a:prstGeom>
          <a:solidFill>
            <a:srgbClr val="C71D21"/>
          </a:solidFill>
          <a:ln w="9525">
            <a:noFill/>
            <a:round/>
          </a:ln>
        </p:spPr>
        <p:txBody>
          <a:bodyPr vert="horz" wrap="square" lIns="121682" tIns="60841" rIns="121682" bIns="60841" numCol="1" rtlCol="0"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7930" eaLnBrk="1" fontAlgn="auto" latinLnBrk="0" hangingPunct="1">
              <a:lnSpc>
                <a:spcPct val="100000"/>
              </a:lnSpc>
              <a:spcBef>
                <a:spcPts val="0"/>
              </a:spcBef>
              <a:spcAft>
                <a:spcPts val="0"/>
              </a:spcAft>
              <a:buClrTx/>
              <a:buSzTx/>
              <a:buFontTx/>
              <a:buNone/>
              <a:defRPr/>
            </a:pPr>
            <a:endParaRPr kumimoji="0" lang="en-US" sz="3190" b="0" i="0" u="none" strike="noStrike" kern="0" cap="none" spc="0" normalizeH="0" baseline="0" noProof="0">
              <a:ln>
                <a:noFill/>
              </a:ln>
              <a:solidFill>
                <a:srgbClr val="262626"/>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4" name="Oval 65"/>
          <p:cNvSpPr/>
          <p:nvPr/>
        </p:nvSpPr>
        <p:spPr bwMode="auto">
          <a:xfrm flipH="1">
            <a:off x="9622851" y="2270436"/>
            <a:ext cx="1092861" cy="1092861"/>
          </a:xfrm>
          <a:prstGeom prst="ellipse">
            <a:avLst/>
          </a:prstGeom>
          <a:solidFill>
            <a:srgbClr val="FFFFFF"/>
          </a:solidFill>
          <a:ln w="9525">
            <a:solidFill>
              <a:srgbClr val="C71D21"/>
            </a:solidFill>
            <a:round/>
          </a:ln>
        </p:spPr>
        <p:txBody>
          <a:bodyPr vert="horz" wrap="square" lIns="121682" tIns="60841" rIns="121682" bIns="60841" numCol="1" rtlCol="0"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7930" eaLnBrk="1" fontAlgn="auto" latinLnBrk="0" hangingPunct="1">
              <a:lnSpc>
                <a:spcPct val="100000"/>
              </a:lnSpc>
              <a:spcBef>
                <a:spcPts val="0"/>
              </a:spcBef>
              <a:spcAft>
                <a:spcPts val="0"/>
              </a:spcAft>
              <a:buClrTx/>
              <a:buSzTx/>
              <a:buFontTx/>
              <a:buNone/>
              <a:defRPr/>
            </a:pPr>
            <a:endParaRPr kumimoji="0" lang="en-US" sz="3190" b="0" i="0" u="none" strike="noStrike" kern="0" cap="none" spc="0" normalizeH="0" baseline="0" noProof="0">
              <a:ln>
                <a:noFill/>
              </a:ln>
              <a:solidFill>
                <a:srgbClr val="262626"/>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6" name="TextBox 63"/>
          <p:cNvSpPr txBox="1"/>
          <p:nvPr/>
        </p:nvSpPr>
        <p:spPr>
          <a:xfrm flipH="1">
            <a:off x="8684842" y="2995240"/>
            <a:ext cx="1416274" cy="1082675"/>
          </a:xfrm>
          <a:prstGeom prst="rect">
            <a:avLst/>
          </a:prstGeom>
          <a:noFill/>
        </p:spPr>
        <p:txBody>
          <a:bodyPr wrap="square" lIns="0" tIns="0" rIns="0" bIns="0" rtlCol="0" anchor="t" anchorCtr="0">
            <a:spAutoFit/>
          </a:bodyPr>
          <a:lstStyle>
            <a:defPPr>
              <a:defRPr lang="zh-CN"/>
            </a:defPPr>
            <a:lvl1pPr algn="ctr" defTabSz="1216660">
              <a:spcBef>
                <a:spcPct val="20000"/>
              </a:spcBef>
              <a:defRPr sz="1600" b="1">
                <a:solidFill>
                  <a:srgbClr val="000000"/>
                </a:solidFill>
                <a:latin typeface="Arial" panose="020B0604020202020204" pitchFamily="34" charset="0"/>
                <a:ea typeface="微软雅黑" panose="020B0503020204020204" pitchFamily="34" charset="-122"/>
              </a:defRPr>
            </a:lvl1pPr>
          </a:lstStyle>
          <a:p>
            <a:r>
              <a:rPr lang="zh-CN" altLang="en-US" sz="3200" dirty="0">
                <a:solidFill>
                  <a:schemeClr val="bg1"/>
                </a:solidFill>
                <a:sym typeface="Arial" panose="020B0604020202020204" pitchFamily="34" charset="0"/>
              </a:rPr>
              <a:t>税前</a:t>
            </a:r>
            <a:endParaRPr lang="zh-CN" altLang="en-US" sz="3200" dirty="0">
              <a:solidFill>
                <a:schemeClr val="bg1"/>
              </a:solidFill>
              <a:sym typeface="Arial" panose="020B0604020202020204" pitchFamily="34" charset="0"/>
            </a:endParaRPr>
          </a:p>
          <a:p>
            <a:r>
              <a:rPr lang="zh-CN" altLang="en-US" sz="3200" dirty="0">
                <a:solidFill>
                  <a:schemeClr val="bg1"/>
                </a:solidFill>
                <a:sym typeface="Arial" panose="020B0604020202020204" pitchFamily="34" charset="0"/>
              </a:rPr>
              <a:t>收入</a:t>
            </a:r>
            <a:endParaRPr lang="zh-CN" altLang="en-US" sz="3200" dirty="0">
              <a:solidFill>
                <a:schemeClr val="bg1"/>
              </a:solidFill>
              <a:sym typeface="Arial" panose="020B0604020202020204" pitchFamily="34" charset="0"/>
            </a:endParaRPr>
          </a:p>
        </p:txBody>
      </p:sp>
      <p:sp>
        <p:nvSpPr>
          <p:cNvPr id="47" name="Oval 75"/>
          <p:cNvSpPr/>
          <p:nvPr/>
        </p:nvSpPr>
        <p:spPr bwMode="auto">
          <a:xfrm>
            <a:off x="4842834" y="2412611"/>
            <a:ext cx="2230834" cy="2230834"/>
          </a:xfrm>
          <a:prstGeom prst="ellipse">
            <a:avLst/>
          </a:prstGeom>
          <a:solidFill>
            <a:srgbClr val="C71D21"/>
          </a:solidFill>
          <a:ln w="9525">
            <a:noFill/>
            <a:round/>
          </a:ln>
        </p:spPr>
        <p:txBody>
          <a:bodyPr vert="horz" wrap="square" lIns="121682" tIns="60841" rIns="121682" bIns="60841" numCol="1" rtlCol="0"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7930" eaLnBrk="1" fontAlgn="auto" latinLnBrk="0" hangingPunct="1">
              <a:lnSpc>
                <a:spcPct val="100000"/>
              </a:lnSpc>
              <a:spcBef>
                <a:spcPts val="0"/>
              </a:spcBef>
              <a:spcAft>
                <a:spcPts val="0"/>
              </a:spcAft>
              <a:buClrTx/>
              <a:buSzTx/>
              <a:buFontTx/>
              <a:buNone/>
              <a:defRPr/>
            </a:pPr>
            <a:endParaRPr kumimoji="0" lang="en-US" sz="3190" b="0" i="0" u="none" strike="noStrike" kern="0" cap="none" spc="0" normalizeH="0" baseline="0" noProof="0">
              <a:ln>
                <a:noFill/>
              </a:ln>
              <a:solidFill>
                <a:srgbClr val="262626"/>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48" name="TextBox 78"/>
          <p:cNvSpPr txBox="1"/>
          <p:nvPr/>
        </p:nvSpPr>
        <p:spPr>
          <a:xfrm>
            <a:off x="5261193" y="2995593"/>
            <a:ext cx="1416276" cy="1082675"/>
          </a:xfrm>
          <a:prstGeom prst="rect">
            <a:avLst/>
          </a:prstGeom>
          <a:noFill/>
        </p:spPr>
        <p:txBody>
          <a:bodyPr wrap="square" lIns="0" tIns="0" rIns="0" bIns="0" rtlCol="0" anchor="t" anchorCtr="0">
            <a:spAutoFit/>
          </a:bodyPr>
          <a:lstStyle>
            <a:defPPr>
              <a:defRPr lang="zh-CN"/>
            </a:defPPr>
            <a:lvl1pPr algn="ctr" defTabSz="1216660">
              <a:spcBef>
                <a:spcPct val="20000"/>
              </a:spcBef>
              <a:defRPr sz="1600" b="1">
                <a:solidFill>
                  <a:srgbClr val="000000"/>
                </a:solidFill>
                <a:latin typeface="Arial" panose="020B0604020202020204" pitchFamily="34" charset="0"/>
                <a:ea typeface="微软雅黑" panose="020B0503020204020204" pitchFamily="34" charset="-122"/>
              </a:defRPr>
            </a:lvl1pPr>
          </a:lstStyle>
          <a:p>
            <a:r>
              <a:rPr lang="zh-CN" altLang="en-US" sz="3200" dirty="0">
                <a:solidFill>
                  <a:schemeClr val="bg1"/>
                </a:solidFill>
                <a:sym typeface="Arial" panose="020B0604020202020204" pitchFamily="34" charset="0"/>
              </a:rPr>
              <a:t>应发</a:t>
            </a:r>
            <a:endParaRPr lang="zh-CN" altLang="en-US" sz="3200" dirty="0">
              <a:solidFill>
                <a:schemeClr val="bg1"/>
              </a:solidFill>
              <a:sym typeface="Arial" panose="020B0604020202020204" pitchFamily="34" charset="0"/>
            </a:endParaRPr>
          </a:p>
          <a:p>
            <a:r>
              <a:rPr lang="zh-CN" altLang="en-US" sz="3200" dirty="0">
                <a:solidFill>
                  <a:schemeClr val="bg1"/>
                </a:solidFill>
                <a:sym typeface="Arial" panose="020B0604020202020204" pitchFamily="34" charset="0"/>
              </a:rPr>
              <a:t>工资</a:t>
            </a:r>
            <a:endParaRPr lang="zh-CN" altLang="en-US" sz="3200" dirty="0">
              <a:solidFill>
                <a:schemeClr val="bg1"/>
              </a:solidFill>
              <a:sym typeface="Arial" panose="020B0604020202020204" pitchFamily="34" charset="0"/>
            </a:endParaRPr>
          </a:p>
        </p:txBody>
      </p:sp>
      <p:sp>
        <p:nvSpPr>
          <p:cNvPr id="49" name="Oval 80"/>
          <p:cNvSpPr/>
          <p:nvPr/>
        </p:nvSpPr>
        <p:spPr bwMode="auto">
          <a:xfrm>
            <a:off x="6308160" y="2249200"/>
            <a:ext cx="1092861" cy="1092861"/>
          </a:xfrm>
          <a:prstGeom prst="ellipse">
            <a:avLst/>
          </a:prstGeom>
          <a:solidFill>
            <a:srgbClr val="FFFFFF"/>
          </a:solidFill>
          <a:ln w="9525">
            <a:solidFill>
              <a:srgbClr val="C71D21"/>
            </a:solidFill>
            <a:round/>
          </a:ln>
        </p:spPr>
        <p:txBody>
          <a:bodyPr vert="horz" wrap="square" lIns="121682" tIns="60841" rIns="121682" bIns="60841" numCol="1" rtlCol="0"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1217930" eaLnBrk="1" fontAlgn="auto" latinLnBrk="0" hangingPunct="1">
              <a:lnSpc>
                <a:spcPct val="100000"/>
              </a:lnSpc>
              <a:spcBef>
                <a:spcPts val="0"/>
              </a:spcBef>
              <a:spcAft>
                <a:spcPts val="0"/>
              </a:spcAft>
              <a:buClrTx/>
              <a:buSzTx/>
              <a:buFontTx/>
              <a:buNone/>
              <a:defRPr/>
            </a:pPr>
            <a:endParaRPr kumimoji="0" lang="en-US" sz="3190" b="0" i="0" u="none" strike="noStrike" kern="0" cap="none" spc="0" normalizeH="0" baseline="0" noProof="0">
              <a:ln>
                <a:noFill/>
              </a:ln>
              <a:solidFill>
                <a:srgbClr val="262626"/>
              </a:solidFill>
              <a:effectLst/>
              <a:uLnTx/>
              <a:uFillTx/>
              <a:latin typeface="Arial" panose="020B0604020202020204" pitchFamily="34" charset="0"/>
              <a:ea typeface="微软雅黑" panose="020B0503020204020204" pitchFamily="34" charset="-122"/>
              <a:sym typeface="Arial" panose="020B0604020202020204" pitchFamily="34" charset="0"/>
            </a:endParaRPr>
          </a:p>
        </p:txBody>
      </p:sp>
      <p:sp>
        <p:nvSpPr>
          <p:cNvPr id="98" name="iconfont-10313-5038941"/>
          <p:cNvSpPr>
            <a:spLocks noChangeAspect="1"/>
          </p:cNvSpPr>
          <p:nvPr/>
        </p:nvSpPr>
        <p:spPr bwMode="auto">
          <a:xfrm>
            <a:off x="3267517" y="2548754"/>
            <a:ext cx="511170" cy="511274"/>
          </a:xfrm>
          <a:custGeom>
            <a:avLst/>
            <a:gdLst>
              <a:gd name="connsiteX0" fmla="*/ 420256 w 487569"/>
              <a:gd name="connsiteY0" fmla="*/ 305743 h 487669"/>
              <a:gd name="connsiteX1" fmla="*/ 410993 w 487569"/>
              <a:gd name="connsiteY1" fmla="*/ 309564 h 487669"/>
              <a:gd name="connsiteX2" fmla="*/ 341751 w 487569"/>
              <a:gd name="connsiteY2" fmla="*/ 378854 h 487669"/>
              <a:gd name="connsiteX3" fmla="*/ 302273 w 487569"/>
              <a:gd name="connsiteY3" fmla="*/ 339328 h 487669"/>
              <a:gd name="connsiteX4" fmla="*/ 283748 w 487569"/>
              <a:gd name="connsiteY4" fmla="*/ 339328 h 487669"/>
              <a:gd name="connsiteX5" fmla="*/ 283748 w 487569"/>
              <a:gd name="connsiteY5" fmla="*/ 357852 h 487669"/>
              <a:gd name="connsiteX6" fmla="*/ 332560 w 487569"/>
              <a:gd name="connsiteY6" fmla="*/ 406665 h 487669"/>
              <a:gd name="connsiteX7" fmla="*/ 351085 w 487569"/>
              <a:gd name="connsiteY7" fmla="*/ 406665 h 487669"/>
              <a:gd name="connsiteX8" fmla="*/ 352038 w 487569"/>
              <a:gd name="connsiteY8" fmla="*/ 405569 h 487669"/>
              <a:gd name="connsiteX9" fmla="*/ 429518 w 487569"/>
              <a:gd name="connsiteY9" fmla="*/ 328089 h 487669"/>
              <a:gd name="connsiteX10" fmla="*/ 429518 w 487569"/>
              <a:gd name="connsiteY10" fmla="*/ 309564 h 487669"/>
              <a:gd name="connsiteX11" fmla="*/ 420256 w 487569"/>
              <a:gd name="connsiteY11" fmla="*/ 305743 h 487669"/>
              <a:gd name="connsiteX12" fmla="*/ 90299 w 487569"/>
              <a:gd name="connsiteY12" fmla="*/ 288926 h 487669"/>
              <a:gd name="connsiteX13" fmla="*/ 71868 w 487569"/>
              <a:gd name="connsiteY13" fmla="*/ 306975 h 487669"/>
              <a:gd name="connsiteX14" fmla="*/ 90299 w 487569"/>
              <a:gd name="connsiteY14" fmla="*/ 325023 h 487669"/>
              <a:gd name="connsiteX15" fmla="*/ 126400 w 487569"/>
              <a:gd name="connsiteY15" fmla="*/ 325023 h 487669"/>
              <a:gd name="connsiteX16" fmla="*/ 144783 w 487569"/>
              <a:gd name="connsiteY16" fmla="*/ 306975 h 487669"/>
              <a:gd name="connsiteX17" fmla="*/ 126400 w 487569"/>
              <a:gd name="connsiteY17" fmla="*/ 288926 h 487669"/>
              <a:gd name="connsiteX18" fmla="*/ 352085 w 487569"/>
              <a:gd name="connsiteY18" fmla="*/ 216654 h 487669"/>
              <a:gd name="connsiteX19" fmla="*/ 487569 w 487569"/>
              <a:gd name="connsiteY19" fmla="*/ 352185 h 487669"/>
              <a:gd name="connsiteX20" fmla="*/ 352085 w 487569"/>
              <a:gd name="connsiteY20" fmla="*/ 487669 h 487669"/>
              <a:gd name="connsiteX21" fmla="*/ 216554 w 487569"/>
              <a:gd name="connsiteY21" fmla="*/ 352185 h 487669"/>
              <a:gd name="connsiteX22" fmla="*/ 352085 w 487569"/>
              <a:gd name="connsiteY22" fmla="*/ 216654 h 487669"/>
              <a:gd name="connsiteX23" fmla="*/ 90299 w 487569"/>
              <a:gd name="connsiteY23" fmla="*/ 180584 h 487669"/>
              <a:gd name="connsiteX24" fmla="*/ 72201 w 487569"/>
              <a:gd name="connsiteY24" fmla="*/ 198633 h 487669"/>
              <a:gd name="connsiteX25" fmla="*/ 90299 w 487569"/>
              <a:gd name="connsiteY25" fmla="*/ 216682 h 487669"/>
              <a:gd name="connsiteX26" fmla="*/ 162548 w 487569"/>
              <a:gd name="connsiteY26" fmla="*/ 216682 h 487669"/>
              <a:gd name="connsiteX27" fmla="*/ 180598 w 487569"/>
              <a:gd name="connsiteY27" fmla="*/ 198633 h 487669"/>
              <a:gd name="connsiteX28" fmla="*/ 162548 w 487569"/>
              <a:gd name="connsiteY28" fmla="*/ 180584 h 487669"/>
              <a:gd name="connsiteX29" fmla="*/ 90299 w 487569"/>
              <a:gd name="connsiteY29" fmla="*/ 72243 h 487669"/>
              <a:gd name="connsiteX30" fmla="*/ 72201 w 487569"/>
              <a:gd name="connsiteY30" fmla="*/ 90292 h 487669"/>
              <a:gd name="connsiteX31" fmla="*/ 90299 w 487569"/>
              <a:gd name="connsiteY31" fmla="*/ 108341 h 487669"/>
              <a:gd name="connsiteX32" fmla="*/ 306998 w 487569"/>
              <a:gd name="connsiteY32" fmla="*/ 108341 h 487669"/>
              <a:gd name="connsiteX33" fmla="*/ 325048 w 487569"/>
              <a:gd name="connsiteY33" fmla="*/ 90292 h 487669"/>
              <a:gd name="connsiteX34" fmla="*/ 306998 w 487569"/>
              <a:gd name="connsiteY34" fmla="*/ 72243 h 487669"/>
              <a:gd name="connsiteX35" fmla="*/ 36101 w 487569"/>
              <a:gd name="connsiteY35" fmla="*/ 0 h 487669"/>
              <a:gd name="connsiteX36" fmla="*/ 361196 w 487569"/>
              <a:gd name="connsiteY36" fmla="*/ 0 h 487669"/>
              <a:gd name="connsiteX37" fmla="*/ 397297 w 487569"/>
              <a:gd name="connsiteY37" fmla="*/ 36098 h 487669"/>
              <a:gd name="connsiteX38" fmla="*/ 397297 w 487569"/>
              <a:gd name="connsiteY38" fmla="*/ 186680 h 487669"/>
              <a:gd name="connsiteX39" fmla="*/ 352147 w 487569"/>
              <a:gd name="connsiteY39" fmla="*/ 180584 h 487669"/>
              <a:gd name="connsiteX40" fmla="*/ 194081 w 487569"/>
              <a:gd name="connsiteY40" fmla="*/ 285378 h 487669"/>
              <a:gd name="connsiteX41" fmla="*/ 180602 w 487569"/>
              <a:gd name="connsiteY41" fmla="*/ 352148 h 487669"/>
              <a:gd name="connsiteX42" fmla="*/ 180598 w 487569"/>
              <a:gd name="connsiteY42" fmla="*/ 352121 h 487669"/>
              <a:gd name="connsiteX43" fmla="*/ 180598 w 487569"/>
              <a:gd name="connsiteY43" fmla="*/ 352168 h 487669"/>
              <a:gd name="connsiteX44" fmla="*/ 180602 w 487569"/>
              <a:gd name="connsiteY44" fmla="*/ 352148 h 487669"/>
              <a:gd name="connsiteX45" fmla="*/ 188665 w 487569"/>
              <a:gd name="connsiteY45" fmla="*/ 404273 h 487669"/>
              <a:gd name="connsiteX46" fmla="*/ 212270 w 487569"/>
              <a:gd name="connsiteY46" fmla="*/ 451461 h 487669"/>
              <a:gd name="connsiteX47" fmla="*/ 36101 w 487569"/>
              <a:gd name="connsiteY47" fmla="*/ 451461 h 487669"/>
              <a:gd name="connsiteX48" fmla="*/ 0 w 487569"/>
              <a:gd name="connsiteY48" fmla="*/ 415363 h 487669"/>
              <a:gd name="connsiteX49" fmla="*/ 0 w 487569"/>
              <a:gd name="connsiteY49" fmla="*/ 36098 h 487669"/>
              <a:gd name="connsiteX50" fmla="*/ 36101 w 487569"/>
              <a:gd name="connsiteY50" fmla="*/ 0 h 487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487569" h="487669">
                <a:moveTo>
                  <a:pt x="420256" y="305743"/>
                </a:moveTo>
                <a:cubicBezTo>
                  <a:pt x="416910" y="305743"/>
                  <a:pt x="413565" y="307016"/>
                  <a:pt x="410993" y="309564"/>
                </a:cubicBezTo>
                <a:lnTo>
                  <a:pt x="341751" y="378854"/>
                </a:lnTo>
                <a:lnTo>
                  <a:pt x="302273" y="339328"/>
                </a:lnTo>
                <a:cubicBezTo>
                  <a:pt x="297130" y="334232"/>
                  <a:pt x="288844" y="334232"/>
                  <a:pt x="283748" y="339328"/>
                </a:cubicBezTo>
                <a:cubicBezTo>
                  <a:pt x="278653" y="344471"/>
                  <a:pt x="278653" y="352709"/>
                  <a:pt x="283748" y="357852"/>
                </a:cubicBezTo>
                <a:lnTo>
                  <a:pt x="332560" y="406665"/>
                </a:lnTo>
                <a:cubicBezTo>
                  <a:pt x="337656" y="411760"/>
                  <a:pt x="345942" y="411760"/>
                  <a:pt x="351085" y="406665"/>
                </a:cubicBezTo>
                <a:cubicBezTo>
                  <a:pt x="351419" y="406331"/>
                  <a:pt x="351752" y="405950"/>
                  <a:pt x="352038" y="405569"/>
                </a:cubicBezTo>
                <a:lnTo>
                  <a:pt x="429518" y="328089"/>
                </a:lnTo>
                <a:cubicBezTo>
                  <a:pt x="434614" y="322946"/>
                  <a:pt x="434614" y="314707"/>
                  <a:pt x="429518" y="309564"/>
                </a:cubicBezTo>
                <a:cubicBezTo>
                  <a:pt x="426947" y="307016"/>
                  <a:pt x="423601" y="305743"/>
                  <a:pt x="420256" y="305743"/>
                </a:cubicBezTo>
                <a:close/>
                <a:moveTo>
                  <a:pt x="90299" y="288926"/>
                </a:moveTo>
                <a:cubicBezTo>
                  <a:pt x="80155" y="288735"/>
                  <a:pt x="71868" y="296879"/>
                  <a:pt x="71868" y="306975"/>
                </a:cubicBezTo>
                <a:cubicBezTo>
                  <a:pt x="71868" y="317071"/>
                  <a:pt x="80155" y="325214"/>
                  <a:pt x="90299" y="325023"/>
                </a:cubicBezTo>
                <a:lnTo>
                  <a:pt x="126400" y="325023"/>
                </a:lnTo>
                <a:cubicBezTo>
                  <a:pt x="136496" y="325214"/>
                  <a:pt x="144783" y="317071"/>
                  <a:pt x="144783" y="306975"/>
                </a:cubicBezTo>
                <a:cubicBezTo>
                  <a:pt x="144783" y="296879"/>
                  <a:pt x="136496" y="288735"/>
                  <a:pt x="126400" y="288926"/>
                </a:cubicBezTo>
                <a:close/>
                <a:moveTo>
                  <a:pt x="352085" y="216654"/>
                </a:moveTo>
                <a:cubicBezTo>
                  <a:pt x="426899" y="216654"/>
                  <a:pt x="487569" y="277324"/>
                  <a:pt x="487569" y="352185"/>
                </a:cubicBezTo>
                <a:cubicBezTo>
                  <a:pt x="487569" y="426999"/>
                  <a:pt x="426899" y="487669"/>
                  <a:pt x="352085" y="487669"/>
                </a:cubicBezTo>
                <a:cubicBezTo>
                  <a:pt x="277224" y="487669"/>
                  <a:pt x="216554" y="426999"/>
                  <a:pt x="216554" y="352185"/>
                </a:cubicBezTo>
                <a:cubicBezTo>
                  <a:pt x="216554" y="277324"/>
                  <a:pt x="277224" y="216654"/>
                  <a:pt x="352085" y="216654"/>
                </a:cubicBezTo>
                <a:close/>
                <a:moveTo>
                  <a:pt x="90299" y="180584"/>
                </a:moveTo>
                <a:cubicBezTo>
                  <a:pt x="80298" y="180584"/>
                  <a:pt x="72201" y="188680"/>
                  <a:pt x="72201" y="198633"/>
                </a:cubicBezTo>
                <a:cubicBezTo>
                  <a:pt x="72201" y="208586"/>
                  <a:pt x="80298" y="216682"/>
                  <a:pt x="90299" y="216682"/>
                </a:cubicBezTo>
                <a:lnTo>
                  <a:pt x="162548" y="216682"/>
                </a:lnTo>
                <a:cubicBezTo>
                  <a:pt x="172502" y="216682"/>
                  <a:pt x="180598" y="208586"/>
                  <a:pt x="180598" y="198633"/>
                </a:cubicBezTo>
                <a:cubicBezTo>
                  <a:pt x="180598" y="188680"/>
                  <a:pt x="172502" y="180584"/>
                  <a:pt x="162548" y="180584"/>
                </a:cubicBezTo>
                <a:close/>
                <a:moveTo>
                  <a:pt x="90299" y="72243"/>
                </a:moveTo>
                <a:cubicBezTo>
                  <a:pt x="80298" y="72243"/>
                  <a:pt x="72201" y="80339"/>
                  <a:pt x="72201" y="90292"/>
                </a:cubicBezTo>
                <a:cubicBezTo>
                  <a:pt x="72201" y="100245"/>
                  <a:pt x="80298" y="108341"/>
                  <a:pt x="90299" y="108341"/>
                </a:cubicBezTo>
                <a:lnTo>
                  <a:pt x="306998" y="108341"/>
                </a:lnTo>
                <a:cubicBezTo>
                  <a:pt x="316952" y="108341"/>
                  <a:pt x="325048" y="100245"/>
                  <a:pt x="325048" y="90292"/>
                </a:cubicBezTo>
                <a:cubicBezTo>
                  <a:pt x="325048" y="80339"/>
                  <a:pt x="316952" y="72243"/>
                  <a:pt x="306998" y="72243"/>
                </a:cubicBezTo>
                <a:close/>
                <a:moveTo>
                  <a:pt x="36101" y="0"/>
                </a:moveTo>
                <a:lnTo>
                  <a:pt x="361196" y="0"/>
                </a:lnTo>
                <a:cubicBezTo>
                  <a:pt x="381104" y="47"/>
                  <a:pt x="397249" y="16192"/>
                  <a:pt x="397297" y="36098"/>
                </a:cubicBezTo>
                <a:lnTo>
                  <a:pt x="397297" y="186680"/>
                </a:lnTo>
                <a:cubicBezTo>
                  <a:pt x="382581" y="182632"/>
                  <a:pt x="367388" y="180584"/>
                  <a:pt x="352147" y="180584"/>
                </a:cubicBezTo>
                <a:cubicBezTo>
                  <a:pt x="281101" y="180584"/>
                  <a:pt x="220128" y="223793"/>
                  <a:pt x="194081" y="285378"/>
                </a:cubicBezTo>
                <a:lnTo>
                  <a:pt x="180602" y="352148"/>
                </a:lnTo>
                <a:lnTo>
                  <a:pt x="180598" y="352121"/>
                </a:lnTo>
                <a:lnTo>
                  <a:pt x="180598" y="352168"/>
                </a:lnTo>
                <a:lnTo>
                  <a:pt x="180602" y="352148"/>
                </a:lnTo>
                <a:lnTo>
                  <a:pt x="188665" y="404273"/>
                </a:lnTo>
                <a:cubicBezTo>
                  <a:pt x="194005" y="421030"/>
                  <a:pt x="201935" y="436960"/>
                  <a:pt x="212270" y="451461"/>
                </a:cubicBezTo>
                <a:lnTo>
                  <a:pt x="36101" y="451461"/>
                </a:lnTo>
                <a:cubicBezTo>
                  <a:pt x="16193" y="451414"/>
                  <a:pt x="48" y="435270"/>
                  <a:pt x="0" y="415363"/>
                </a:cubicBezTo>
                <a:lnTo>
                  <a:pt x="0" y="36098"/>
                </a:lnTo>
                <a:cubicBezTo>
                  <a:pt x="48" y="16192"/>
                  <a:pt x="16193" y="47"/>
                  <a:pt x="36101" y="0"/>
                </a:cubicBezTo>
                <a:close/>
              </a:path>
            </a:pathLst>
          </a:custGeom>
          <a:solidFill>
            <a:srgbClr val="C71D21"/>
          </a:solidFill>
          <a:ln>
            <a:noFill/>
          </a:ln>
        </p:spPr>
      </p:sp>
      <p:sp>
        <p:nvSpPr>
          <p:cNvPr id="99" name="iconfont-10342-5064096"/>
          <p:cNvSpPr>
            <a:spLocks noChangeAspect="1"/>
          </p:cNvSpPr>
          <p:nvPr/>
        </p:nvSpPr>
        <p:spPr bwMode="auto">
          <a:xfrm>
            <a:off x="6660111" y="2568109"/>
            <a:ext cx="455042" cy="455042"/>
          </a:xfrm>
          <a:custGeom>
            <a:avLst/>
            <a:gdLst>
              <a:gd name="T0" fmla="*/ 8200 w 8760"/>
              <a:gd name="T1" fmla="*/ 7600 h 8760"/>
              <a:gd name="T2" fmla="*/ 8200 w 8760"/>
              <a:gd name="T3" fmla="*/ 2960 h 8760"/>
              <a:gd name="T4" fmla="*/ 7600 w 8760"/>
              <a:gd name="T5" fmla="*/ 2360 h 8760"/>
              <a:gd name="T6" fmla="*/ 7000 w 8760"/>
              <a:gd name="T7" fmla="*/ 2360 h 8760"/>
              <a:gd name="T8" fmla="*/ 6400 w 8760"/>
              <a:gd name="T9" fmla="*/ 2960 h 8760"/>
              <a:gd name="T10" fmla="*/ 6400 w 8760"/>
              <a:gd name="T11" fmla="*/ 7600 h 8760"/>
              <a:gd name="T12" fmla="*/ 5800 w 8760"/>
              <a:gd name="T13" fmla="*/ 7600 h 8760"/>
              <a:gd name="T14" fmla="*/ 5800 w 8760"/>
              <a:gd name="T15" fmla="*/ 1200 h 8760"/>
              <a:gd name="T16" fmla="*/ 5200 w 8760"/>
              <a:gd name="T17" fmla="*/ 600 h 8760"/>
              <a:gd name="T18" fmla="*/ 4600 w 8760"/>
              <a:gd name="T19" fmla="*/ 600 h 8760"/>
              <a:gd name="T20" fmla="*/ 4000 w 8760"/>
              <a:gd name="T21" fmla="*/ 1200 h 8760"/>
              <a:gd name="T22" fmla="*/ 4000 w 8760"/>
              <a:gd name="T23" fmla="*/ 7600 h 8760"/>
              <a:gd name="T24" fmla="*/ 3400 w 8760"/>
              <a:gd name="T25" fmla="*/ 7600 h 8760"/>
              <a:gd name="T26" fmla="*/ 3400 w 8760"/>
              <a:gd name="T27" fmla="*/ 4120 h 8760"/>
              <a:gd name="T28" fmla="*/ 2800 w 8760"/>
              <a:gd name="T29" fmla="*/ 3520 h 8760"/>
              <a:gd name="T30" fmla="*/ 2200 w 8760"/>
              <a:gd name="T31" fmla="*/ 3520 h 8760"/>
              <a:gd name="T32" fmla="*/ 1600 w 8760"/>
              <a:gd name="T33" fmla="*/ 4120 h 8760"/>
              <a:gd name="T34" fmla="*/ 1600 w 8760"/>
              <a:gd name="T35" fmla="*/ 7600 h 8760"/>
              <a:gd name="T36" fmla="*/ 1200 w 8760"/>
              <a:gd name="T37" fmla="*/ 7600 h 8760"/>
              <a:gd name="T38" fmla="*/ 1200 w 8760"/>
              <a:gd name="T39" fmla="*/ 600 h 8760"/>
              <a:gd name="T40" fmla="*/ 600 w 8760"/>
              <a:gd name="T41" fmla="*/ 0 h 8760"/>
              <a:gd name="T42" fmla="*/ 0 w 8760"/>
              <a:gd name="T43" fmla="*/ 600 h 8760"/>
              <a:gd name="T44" fmla="*/ 0 w 8760"/>
              <a:gd name="T45" fmla="*/ 8160 h 8760"/>
              <a:gd name="T46" fmla="*/ 600 w 8760"/>
              <a:gd name="T47" fmla="*/ 8760 h 8760"/>
              <a:gd name="T48" fmla="*/ 8160 w 8760"/>
              <a:gd name="T49" fmla="*/ 8760 h 8760"/>
              <a:gd name="T50" fmla="*/ 8760 w 8760"/>
              <a:gd name="T51" fmla="*/ 8160 h 8760"/>
              <a:gd name="T52" fmla="*/ 8200 w 8760"/>
              <a:gd name="T53" fmla="*/ 7600 h 87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760" h="8760">
                <a:moveTo>
                  <a:pt x="8200" y="7600"/>
                </a:moveTo>
                <a:lnTo>
                  <a:pt x="8200" y="2960"/>
                </a:lnTo>
                <a:cubicBezTo>
                  <a:pt x="8200" y="2640"/>
                  <a:pt x="7920" y="2360"/>
                  <a:pt x="7600" y="2360"/>
                </a:cubicBezTo>
                <a:lnTo>
                  <a:pt x="7000" y="2360"/>
                </a:lnTo>
                <a:cubicBezTo>
                  <a:pt x="6680" y="2360"/>
                  <a:pt x="6400" y="2640"/>
                  <a:pt x="6400" y="2960"/>
                </a:cubicBezTo>
                <a:lnTo>
                  <a:pt x="6400" y="7600"/>
                </a:lnTo>
                <a:lnTo>
                  <a:pt x="5800" y="7600"/>
                </a:lnTo>
                <a:lnTo>
                  <a:pt x="5800" y="1200"/>
                </a:lnTo>
                <a:cubicBezTo>
                  <a:pt x="5800" y="880"/>
                  <a:pt x="5520" y="600"/>
                  <a:pt x="5200" y="600"/>
                </a:cubicBezTo>
                <a:lnTo>
                  <a:pt x="4600" y="600"/>
                </a:lnTo>
                <a:cubicBezTo>
                  <a:pt x="4280" y="600"/>
                  <a:pt x="4000" y="880"/>
                  <a:pt x="4000" y="1200"/>
                </a:cubicBezTo>
                <a:lnTo>
                  <a:pt x="4000" y="7600"/>
                </a:lnTo>
                <a:lnTo>
                  <a:pt x="3400" y="7600"/>
                </a:lnTo>
                <a:lnTo>
                  <a:pt x="3400" y="4120"/>
                </a:lnTo>
                <a:cubicBezTo>
                  <a:pt x="3400" y="3800"/>
                  <a:pt x="3120" y="3520"/>
                  <a:pt x="2800" y="3520"/>
                </a:cubicBezTo>
                <a:lnTo>
                  <a:pt x="2200" y="3520"/>
                </a:lnTo>
                <a:cubicBezTo>
                  <a:pt x="1880" y="3520"/>
                  <a:pt x="1600" y="3800"/>
                  <a:pt x="1600" y="4120"/>
                </a:cubicBezTo>
                <a:lnTo>
                  <a:pt x="1600" y="7600"/>
                </a:lnTo>
                <a:lnTo>
                  <a:pt x="1200" y="7600"/>
                </a:lnTo>
                <a:lnTo>
                  <a:pt x="1200" y="600"/>
                </a:lnTo>
                <a:cubicBezTo>
                  <a:pt x="1200" y="280"/>
                  <a:pt x="920" y="0"/>
                  <a:pt x="600" y="0"/>
                </a:cubicBezTo>
                <a:cubicBezTo>
                  <a:pt x="280" y="0"/>
                  <a:pt x="0" y="280"/>
                  <a:pt x="0" y="600"/>
                </a:cubicBezTo>
                <a:lnTo>
                  <a:pt x="0" y="8160"/>
                </a:lnTo>
                <a:cubicBezTo>
                  <a:pt x="0" y="8480"/>
                  <a:pt x="280" y="8760"/>
                  <a:pt x="600" y="8760"/>
                </a:cubicBezTo>
                <a:lnTo>
                  <a:pt x="8160" y="8760"/>
                </a:lnTo>
                <a:cubicBezTo>
                  <a:pt x="8480" y="8760"/>
                  <a:pt x="8760" y="8480"/>
                  <a:pt x="8760" y="8160"/>
                </a:cubicBezTo>
                <a:cubicBezTo>
                  <a:pt x="8760" y="7840"/>
                  <a:pt x="8520" y="7600"/>
                  <a:pt x="8200" y="7600"/>
                </a:cubicBezTo>
                <a:close/>
              </a:path>
            </a:pathLst>
          </a:custGeom>
          <a:solidFill>
            <a:srgbClr val="C71D21"/>
          </a:solidFill>
          <a:ln>
            <a:noFill/>
          </a:ln>
        </p:spPr>
      </p:sp>
      <p:sp>
        <p:nvSpPr>
          <p:cNvPr id="100" name="AutoShape 123"/>
          <p:cNvSpPr/>
          <p:nvPr/>
        </p:nvSpPr>
        <p:spPr bwMode="auto">
          <a:xfrm>
            <a:off x="9902240" y="2567771"/>
            <a:ext cx="534272" cy="498607"/>
          </a:xfrm>
          <a:custGeom>
            <a:avLst/>
            <a:gdLst>
              <a:gd name="T0" fmla="*/ 4942 w 11047"/>
              <a:gd name="T1" fmla="*/ 5983 h 10309"/>
              <a:gd name="T2" fmla="*/ 6105 w 11047"/>
              <a:gd name="T3" fmla="*/ 5983 h 10309"/>
              <a:gd name="T4" fmla="*/ 6105 w 11047"/>
              <a:gd name="T5" fmla="*/ 4820 h 10309"/>
              <a:gd name="T6" fmla="*/ 4942 w 11047"/>
              <a:gd name="T7" fmla="*/ 4820 h 10309"/>
              <a:gd name="T8" fmla="*/ 4701 w 11047"/>
              <a:gd name="T9" fmla="*/ 5401 h 10309"/>
              <a:gd name="T10" fmla="*/ 4933 w 11047"/>
              <a:gd name="T11" fmla="*/ 3875 h 10309"/>
              <a:gd name="T12" fmla="*/ 7932 w 11047"/>
              <a:gd name="T13" fmla="*/ 1229 h 10309"/>
              <a:gd name="T14" fmla="*/ 8292 w 11047"/>
              <a:gd name="T15" fmla="*/ 3177 h 10309"/>
              <a:gd name="T16" fmla="*/ 8285 w 11047"/>
              <a:gd name="T17" fmla="*/ 617 h 10309"/>
              <a:gd name="T18" fmla="*/ 3405 w 11047"/>
              <a:gd name="T19" fmla="*/ 4006 h 10309"/>
              <a:gd name="T20" fmla="*/ 3115 w 11047"/>
              <a:gd name="T21" fmla="*/ 1229 h 10309"/>
              <a:gd name="T22" fmla="*/ 4473 w 11047"/>
              <a:gd name="T23" fmla="*/ 1907 h 10309"/>
              <a:gd name="T24" fmla="*/ 4948 w 11047"/>
              <a:gd name="T25" fmla="*/ 1384 h 10309"/>
              <a:gd name="T26" fmla="*/ 2333 w 11047"/>
              <a:gd name="T27" fmla="*/ 2897 h 10309"/>
              <a:gd name="T28" fmla="*/ 0 w 11047"/>
              <a:gd name="T29" fmla="*/ 5879 h 10309"/>
              <a:gd name="T30" fmla="*/ 1876 w 11047"/>
              <a:gd name="T31" fmla="*/ 7410 h 10309"/>
              <a:gd name="T32" fmla="*/ 1984 w 11047"/>
              <a:gd name="T33" fmla="*/ 6720 h 10309"/>
              <a:gd name="T34" fmla="*/ 1975 w 11047"/>
              <a:gd name="T35" fmla="*/ 5040 h 10309"/>
              <a:gd name="T36" fmla="*/ 3243 w 11047"/>
              <a:gd name="T37" fmla="*/ 5401 h 10309"/>
              <a:gd name="T38" fmla="*/ 2762 w 11047"/>
              <a:gd name="T39" fmla="*/ 10185 h 10309"/>
              <a:gd name="T40" fmla="*/ 4941 w 11047"/>
              <a:gd name="T41" fmla="*/ 9425 h 10309"/>
              <a:gd name="T42" fmla="*/ 4467 w 11047"/>
              <a:gd name="T43" fmla="*/ 8900 h 10309"/>
              <a:gd name="T44" fmla="*/ 2932 w 11047"/>
              <a:gd name="T45" fmla="*/ 9159 h 10309"/>
              <a:gd name="T46" fmla="*/ 3655 w 11047"/>
              <a:gd name="T47" fmla="*/ 6190 h 10309"/>
              <a:gd name="T48" fmla="*/ 6097 w 11047"/>
              <a:gd name="T49" fmla="*/ 9416 h 10309"/>
              <a:gd name="T50" fmla="*/ 8285 w 11047"/>
              <a:gd name="T51" fmla="*/ 10185 h 10309"/>
              <a:gd name="T52" fmla="*/ 8797 w 11047"/>
              <a:gd name="T53" fmla="*/ 8373 h 10309"/>
              <a:gd name="T54" fmla="*/ 7425 w 11047"/>
              <a:gd name="T55" fmla="*/ 5422 h 10309"/>
              <a:gd name="T56" fmla="*/ 8097 w 11047"/>
              <a:gd name="T57" fmla="*/ 8467 h 10309"/>
              <a:gd name="T58" fmla="*/ 7482 w 11047"/>
              <a:gd name="T59" fmla="*/ 9525 h 10309"/>
              <a:gd name="T60" fmla="*/ 4391 w 11047"/>
              <a:gd name="T61" fmla="*/ 6055 h 10309"/>
              <a:gd name="T62" fmla="*/ 4391 w 11047"/>
              <a:gd name="T63" fmla="*/ 4747 h 10309"/>
              <a:gd name="T64" fmla="*/ 5523 w 11047"/>
              <a:gd name="T65" fmla="*/ 4570 h 10309"/>
              <a:gd name="T66" fmla="*/ 10340 w 11047"/>
              <a:gd name="T67" fmla="*/ 5879 h 10309"/>
              <a:gd name="T68" fmla="*/ 9081 w 11047"/>
              <a:gd name="T69" fmla="*/ 6714 h 10309"/>
              <a:gd name="T70" fmla="*/ 9299 w 11047"/>
              <a:gd name="T71" fmla="*/ 7386 h 10309"/>
              <a:gd name="T72" fmla="*/ 5523 w 11047"/>
              <a:gd name="T73" fmla="*/ 3864 h 10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1047" h="10309">
                <a:moveTo>
                  <a:pt x="4701" y="5401"/>
                </a:moveTo>
                <a:cubicBezTo>
                  <a:pt x="4701" y="5616"/>
                  <a:pt x="4790" y="5830"/>
                  <a:pt x="4942" y="5983"/>
                </a:cubicBezTo>
                <a:cubicBezTo>
                  <a:pt x="5094" y="6135"/>
                  <a:pt x="5308" y="6223"/>
                  <a:pt x="5523" y="6223"/>
                </a:cubicBezTo>
                <a:cubicBezTo>
                  <a:pt x="5739" y="6223"/>
                  <a:pt x="5952" y="6135"/>
                  <a:pt x="6105" y="5983"/>
                </a:cubicBezTo>
                <a:cubicBezTo>
                  <a:pt x="6257" y="5830"/>
                  <a:pt x="6345" y="5616"/>
                  <a:pt x="6345" y="5401"/>
                </a:cubicBezTo>
                <a:cubicBezTo>
                  <a:pt x="6345" y="5186"/>
                  <a:pt x="6257" y="4972"/>
                  <a:pt x="6105" y="4820"/>
                </a:cubicBezTo>
                <a:cubicBezTo>
                  <a:pt x="5952" y="4668"/>
                  <a:pt x="5739" y="4579"/>
                  <a:pt x="5523" y="4579"/>
                </a:cubicBezTo>
                <a:cubicBezTo>
                  <a:pt x="5308" y="4579"/>
                  <a:pt x="5094" y="4668"/>
                  <a:pt x="4942" y="4820"/>
                </a:cubicBezTo>
                <a:cubicBezTo>
                  <a:pt x="4790" y="4972"/>
                  <a:pt x="4701" y="5186"/>
                  <a:pt x="4701" y="5401"/>
                </a:cubicBezTo>
                <a:close/>
                <a:moveTo>
                  <a:pt x="4701" y="5401"/>
                </a:moveTo>
                <a:close/>
                <a:moveTo>
                  <a:pt x="5523" y="3864"/>
                </a:moveTo>
                <a:cubicBezTo>
                  <a:pt x="5326" y="3864"/>
                  <a:pt x="5129" y="3867"/>
                  <a:pt x="4933" y="3875"/>
                </a:cubicBezTo>
                <a:cubicBezTo>
                  <a:pt x="5463" y="3082"/>
                  <a:pt x="6028" y="2401"/>
                  <a:pt x="6571" y="1909"/>
                </a:cubicBezTo>
                <a:cubicBezTo>
                  <a:pt x="7254" y="1291"/>
                  <a:pt x="7746" y="1122"/>
                  <a:pt x="7932" y="1229"/>
                </a:cubicBezTo>
                <a:cubicBezTo>
                  <a:pt x="8118" y="1337"/>
                  <a:pt x="8218" y="1851"/>
                  <a:pt x="8021" y="2756"/>
                </a:cubicBezTo>
                <a:cubicBezTo>
                  <a:pt x="7980" y="2947"/>
                  <a:pt x="8101" y="3135"/>
                  <a:pt x="8292" y="3177"/>
                </a:cubicBezTo>
                <a:cubicBezTo>
                  <a:pt x="8482" y="3218"/>
                  <a:pt x="8670" y="3097"/>
                  <a:pt x="8712" y="2907"/>
                </a:cubicBezTo>
                <a:cubicBezTo>
                  <a:pt x="9038" y="1407"/>
                  <a:pt x="8660" y="834"/>
                  <a:pt x="8285" y="617"/>
                </a:cubicBezTo>
                <a:cubicBezTo>
                  <a:pt x="7215" y="0"/>
                  <a:pt x="5408" y="1758"/>
                  <a:pt x="4056" y="3931"/>
                </a:cubicBezTo>
                <a:cubicBezTo>
                  <a:pt x="3836" y="3951"/>
                  <a:pt x="3618" y="3976"/>
                  <a:pt x="3405" y="4006"/>
                </a:cubicBezTo>
                <a:cubicBezTo>
                  <a:pt x="3237" y="3562"/>
                  <a:pt x="3108" y="3138"/>
                  <a:pt x="3023" y="2748"/>
                </a:cubicBezTo>
                <a:cubicBezTo>
                  <a:pt x="2829" y="1848"/>
                  <a:pt x="2929" y="1337"/>
                  <a:pt x="3115" y="1229"/>
                </a:cubicBezTo>
                <a:cubicBezTo>
                  <a:pt x="3206" y="1177"/>
                  <a:pt x="3365" y="1194"/>
                  <a:pt x="3564" y="1277"/>
                </a:cubicBezTo>
                <a:cubicBezTo>
                  <a:pt x="3824" y="1387"/>
                  <a:pt x="4139" y="1605"/>
                  <a:pt x="4473" y="1907"/>
                </a:cubicBezTo>
                <a:cubicBezTo>
                  <a:pt x="4618" y="2038"/>
                  <a:pt x="4841" y="2027"/>
                  <a:pt x="4972" y="1883"/>
                </a:cubicBezTo>
                <a:cubicBezTo>
                  <a:pt x="5103" y="1738"/>
                  <a:pt x="5092" y="1515"/>
                  <a:pt x="4948" y="1384"/>
                </a:cubicBezTo>
                <a:cubicBezTo>
                  <a:pt x="3817" y="360"/>
                  <a:pt x="3135" y="402"/>
                  <a:pt x="2762" y="618"/>
                </a:cubicBezTo>
                <a:cubicBezTo>
                  <a:pt x="2388" y="833"/>
                  <a:pt x="2010" y="1404"/>
                  <a:pt x="2333" y="2897"/>
                </a:cubicBezTo>
                <a:cubicBezTo>
                  <a:pt x="2416" y="3282"/>
                  <a:pt x="2539" y="3695"/>
                  <a:pt x="2697" y="4126"/>
                </a:cubicBezTo>
                <a:cubicBezTo>
                  <a:pt x="1148" y="4439"/>
                  <a:pt x="0" y="5028"/>
                  <a:pt x="0" y="5879"/>
                </a:cubicBezTo>
                <a:cubicBezTo>
                  <a:pt x="0" y="6311"/>
                  <a:pt x="307" y="6925"/>
                  <a:pt x="1769" y="7393"/>
                </a:cubicBezTo>
                <a:cubicBezTo>
                  <a:pt x="1805" y="7404"/>
                  <a:pt x="1841" y="7410"/>
                  <a:pt x="1876" y="7410"/>
                </a:cubicBezTo>
                <a:cubicBezTo>
                  <a:pt x="2026" y="7410"/>
                  <a:pt x="2165" y="7314"/>
                  <a:pt x="2213" y="7164"/>
                </a:cubicBezTo>
                <a:cubicBezTo>
                  <a:pt x="2272" y="6978"/>
                  <a:pt x="2170" y="6779"/>
                  <a:pt x="1984" y="6720"/>
                </a:cubicBezTo>
                <a:cubicBezTo>
                  <a:pt x="1101" y="6437"/>
                  <a:pt x="706" y="6094"/>
                  <a:pt x="706" y="5879"/>
                </a:cubicBezTo>
                <a:cubicBezTo>
                  <a:pt x="706" y="5664"/>
                  <a:pt x="1099" y="5322"/>
                  <a:pt x="1975" y="5040"/>
                </a:cubicBezTo>
                <a:cubicBezTo>
                  <a:pt x="2275" y="4944"/>
                  <a:pt x="2607" y="4861"/>
                  <a:pt x="2963" y="4794"/>
                </a:cubicBezTo>
                <a:cubicBezTo>
                  <a:pt x="3050" y="4994"/>
                  <a:pt x="3143" y="5197"/>
                  <a:pt x="3243" y="5401"/>
                </a:cubicBezTo>
                <a:cubicBezTo>
                  <a:pt x="2811" y="6288"/>
                  <a:pt x="2495" y="7152"/>
                  <a:pt x="2333" y="7905"/>
                </a:cubicBezTo>
                <a:cubicBezTo>
                  <a:pt x="2010" y="9398"/>
                  <a:pt x="2388" y="9969"/>
                  <a:pt x="2762" y="10185"/>
                </a:cubicBezTo>
                <a:cubicBezTo>
                  <a:pt x="2886" y="10257"/>
                  <a:pt x="3045" y="10309"/>
                  <a:pt x="3244" y="10309"/>
                </a:cubicBezTo>
                <a:cubicBezTo>
                  <a:pt x="3639" y="10309"/>
                  <a:pt x="4191" y="10101"/>
                  <a:pt x="4941" y="9425"/>
                </a:cubicBezTo>
                <a:cubicBezTo>
                  <a:pt x="5086" y="9294"/>
                  <a:pt x="5097" y="9070"/>
                  <a:pt x="4966" y="8925"/>
                </a:cubicBezTo>
                <a:cubicBezTo>
                  <a:pt x="4836" y="8781"/>
                  <a:pt x="4612" y="8769"/>
                  <a:pt x="4467" y="8900"/>
                </a:cubicBezTo>
                <a:cubicBezTo>
                  <a:pt x="3789" y="9513"/>
                  <a:pt x="3299" y="9679"/>
                  <a:pt x="3115" y="9573"/>
                </a:cubicBezTo>
                <a:cubicBezTo>
                  <a:pt x="3024" y="9520"/>
                  <a:pt x="2959" y="9373"/>
                  <a:pt x="2932" y="9159"/>
                </a:cubicBezTo>
                <a:cubicBezTo>
                  <a:pt x="2896" y="8878"/>
                  <a:pt x="2928" y="8496"/>
                  <a:pt x="3023" y="8055"/>
                </a:cubicBezTo>
                <a:cubicBezTo>
                  <a:pt x="3145" y="7489"/>
                  <a:pt x="3362" y="6853"/>
                  <a:pt x="3655" y="6190"/>
                </a:cubicBezTo>
                <a:cubicBezTo>
                  <a:pt x="3695" y="6263"/>
                  <a:pt x="3737" y="6336"/>
                  <a:pt x="3779" y="6408"/>
                </a:cubicBezTo>
                <a:cubicBezTo>
                  <a:pt x="4487" y="7635"/>
                  <a:pt x="5310" y="8704"/>
                  <a:pt x="6097" y="9416"/>
                </a:cubicBezTo>
                <a:cubicBezTo>
                  <a:pt x="6851" y="10100"/>
                  <a:pt x="7405" y="10309"/>
                  <a:pt x="7802" y="10309"/>
                </a:cubicBezTo>
                <a:cubicBezTo>
                  <a:pt x="8001" y="10309"/>
                  <a:pt x="8160" y="10257"/>
                  <a:pt x="8285" y="10185"/>
                </a:cubicBezTo>
                <a:cubicBezTo>
                  <a:pt x="8459" y="10084"/>
                  <a:pt x="8686" y="9872"/>
                  <a:pt x="8785" y="9429"/>
                </a:cubicBezTo>
                <a:cubicBezTo>
                  <a:pt x="8848" y="9142"/>
                  <a:pt x="8852" y="8787"/>
                  <a:pt x="8797" y="8373"/>
                </a:cubicBezTo>
                <a:cubicBezTo>
                  <a:pt x="8691" y="7584"/>
                  <a:pt x="8379" y="6622"/>
                  <a:pt x="7895" y="5591"/>
                </a:cubicBezTo>
                <a:cubicBezTo>
                  <a:pt x="7812" y="5415"/>
                  <a:pt x="7601" y="5339"/>
                  <a:pt x="7425" y="5422"/>
                </a:cubicBezTo>
                <a:cubicBezTo>
                  <a:pt x="7248" y="5505"/>
                  <a:pt x="7172" y="5715"/>
                  <a:pt x="7255" y="5892"/>
                </a:cubicBezTo>
                <a:cubicBezTo>
                  <a:pt x="7703" y="6844"/>
                  <a:pt x="8001" y="7759"/>
                  <a:pt x="8097" y="8467"/>
                </a:cubicBezTo>
                <a:cubicBezTo>
                  <a:pt x="8155" y="8900"/>
                  <a:pt x="8146" y="9449"/>
                  <a:pt x="7932" y="9573"/>
                </a:cubicBezTo>
                <a:cubicBezTo>
                  <a:pt x="7841" y="9625"/>
                  <a:pt x="7681" y="9608"/>
                  <a:pt x="7482" y="9525"/>
                </a:cubicBezTo>
                <a:cubicBezTo>
                  <a:pt x="7221" y="9415"/>
                  <a:pt x="6906" y="9197"/>
                  <a:pt x="6571" y="8893"/>
                </a:cubicBezTo>
                <a:cubicBezTo>
                  <a:pt x="5838" y="8228"/>
                  <a:pt x="5063" y="7220"/>
                  <a:pt x="4391" y="6055"/>
                </a:cubicBezTo>
                <a:cubicBezTo>
                  <a:pt x="4265" y="5837"/>
                  <a:pt x="4145" y="5619"/>
                  <a:pt x="4033" y="5401"/>
                </a:cubicBezTo>
                <a:cubicBezTo>
                  <a:pt x="4145" y="5184"/>
                  <a:pt x="4265" y="4965"/>
                  <a:pt x="4391" y="4747"/>
                </a:cubicBezTo>
                <a:cubicBezTo>
                  <a:pt x="4418" y="4700"/>
                  <a:pt x="4446" y="4652"/>
                  <a:pt x="4473" y="4605"/>
                </a:cubicBezTo>
                <a:cubicBezTo>
                  <a:pt x="4815" y="4582"/>
                  <a:pt x="5166" y="4570"/>
                  <a:pt x="5523" y="4570"/>
                </a:cubicBezTo>
                <a:cubicBezTo>
                  <a:pt x="6869" y="4570"/>
                  <a:pt x="8129" y="4737"/>
                  <a:pt x="9071" y="5040"/>
                </a:cubicBezTo>
                <a:cubicBezTo>
                  <a:pt x="9948" y="5322"/>
                  <a:pt x="10340" y="5664"/>
                  <a:pt x="10340" y="5879"/>
                </a:cubicBezTo>
                <a:cubicBezTo>
                  <a:pt x="10340" y="5983"/>
                  <a:pt x="10246" y="6112"/>
                  <a:pt x="10076" y="6242"/>
                </a:cubicBezTo>
                <a:cubicBezTo>
                  <a:pt x="9853" y="6412"/>
                  <a:pt x="9509" y="6576"/>
                  <a:pt x="9081" y="6714"/>
                </a:cubicBezTo>
                <a:cubicBezTo>
                  <a:pt x="8896" y="6774"/>
                  <a:pt x="8794" y="6973"/>
                  <a:pt x="8854" y="7158"/>
                </a:cubicBezTo>
                <a:cubicBezTo>
                  <a:pt x="8914" y="7344"/>
                  <a:pt x="9113" y="7446"/>
                  <a:pt x="9299" y="7386"/>
                </a:cubicBezTo>
                <a:cubicBezTo>
                  <a:pt x="10744" y="6919"/>
                  <a:pt x="11047" y="6308"/>
                  <a:pt x="11047" y="5879"/>
                </a:cubicBezTo>
                <a:cubicBezTo>
                  <a:pt x="11047" y="4556"/>
                  <a:pt x="8268" y="3864"/>
                  <a:pt x="5523" y="3864"/>
                </a:cubicBezTo>
                <a:close/>
                <a:moveTo>
                  <a:pt x="5523" y="2877"/>
                </a:moveTo>
                <a:close/>
              </a:path>
            </a:pathLst>
          </a:custGeom>
          <a:solidFill>
            <a:srgbClr val="C71D21"/>
          </a:solidFill>
          <a:ln>
            <a:noFill/>
          </a:ln>
          <a:effectLst/>
        </p:spPr>
        <p:txBody>
          <a:bodyPr lIns="19050" tIns="19050" rIns="19050" bIns="1905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228600" fontAlgn="base" hangingPunct="0">
              <a:spcBef>
                <a:spcPct val="0"/>
              </a:spcBef>
              <a:spcAft>
                <a:spcPct val="0"/>
              </a:spcAft>
              <a:defRPr/>
            </a:pPr>
            <a:endParaRPr lang="en-US" sz="1500" kern="0">
              <a:solidFill>
                <a:srgbClr val="FFFFFF"/>
              </a:solidFill>
              <a:effectLst>
                <a:outerShdw blurRad="38100" dist="38100" dir="2700000" algn="tl">
                  <a:srgbClr val="000000"/>
                </a:outerShdw>
              </a:effectLst>
              <a:latin typeface="Arial" panose="020B0604020202020204" pitchFamily="34" charset="0"/>
              <a:ea typeface="微软雅黑" panose="020B0503020204020204" pitchFamily="34" charset="-122"/>
              <a:sym typeface="Arial" panose="020B0604020202020204" pitchFamily="34" charset="0"/>
            </a:endParaRPr>
          </a:p>
        </p:txBody>
      </p:sp>
      <p:sp>
        <p:nvSpPr>
          <p:cNvPr id="103" name="TextBox 38"/>
          <p:cNvSpPr txBox="1"/>
          <p:nvPr/>
        </p:nvSpPr>
        <p:spPr>
          <a:xfrm>
            <a:off x="1085215" y="4964113"/>
            <a:ext cx="2929890" cy="1477010"/>
          </a:xfrm>
          <a:prstGeom prst="rect">
            <a:avLst/>
          </a:prstGeom>
          <a:noFill/>
        </p:spPr>
        <p:txBody>
          <a:bodyPr wrap="square" lIns="0" tIns="0" rIns="0" bIns="0" rtlCol="0" anchor="ctr">
            <a:spAutoFit/>
          </a:bodyPr>
          <a:lstStyle/>
          <a:p>
            <a:pPr algn="l" defTabSz="1031875"/>
            <a:r>
              <a:rPr sz="2400">
                <a:latin typeface="微软雅黑" panose="020B0503020204020204" pitchFamily="34" charset="-122"/>
                <a:ea typeface="微软雅黑" panose="020B0503020204020204" pitchFamily="34" charset="-122"/>
                <a:sym typeface="+mn-ea"/>
              </a:rPr>
              <a:t>此处收入指</a:t>
            </a:r>
            <a:r>
              <a:rPr sz="2400" b="1">
                <a:solidFill>
                  <a:schemeClr val="tx1"/>
                </a:solidFill>
                <a:latin typeface="微软雅黑" panose="020B0503020204020204" pitchFamily="34" charset="-122"/>
                <a:ea typeface="微软雅黑" panose="020B0503020204020204" pitchFamily="34" charset="-122"/>
                <a:sym typeface="+mn-ea"/>
              </a:rPr>
              <a:t>“</a:t>
            </a:r>
            <a:r>
              <a:rPr sz="2400">
                <a:solidFill>
                  <a:schemeClr val="tx1"/>
                </a:solidFill>
                <a:latin typeface="微软雅黑" panose="020B0503020204020204" pitchFamily="34" charset="-122"/>
                <a:ea typeface="微软雅黑" panose="020B0503020204020204" pitchFamily="34" charset="-122"/>
                <a:sym typeface="+mn-ea"/>
              </a:rPr>
              <a:t>毛收入”，即</a:t>
            </a:r>
            <a:r>
              <a:rPr sz="2400">
                <a:latin typeface="微软雅黑" panose="020B0503020204020204" pitchFamily="34" charset="-122"/>
                <a:ea typeface="微软雅黑" panose="020B0503020204020204" pitchFamily="34" charset="-122"/>
                <a:sym typeface="+mn-ea"/>
              </a:rPr>
              <a:t>为不</a:t>
            </a:r>
            <a:r>
              <a:rPr sz="2400">
                <a:latin typeface="微软雅黑" panose="020B0503020204020204" pitchFamily="34" charset="-122"/>
                <a:ea typeface="微软雅黑" panose="020B0503020204020204" pitchFamily="34" charset="-122"/>
                <a:sym typeface="+mn-ea"/>
              </a:rPr>
              <a:t>减除任何费用、扣除、税款前的收入。</a:t>
            </a:r>
            <a:endParaRPr lang="zh-CN" altLang="en-US" sz="24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5" name="TextBox 38"/>
          <p:cNvSpPr txBox="1"/>
          <p:nvPr/>
        </p:nvSpPr>
        <p:spPr>
          <a:xfrm>
            <a:off x="8099425" y="4857115"/>
            <a:ext cx="3440430" cy="1692275"/>
          </a:xfrm>
          <a:prstGeom prst="rect">
            <a:avLst/>
          </a:prstGeom>
          <a:noFill/>
        </p:spPr>
        <p:txBody>
          <a:bodyPr wrap="square" lIns="0" tIns="0" rIns="0" bIns="0" rtlCol="0" anchor="ctr">
            <a:spAutoFit/>
          </a:bodyPr>
          <a:lstStyle/>
          <a:p>
            <a:pPr algn="l" defTabSz="1031875">
              <a:buClrTx/>
              <a:buSzTx/>
            </a:pPr>
            <a:r>
              <a:rPr sz="2400">
                <a:latin typeface="微软雅黑" panose="020B0503020204020204" pitchFamily="34" charset="-122"/>
                <a:ea typeface="微软雅黑" panose="020B0503020204020204" pitchFamily="34" charset="-122"/>
                <a:sym typeface="+mn-ea"/>
              </a:rPr>
              <a:t>对于劳务报酬、稿酬、特许权使用费所得而言，通俗理解即为税前收入，不是您实际拿到手的钱。</a:t>
            </a:r>
            <a:endParaRPr sz="2400">
              <a:latin typeface="微软雅黑" panose="020B0503020204020204" pitchFamily="34" charset="-122"/>
              <a:ea typeface="微软雅黑" panose="020B0503020204020204" pitchFamily="34" charset="-122"/>
            </a:endParaRPr>
          </a:p>
          <a:p>
            <a:pPr defTabSz="1031875"/>
            <a:endPar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07" name="TextBox 38"/>
          <p:cNvSpPr txBox="1"/>
          <p:nvPr/>
        </p:nvSpPr>
        <p:spPr>
          <a:xfrm>
            <a:off x="5254625" y="5334953"/>
            <a:ext cx="1928495" cy="584200"/>
          </a:xfrm>
          <a:prstGeom prst="rect">
            <a:avLst/>
          </a:prstGeom>
          <a:noFill/>
        </p:spPr>
        <p:txBody>
          <a:bodyPr wrap="square" lIns="0" tIns="0" rIns="0" bIns="0" rtlCol="0" anchor="ctr">
            <a:spAutoFit/>
          </a:bodyPr>
          <a:lstStyle/>
          <a:p>
            <a:pPr algn="l" defTabSz="1031875"/>
            <a:r>
              <a:rPr sz="2400">
                <a:latin typeface="微软雅黑" panose="020B0503020204020204" pitchFamily="34" charset="-122"/>
                <a:ea typeface="微软雅黑" panose="020B0503020204020204" pitchFamily="34" charset="-122"/>
                <a:sym typeface="+mn-ea"/>
              </a:rPr>
              <a:t>对于工资薪金而言，通俗理解即为应发工资；</a:t>
            </a:r>
            <a:endParaRPr lang="zh-CN" altLang="en-US" sz="1400" b="1"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3" name="矩形 24"/>
          <p:cNvSpPr/>
          <p:nvPr/>
        </p:nvSpPr>
        <p:spPr>
          <a:xfrm>
            <a:off x="622300" y="1193800"/>
            <a:ext cx="10717213" cy="1076325"/>
          </a:xfrm>
          <a:prstGeom prst="rect">
            <a:avLst/>
          </a:prstGeom>
          <a:solidFill>
            <a:srgbClr val="004DA1"/>
          </a:solidFill>
          <a:ln w="9525">
            <a:noFill/>
          </a:ln>
        </p:spPr>
        <p:txBody>
          <a:bodyPr wrap="square" anchor="t">
            <a:spAutoFit/>
          </a:bodyPr>
          <a:p>
            <a:pPr algn="ctr"/>
            <a:r>
              <a:rPr lang="zh-CN" altLang="en-US" sz="3200" b="1" dirty="0">
                <a:solidFill>
                  <a:schemeClr val="bg1"/>
                </a:solidFill>
              </a:rPr>
              <a:t>【小贴士：综合所得年收入不超过 12 万元的“收入”指什么？】</a:t>
            </a:r>
            <a:endParaRPr lang="zh-CN" altLang="en-US" sz="3200" b="1" dirty="0">
              <a:solidFill>
                <a:schemeClr val="bg1"/>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1.2.2 </a:t>
            </a:r>
            <a:r>
              <a:rPr lang="zh-CN" altLang="en-US" sz="3200" b="1" dirty="0">
                <a:solidFill>
                  <a:schemeClr val="bg1"/>
                </a:solidFill>
              </a:rPr>
              <a:t>我是否属于需要办理综合所得年度汇算的情形？</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48815"/>
            <a:ext cx="10716895" cy="4338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000" strike="noStrike" noProof="1">
                <a:solidFill>
                  <a:srgbClr val="404040"/>
                </a:solidFill>
                <a:latin typeface="微软雅黑" panose="020B0503020204020204" pitchFamily="34" charset="-122"/>
                <a:ea typeface="微软雅黑" panose="020B0503020204020204" pitchFamily="34" charset="-122"/>
              </a:rPr>
              <a:t>     </a:t>
            </a:r>
            <a:r>
              <a:rPr sz="2000" strike="noStrike" noProof="1">
                <a:latin typeface="微软雅黑" panose="020B0503020204020204" pitchFamily="34" charset="-122"/>
                <a:ea typeface="微软雅黑" panose="020B0503020204020204" pitchFamily="34" charset="-122"/>
              </a:rPr>
              <a:t>如果您</a:t>
            </a:r>
            <a:r>
              <a:rPr sz="2000" b="1" strike="noStrike" noProof="1">
                <a:solidFill>
                  <a:srgbClr val="FF0000"/>
                </a:solidFill>
                <a:latin typeface="微软雅黑" panose="020B0503020204020204" pitchFamily="34" charset="-122"/>
                <a:ea typeface="微软雅黑" panose="020B0503020204020204" pitchFamily="34" charset="-122"/>
              </a:rPr>
              <a:t>同时符合</a:t>
            </a:r>
            <a:r>
              <a:rPr sz="2000" strike="noStrike" noProof="1">
                <a:latin typeface="微软雅黑" panose="020B0503020204020204" pitchFamily="34" charset="-122"/>
                <a:ea typeface="微软雅黑" panose="020B0503020204020204" pitchFamily="34" charset="-122"/>
              </a:rPr>
              <a:t>以下条件，您就</a:t>
            </a:r>
            <a:r>
              <a:rPr sz="2000" b="1" strike="noStrike" noProof="1">
                <a:solidFill>
                  <a:srgbClr val="FF0000"/>
                </a:solidFill>
                <a:latin typeface="微软雅黑" panose="020B0503020204020204" pitchFamily="34" charset="-122"/>
                <a:ea typeface="微软雅黑" panose="020B0503020204020204" pitchFamily="34" charset="-122"/>
              </a:rPr>
              <a:t>需要办理</a:t>
            </a:r>
            <a:r>
              <a:rPr sz="2000" strike="noStrike" noProof="1">
                <a:latin typeface="微软雅黑" panose="020B0503020204020204" pitchFamily="34" charset="-122"/>
                <a:ea typeface="微软雅黑" panose="020B0503020204020204" pitchFamily="34" charset="-122"/>
              </a:rPr>
              <a:t>年度汇算：</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 1.您属于税法规定的中国</a:t>
            </a:r>
            <a:r>
              <a:rPr sz="2000" b="1" strike="noStrike" noProof="1">
                <a:latin typeface="微软雅黑" panose="020B0503020204020204" pitchFamily="34" charset="-122"/>
                <a:ea typeface="微软雅黑" panose="020B0503020204020204" pitchFamily="34" charset="-122"/>
              </a:rPr>
              <a:t>居民个人</a:t>
            </a:r>
            <a:r>
              <a:rPr sz="2000" strike="noStrike" noProof="1">
                <a:latin typeface="微软雅黑" panose="020B0503020204020204" pitchFamily="34" charset="-122"/>
                <a:ea typeface="微软雅黑" panose="020B0503020204020204" pitchFamily="34" charset="-122"/>
              </a:rPr>
              <a:t>；</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2.在一个纳税年度内（2019 年 1 月 1 日至 12 月 31 日期间）取得了</a:t>
            </a:r>
            <a:r>
              <a:rPr sz="2000" b="1" strike="noStrike" noProof="1">
                <a:latin typeface="微软雅黑" panose="020B0503020204020204" pitchFamily="34" charset="-122"/>
                <a:ea typeface="微软雅黑" panose="020B0503020204020204" pitchFamily="34" charset="-122"/>
              </a:rPr>
              <a:t>工资薪金、劳务报酬、稿酬或者特许权使用 费</a:t>
            </a:r>
            <a:r>
              <a:rPr sz="2000" strike="noStrike" noProof="1">
                <a:latin typeface="微软雅黑" panose="020B0503020204020204" pitchFamily="34" charset="-122"/>
                <a:ea typeface="微软雅黑" panose="020B0503020204020204" pitchFamily="34" charset="-122"/>
              </a:rPr>
              <a:t>所得中的一项或多项；</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3.按年综合计税后</a:t>
            </a:r>
            <a:r>
              <a:rPr sz="2000" b="1" strike="noStrike" noProof="1">
                <a:latin typeface="微软雅黑" panose="020B0503020204020204" pitchFamily="34" charset="-122"/>
                <a:ea typeface="微软雅黑" panose="020B0503020204020204" pitchFamily="34" charset="-122"/>
              </a:rPr>
              <a:t>需要申请退税</a:t>
            </a:r>
            <a:r>
              <a:rPr sz="2000" strike="noStrike" noProof="1">
                <a:latin typeface="微软雅黑" panose="020B0503020204020204" pitchFamily="34" charset="-122"/>
                <a:ea typeface="微软雅黑" panose="020B0503020204020204" pitchFamily="34" charset="-122"/>
              </a:rPr>
              <a:t>（自愿放弃退税除 外），或者</a:t>
            </a:r>
            <a:r>
              <a:rPr sz="2000" b="1" strike="noStrike" noProof="1">
                <a:latin typeface="微软雅黑" panose="020B0503020204020204" pitchFamily="34" charset="-122"/>
                <a:ea typeface="微软雅黑" panose="020B0503020204020204" pitchFamily="34" charset="-122"/>
              </a:rPr>
              <a:t>应当补税</a:t>
            </a:r>
            <a:r>
              <a:rPr sz="2000" strike="noStrike" noProof="1">
                <a:latin typeface="微软雅黑" panose="020B0503020204020204" pitchFamily="34" charset="-122"/>
                <a:ea typeface="微软雅黑" panose="020B0503020204020204" pitchFamily="34" charset="-122"/>
              </a:rPr>
              <a:t>且存在以下情形之一：</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（1）您的综合所得年收入高于 12 万元且应补税金额高于 400 元；</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（2）取得收入时，您的扣缴义务人未依法预扣预缴个人所得税。</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200" b="1" u="sng" strike="noStrike" noProof="1">
              <a:solidFill>
                <a:srgbClr val="FF0000"/>
              </a:solidFill>
              <a:latin typeface="微软雅黑" panose="020B0503020204020204" pitchFamily="34" charset="-122"/>
              <a:ea typeface="微软雅黑" panose="020B0503020204020204" pitchFamily="34" charset="-122"/>
            </a:endParaRPr>
          </a:p>
          <a:p>
            <a:pPr algn="just" defTabSz="913765">
              <a:lnSpc>
                <a:spcPct val="150000"/>
              </a:lnSpc>
            </a:pPr>
            <a:r>
              <a:rPr sz="1200" b="1" u="sng" strike="noStrike" noProof="1">
                <a:solidFill>
                  <a:srgbClr val="FF0000"/>
                </a:solidFill>
                <a:latin typeface="微软雅黑" panose="020B0503020204020204" pitchFamily="34" charset="-122"/>
                <a:ea typeface="微软雅黑" panose="020B0503020204020204" pitchFamily="34" charset="-122"/>
              </a:rPr>
              <a:t>【政策规定】《国家税务总局关于办理 2019 年度个人所得税综合所得汇算清缴事项的公告》（国家税务总局公告 2019 年第 44号）第三条</a:t>
            </a: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组合 13"/>
          <p:cNvGrpSpPr/>
          <p:nvPr/>
        </p:nvGrpSpPr>
        <p:grpSpPr>
          <a:xfrm>
            <a:off x="2578418" y="1275080"/>
            <a:ext cx="6807200" cy="708660"/>
            <a:chOff x="2872740" y="1722120"/>
            <a:chExt cx="6807200" cy="708521"/>
          </a:xfrm>
        </p:grpSpPr>
        <p:sp>
          <p:nvSpPr>
            <p:cNvPr id="4" name="文本框 3"/>
            <p:cNvSpPr txBox="1"/>
            <p:nvPr/>
          </p:nvSpPr>
          <p:spPr>
            <a:xfrm>
              <a:off x="3642995" y="1815465"/>
              <a:ext cx="6036945" cy="521868"/>
            </a:xfrm>
            <a:prstGeom prst="rect">
              <a:avLst/>
            </a:prstGeom>
            <a:noFill/>
          </p:spPr>
          <p:txBody>
            <a:bodyPr wrap="square" rtlCol="0">
              <a:spAutoFit/>
            </a:bodyPr>
            <a:lstStyle/>
            <a:p>
              <a:pPr fontAlgn="auto"/>
              <a:r>
                <a:rPr lang="zh-CN" altLang="en-US" sz="28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我需要办理年度汇算吗</a:t>
              </a:r>
              <a:endParaRPr lang="zh-CN" altLang="en-US"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0" name="组合 9"/>
            <p:cNvGrpSpPr/>
            <p:nvPr/>
          </p:nvGrpSpPr>
          <p:grpSpPr>
            <a:xfrm>
              <a:off x="2872740" y="1722120"/>
              <a:ext cx="683201" cy="708521"/>
              <a:chOff x="2872740" y="1722120"/>
              <a:chExt cx="683201" cy="708521"/>
            </a:xfrm>
          </p:grpSpPr>
          <p:sp>
            <p:nvSpPr>
              <p:cNvPr id="2" name="椭圆 1"/>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42" name="文本框 8"/>
              <p:cNvSpPr txBox="1"/>
              <p:nvPr/>
            </p:nvSpPr>
            <p:spPr>
              <a:xfrm>
                <a:off x="2872740" y="1722755"/>
                <a:ext cx="683201" cy="70788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2" name="直接连接符 11"/>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44" name="组合 14"/>
          <p:cNvGrpSpPr/>
          <p:nvPr/>
        </p:nvGrpSpPr>
        <p:grpSpPr>
          <a:xfrm>
            <a:off x="2579370" y="2283460"/>
            <a:ext cx="5930265" cy="1007745"/>
            <a:chOff x="2872740" y="1722120"/>
            <a:chExt cx="5989320" cy="1007547"/>
          </a:xfrm>
        </p:grpSpPr>
        <p:sp>
          <p:nvSpPr>
            <p:cNvPr id="16" name="文本框 15"/>
            <p:cNvSpPr txBox="1"/>
            <p:nvPr/>
          </p:nvSpPr>
          <p:spPr>
            <a:xfrm>
              <a:off x="3696926" y="1776719"/>
              <a:ext cx="5164817" cy="952948"/>
            </a:xfrm>
            <a:prstGeom prst="rect">
              <a:avLst/>
            </a:prstGeom>
            <a:noFill/>
          </p:spPr>
          <p:txBody>
            <a:bodyPr wrap="square" rtlCol="0">
              <a:spAutoFit/>
            </a:bodyPr>
            <a:lstStyle/>
            <a:p>
              <a:pPr fontAlgn="auto"/>
              <a:r>
                <a:rPr lang="zh-CN" altLang="en-US" sz="28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我应该什么时候办理年度汇算</a:t>
              </a:r>
              <a:endParaRPr lang="zh-CN" altLang="en-US" sz="28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a:p>
              <a:pPr fontAlgn="auto"/>
              <a:endParaRPr lang="zh-CN" altLang="en-US" sz="2800" b="1" noProof="1">
                <a:solidFill>
                  <a:srgbClr val="7030A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46" name="组合 16"/>
            <p:cNvGrpSpPr/>
            <p:nvPr/>
          </p:nvGrpSpPr>
          <p:grpSpPr>
            <a:xfrm>
              <a:off x="2872740" y="1722120"/>
              <a:ext cx="683201" cy="706616"/>
              <a:chOff x="2872740" y="1722120"/>
              <a:chExt cx="683201" cy="706616"/>
            </a:xfrm>
          </p:grpSpPr>
          <p:sp>
            <p:nvSpPr>
              <p:cNvPr id="19" name="椭圆 18"/>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48" name="文本框 19"/>
              <p:cNvSpPr txBox="1"/>
              <p:nvPr/>
            </p:nvSpPr>
            <p:spPr>
              <a:xfrm>
                <a:off x="2872740" y="1722120"/>
                <a:ext cx="683201" cy="70661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8" name="直接连接符 17"/>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50" name="组合 20"/>
          <p:cNvGrpSpPr/>
          <p:nvPr/>
        </p:nvGrpSpPr>
        <p:grpSpPr>
          <a:xfrm>
            <a:off x="2578735" y="3267710"/>
            <a:ext cx="6748145" cy="706830"/>
            <a:chOff x="2872740" y="1698630"/>
            <a:chExt cx="6806204" cy="706691"/>
          </a:xfrm>
        </p:grpSpPr>
        <p:sp>
          <p:nvSpPr>
            <p:cNvPr id="22" name="文本框 21"/>
            <p:cNvSpPr txBox="1"/>
            <p:nvPr/>
          </p:nvSpPr>
          <p:spPr>
            <a:xfrm>
              <a:off x="3696926" y="1802749"/>
              <a:ext cx="5982018" cy="521868"/>
            </a:xfrm>
            <a:prstGeom prst="rect">
              <a:avLst/>
            </a:prstGeom>
            <a:noFill/>
          </p:spPr>
          <p:txBody>
            <a:bodyPr wrap="square" rtlCol="0">
              <a:spAutoFit/>
            </a:bodyPr>
            <a:lstStyle/>
            <a:p>
              <a:pPr algn="l" fontAlgn="auto">
                <a:buClrTx/>
                <a:buSzTx/>
              </a:pPr>
              <a:r>
                <a:rPr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我该</a:t>
              </a:r>
              <a:r>
                <a:rPr 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去哪儿</a:t>
              </a:r>
              <a:r>
                <a:rPr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办理年度汇算</a:t>
              </a:r>
              <a:endParaRPr lang="zh-CN" altLang="zh-CN"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52" name="组合 22"/>
            <p:cNvGrpSpPr/>
            <p:nvPr/>
          </p:nvGrpSpPr>
          <p:grpSpPr>
            <a:xfrm>
              <a:off x="2872740" y="1698630"/>
              <a:ext cx="689606" cy="706691"/>
              <a:chOff x="2872740" y="1698630"/>
              <a:chExt cx="689606" cy="706691"/>
            </a:xfrm>
          </p:grpSpPr>
          <p:sp>
            <p:nvSpPr>
              <p:cNvPr id="25" name="椭圆 24"/>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54" name="文本框 25"/>
              <p:cNvSpPr txBox="1"/>
              <p:nvPr/>
            </p:nvSpPr>
            <p:spPr>
              <a:xfrm>
                <a:off x="2879145" y="1698630"/>
                <a:ext cx="683201" cy="70661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24" name="直接连接符 23"/>
            <p:cNvCxnSpPr/>
            <p:nvPr/>
          </p:nvCxnSpPr>
          <p:spPr>
            <a:xfrm>
              <a:off x="3505200"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14356" name="组合 26"/>
          <p:cNvGrpSpPr/>
          <p:nvPr/>
        </p:nvGrpSpPr>
        <p:grpSpPr>
          <a:xfrm>
            <a:off x="2519998" y="4192588"/>
            <a:ext cx="6805930" cy="706755"/>
            <a:chOff x="2813688" y="1722120"/>
            <a:chExt cx="6805570" cy="706616"/>
          </a:xfrm>
        </p:grpSpPr>
        <p:sp>
          <p:nvSpPr>
            <p:cNvPr id="28" name="文本框 27"/>
            <p:cNvSpPr txBox="1"/>
            <p:nvPr/>
          </p:nvSpPr>
          <p:spPr>
            <a:xfrm>
              <a:off x="3696926" y="1802114"/>
              <a:ext cx="5922332" cy="521868"/>
            </a:xfrm>
            <a:prstGeom prst="rect">
              <a:avLst/>
            </a:prstGeom>
            <a:noFill/>
          </p:spPr>
          <p:txBody>
            <a:bodyPr wrap="square" rtlCol="0">
              <a:spAutoFit/>
            </a:bodyPr>
            <a:lstStyle/>
            <a:p>
              <a:pPr fontAlgn="auto"/>
              <a:r>
                <a:rPr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我该</a:t>
              </a:r>
              <a:r>
                <a:rPr 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为</a:t>
              </a:r>
              <a:r>
                <a:rPr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准备哪些资料信息</a:t>
              </a:r>
              <a:endParaRPr lang="zh-CN" sz="2800" b="1" noProof="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14358" name="组合 28"/>
            <p:cNvGrpSpPr/>
            <p:nvPr/>
          </p:nvGrpSpPr>
          <p:grpSpPr>
            <a:xfrm>
              <a:off x="2813688" y="1722120"/>
              <a:ext cx="742276" cy="706616"/>
              <a:chOff x="2813688" y="1722120"/>
              <a:chExt cx="742276" cy="706616"/>
            </a:xfrm>
          </p:grpSpPr>
          <p:sp>
            <p:nvSpPr>
              <p:cNvPr id="31" name="椭圆 30"/>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14360" name="文本框 31"/>
              <p:cNvSpPr txBox="1"/>
              <p:nvPr/>
            </p:nvSpPr>
            <p:spPr>
              <a:xfrm>
                <a:off x="2813688" y="1722120"/>
                <a:ext cx="742276" cy="70661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4</a:t>
                </a:r>
                <a:endParaRPr lang="zh-CN" altLang="en-US"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30" name="直接连接符 29"/>
            <p:cNvCxnSpPr/>
            <p:nvPr/>
          </p:nvCxnSpPr>
          <p:spPr>
            <a:xfrm>
              <a:off x="3504565" y="2405321"/>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grpSp>
        <p:nvGrpSpPr>
          <p:cNvPr id="5" name="组合 13"/>
          <p:cNvGrpSpPr/>
          <p:nvPr/>
        </p:nvGrpSpPr>
        <p:grpSpPr>
          <a:xfrm>
            <a:off x="2579053" y="5094604"/>
            <a:ext cx="6861175" cy="706756"/>
            <a:chOff x="2804795" y="2360169"/>
            <a:chExt cx="6861175" cy="706617"/>
          </a:xfrm>
        </p:grpSpPr>
        <p:sp>
          <p:nvSpPr>
            <p:cNvPr id="6" name="文本框 5"/>
            <p:cNvSpPr txBox="1"/>
            <p:nvPr/>
          </p:nvSpPr>
          <p:spPr>
            <a:xfrm>
              <a:off x="3629025" y="2452879"/>
              <a:ext cx="6036945" cy="521867"/>
            </a:xfrm>
            <a:prstGeom prst="rect">
              <a:avLst/>
            </a:prstGeom>
            <a:noFill/>
          </p:spPr>
          <p:txBody>
            <a:bodyPr wrap="square" rtlCol="0">
              <a:spAutoFit/>
            </a:bodyPr>
            <a:lstStyle/>
            <a:p>
              <a:pPr fontAlgn="auto"/>
              <a:r>
                <a:rPr lang="zh-CN" altLang="en-US"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我该如何办理年度汇算申报</a:t>
              </a:r>
              <a:endParaRPr lang="zh-CN" altLang="en-US" sz="2800" b="1"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7" name="组合 9"/>
            <p:cNvGrpSpPr/>
            <p:nvPr/>
          </p:nvGrpSpPr>
          <p:grpSpPr>
            <a:xfrm>
              <a:off x="2804795" y="2360169"/>
              <a:ext cx="683201" cy="706617"/>
              <a:chOff x="2804795" y="2360169"/>
              <a:chExt cx="683201" cy="706617"/>
            </a:xfrm>
          </p:grpSpPr>
          <p:sp>
            <p:nvSpPr>
              <p:cNvPr id="8" name="椭圆 7"/>
              <p:cNvSpPr/>
              <p:nvPr/>
            </p:nvSpPr>
            <p:spPr>
              <a:xfrm>
                <a:off x="2804795" y="2360169"/>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sp>
            <p:nvSpPr>
              <p:cNvPr id="9" name="文本框 8"/>
              <p:cNvSpPr txBox="1"/>
              <p:nvPr/>
            </p:nvSpPr>
            <p:spPr>
              <a:xfrm>
                <a:off x="2804795" y="2360170"/>
                <a:ext cx="683201" cy="706616"/>
              </a:xfrm>
              <a:prstGeom prst="rect">
                <a:avLst/>
              </a:prstGeom>
              <a:noFill/>
              <a:ln w="9525">
                <a:noFill/>
              </a:ln>
            </p:spPr>
            <p:txBody>
              <a:bodyPr wrap="square" anchor="t">
                <a:spAutoFit/>
              </a:bodyPr>
              <a:lstStyle/>
              <a:p>
                <a:pPr algn="ctr"/>
                <a:r>
                  <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rPr>
                  <a:t>5</a:t>
                </a:r>
                <a:endParaRPr lang="en-US" altLang="zh-CN" sz="40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cxnSp>
          <p:nvCxnSpPr>
            <p:cNvPr id="10" name="直接连接符 9"/>
            <p:cNvCxnSpPr/>
            <p:nvPr/>
          </p:nvCxnSpPr>
          <p:spPr>
            <a:xfrm>
              <a:off x="3378200" y="3018610"/>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grpSp>
      <p:cxnSp>
        <p:nvCxnSpPr>
          <p:cNvPr id="20" name="直接连接符 19"/>
          <p:cNvCxnSpPr/>
          <p:nvPr/>
        </p:nvCxnSpPr>
        <p:spPr>
          <a:xfrm>
            <a:off x="6734810" y="5231765"/>
            <a:ext cx="535686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220788" y="295275"/>
            <a:ext cx="6878637" cy="460375"/>
          </a:xfrm>
          <a:prstGeom prst="rect">
            <a:avLst/>
          </a:prstGeom>
          <a:noFill/>
          <a:ln w="9525">
            <a:noFill/>
          </a:ln>
        </p:spPr>
        <p:txBody>
          <a:bodyPr wrap="square" anchor="t">
            <a:spAutoFit/>
          </a:bodyPr>
          <a:lstStyle/>
          <a:p>
            <a:r>
              <a:rPr lang="zh-CN" altLang="en-US" sz="2400" b="1" dirty="0"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目录</a:t>
            </a:r>
            <a:endPar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endParaRPr>
          </a:p>
        </p:txBody>
      </p:sp>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cxnSp>
        <p:nvCxnSpPr>
          <p:cNvPr id="12" name="Straight Connector 30"/>
          <p:cNvCxnSpPr/>
          <p:nvPr/>
        </p:nvCxnSpPr>
        <p:spPr>
          <a:xfrm>
            <a:off x="1219998" y="2109517"/>
            <a:ext cx="0" cy="3300691"/>
          </a:xfrm>
          <a:prstGeom prst="line">
            <a:avLst/>
          </a:prstGeom>
          <a:noFill/>
          <a:ln w="12700" cap="flat" cmpd="sng" algn="ctr">
            <a:solidFill>
              <a:srgbClr val="2D2C2C"/>
            </a:solidFill>
            <a:prstDash val="sysDash"/>
            <a:miter lim="800000"/>
          </a:ln>
          <a:effectLst/>
        </p:spPr>
      </p:cxnSp>
      <p:sp>
        <p:nvSpPr>
          <p:cNvPr id="13" name="Oval 32"/>
          <p:cNvSpPr>
            <a:spLocks noChangeAspect="1"/>
          </p:cNvSpPr>
          <p:nvPr/>
        </p:nvSpPr>
        <p:spPr>
          <a:xfrm>
            <a:off x="1904897" y="2109178"/>
            <a:ext cx="541355" cy="541355"/>
          </a:xfrm>
          <a:prstGeom prst="ellipse">
            <a:avLst/>
          </a:prstGeom>
          <a:solidFill>
            <a:srgbClr val="2D2C2C"/>
          </a:solidFill>
          <a:ln w="508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id-ID" kern="0">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14" name="Oval 35"/>
          <p:cNvSpPr>
            <a:spLocks noChangeAspect="1"/>
          </p:cNvSpPr>
          <p:nvPr/>
        </p:nvSpPr>
        <p:spPr>
          <a:xfrm>
            <a:off x="1904808" y="3393795"/>
            <a:ext cx="541355" cy="54135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id-ID" kern="0">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15" name="Oval 41"/>
          <p:cNvSpPr>
            <a:spLocks noChangeAspect="1"/>
          </p:cNvSpPr>
          <p:nvPr/>
        </p:nvSpPr>
        <p:spPr>
          <a:xfrm>
            <a:off x="1904897" y="4868434"/>
            <a:ext cx="541355" cy="541355"/>
          </a:xfrm>
          <a:prstGeom prst="ellipse">
            <a:avLst/>
          </a:prstGeom>
          <a:solidFill>
            <a:srgbClr val="C71D21"/>
          </a:solidFill>
          <a:ln w="508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defRPr/>
            </a:pPr>
            <a:endParaRPr lang="id-ID" kern="0">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22" name="TextBox 13"/>
          <p:cNvSpPr txBox="1"/>
          <p:nvPr/>
        </p:nvSpPr>
        <p:spPr>
          <a:xfrm>
            <a:off x="2651125" y="2109470"/>
            <a:ext cx="7887970" cy="830580"/>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913765">
              <a:lnSpc>
                <a:spcPct val="150000"/>
              </a:lnSpc>
            </a:pPr>
            <a:r>
              <a:rPr>
                <a:latin typeface="微软雅黑" panose="020B0503020204020204" pitchFamily="34" charset="-122"/>
                <a:ea typeface="微软雅黑" panose="020B0503020204020204" pitchFamily="34" charset="-122"/>
                <a:sym typeface="+mn-ea"/>
              </a:rPr>
              <a:t>根据个人所得税法第一条规定，纳税人在中国境内有住所，或者无住所而在一个纳税年度内在中国境内居住</a:t>
            </a:r>
            <a:r>
              <a:rPr b="1">
                <a:solidFill>
                  <a:srgbClr val="FF0000"/>
                </a:solidFill>
                <a:latin typeface="微软雅黑" panose="020B0503020204020204" pitchFamily="34" charset="-122"/>
                <a:ea typeface="微软雅黑" panose="020B0503020204020204" pitchFamily="34" charset="-122"/>
                <a:sym typeface="+mn-ea"/>
              </a:rPr>
              <a:t>累计满 183 天</a:t>
            </a:r>
            <a:r>
              <a:rPr>
                <a:latin typeface="微软雅黑" panose="020B0503020204020204" pitchFamily="34" charset="-122"/>
                <a:ea typeface="微软雅黑" panose="020B0503020204020204" pitchFamily="34" charset="-122"/>
                <a:sym typeface="+mn-ea"/>
              </a:rPr>
              <a:t>，即为居民个人。</a:t>
            </a:r>
            <a:endParaRPr lang="en-US" altLang="zh-CN"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4" name="TextBox 13"/>
          <p:cNvSpPr txBox="1"/>
          <p:nvPr/>
        </p:nvSpPr>
        <p:spPr>
          <a:xfrm>
            <a:off x="2651125" y="3251835"/>
            <a:ext cx="8213725" cy="1661795"/>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defTabSz="913765">
              <a:lnSpc>
                <a:spcPct val="150000"/>
              </a:lnSpc>
            </a:pPr>
            <a:r>
              <a:rPr>
                <a:latin typeface="微软雅黑" panose="020B0503020204020204" pitchFamily="34" charset="-122"/>
                <a:ea typeface="微软雅黑" panose="020B0503020204020204" pitchFamily="34" charset="-122"/>
                <a:sym typeface="+mn-ea"/>
              </a:rPr>
              <a:t> 如果您是</a:t>
            </a:r>
            <a:r>
              <a:rPr b="1">
                <a:solidFill>
                  <a:srgbClr val="FF0000"/>
                </a:solidFill>
                <a:latin typeface="微软雅黑" panose="020B0503020204020204" pitchFamily="34" charset="-122"/>
                <a:ea typeface="微软雅黑" panose="020B0503020204020204" pitchFamily="34" charset="-122"/>
                <a:sym typeface="+mn-ea"/>
              </a:rPr>
              <a:t>中国公民</a:t>
            </a:r>
            <a:r>
              <a:rPr>
                <a:latin typeface="微软雅黑" panose="020B0503020204020204" pitchFamily="34" charset="-122"/>
                <a:ea typeface="微软雅黑" panose="020B0503020204020204" pitchFamily="34" charset="-122"/>
                <a:sym typeface="+mn-ea"/>
              </a:rPr>
              <a:t>，一般情况下，属于个人所得税法所述的居民个人。除非您因家庭、经济利益关系而不在中国境内习惯性居住。如果您因工作、学习、探亲、旅游等原因而暂时离开中国，待这些 原因消除后仍需回中国，您也为居民个人。</a:t>
            </a:r>
            <a:endParaRPr strike="noStrike" noProof="1">
              <a:latin typeface="微软雅黑" panose="020B0503020204020204" pitchFamily="34" charset="-122"/>
              <a:ea typeface="微软雅黑" panose="020B0503020204020204" pitchFamily="34" charset="-122"/>
            </a:endParaRPr>
          </a:p>
          <a:p>
            <a:pPr algn="just" defTabSz="913765">
              <a:lnSpc>
                <a:spcPct val="150000"/>
              </a:lnSpc>
            </a:pPr>
            <a:endParaRPr lang="en-US" altLang="zh-CN"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6" name="TextBox 13"/>
          <p:cNvSpPr txBox="1"/>
          <p:nvPr/>
        </p:nvSpPr>
        <p:spPr>
          <a:xfrm>
            <a:off x="2651125" y="4693285"/>
            <a:ext cx="8214360" cy="1134110"/>
          </a:xfrm>
          <a:prstGeom prst="rect">
            <a:avLst/>
          </a:prstGeom>
          <a:noFill/>
        </p:spPr>
        <p:txBody>
          <a:bodyPr wrap="square" lIns="0" tIns="0" rIns="0" bIns="0" rtlCol="0" anchor="t" anchorCtr="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6660">
              <a:lnSpc>
                <a:spcPct val="130000"/>
              </a:lnSpc>
              <a:spcBef>
                <a:spcPct val="20000"/>
              </a:spcBef>
              <a:defRPr/>
            </a:pPr>
            <a:r>
              <a:rPr>
                <a:latin typeface="微软雅黑" panose="020B0503020204020204" pitchFamily="34" charset="-122"/>
                <a:ea typeface="微软雅黑" panose="020B0503020204020204" pitchFamily="34" charset="-122"/>
                <a:sym typeface="+mn-ea"/>
              </a:rPr>
              <a:t>如果您为</a:t>
            </a:r>
            <a:r>
              <a:rPr b="1">
                <a:solidFill>
                  <a:srgbClr val="FF0000"/>
                </a:solidFill>
                <a:latin typeface="微软雅黑" panose="020B0503020204020204" pitchFamily="34" charset="-122"/>
                <a:ea typeface="微软雅黑" panose="020B0503020204020204" pitchFamily="34" charset="-122"/>
                <a:sym typeface="+mn-ea"/>
              </a:rPr>
              <a:t>外籍个人</a:t>
            </a:r>
            <a:r>
              <a:rPr>
                <a:latin typeface="微软雅黑" panose="020B0503020204020204" pitchFamily="34" charset="-122"/>
                <a:ea typeface="微软雅黑" panose="020B0503020204020204" pitchFamily="34" charset="-122"/>
                <a:sym typeface="+mn-ea"/>
              </a:rPr>
              <a:t>，您在中国境内有住所，或者无住所而一个纳税年度内在中国境内居住累计满 183 天，也属于居民个人。</a:t>
            </a:r>
            <a:endParaRPr strike="noStrike" noProof="1">
              <a:latin typeface="微软雅黑" panose="020B0503020204020204" pitchFamily="34" charset="-122"/>
              <a:ea typeface="微软雅黑" panose="020B0503020204020204" pitchFamily="34" charset="-122"/>
            </a:endParaRPr>
          </a:p>
          <a:p>
            <a:pPr defTabSz="1216660">
              <a:lnSpc>
                <a:spcPct val="130000"/>
              </a:lnSpc>
              <a:spcBef>
                <a:spcPct val="20000"/>
              </a:spcBef>
              <a:defRPr/>
            </a:pPr>
            <a:endParaRPr lang="en-US" altLang="zh-CN" dirty="0">
              <a:solidFill>
                <a:schemeClr val="tx1">
                  <a:lumMod val="65000"/>
                  <a:lumOff val="35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16386" name="矩形 24"/>
          <p:cNvSpPr/>
          <p:nvPr/>
        </p:nvSpPr>
        <p:spPr>
          <a:xfrm>
            <a:off x="652145" y="1084580"/>
            <a:ext cx="10717213" cy="583565"/>
          </a:xfrm>
          <a:prstGeom prst="rect">
            <a:avLst/>
          </a:prstGeom>
          <a:solidFill>
            <a:srgbClr val="004DA1"/>
          </a:solidFill>
          <a:ln w="9525">
            <a:noFill/>
          </a:ln>
        </p:spPr>
        <p:txBody>
          <a:bodyPr wrap="square" anchor="t">
            <a:spAutoFit/>
          </a:bodyPr>
          <a:p>
            <a:pPr algn="ctr"/>
            <a:r>
              <a:rPr lang="zh-CN" altLang="en-US" sz="3200" b="1" dirty="0">
                <a:solidFill>
                  <a:schemeClr val="bg1"/>
                </a:solidFill>
              </a:rPr>
              <a:t>【小贴士：什么是居民个人？】</a:t>
            </a:r>
            <a:endParaRPr lang="zh-CN" altLang="en-US" sz="3200" b="1" dirty="0">
              <a:solidFill>
                <a:schemeClr val="bg1"/>
              </a:solidFill>
            </a:endParaRPr>
          </a:p>
        </p:txBody>
      </p:sp>
      <p:sp>
        <p:nvSpPr>
          <p:cNvPr id="36"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椭圆 33"/>
          <p:cNvSpPr/>
          <p:nvPr/>
        </p:nvSpPr>
        <p:spPr>
          <a:xfrm>
            <a:off x="7520305" y="1777365"/>
            <a:ext cx="675640" cy="604520"/>
          </a:xfrm>
          <a:prstGeom prst="ellipse">
            <a:avLst/>
          </a:prstGeom>
          <a:solidFill>
            <a:srgbClr val="C71D21"/>
          </a:solidFill>
          <a:ln w="66675">
            <a:noFill/>
          </a:ln>
          <a:effectLst>
            <a:outerShdw blurRad="63500" sx="102000" sy="102000" algn="ctr" rotWithShape="0">
              <a:prstClr val="black">
                <a:alpha val="16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微软雅黑" panose="020B0503020204020204" pitchFamily="34" charset="-122"/>
            </a:endParaRPr>
          </a:p>
        </p:txBody>
      </p:sp>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a:t>
            </a:r>
            <a:r>
              <a:rPr lang="zh-CN" altLang="en-US" sz="3200" b="1" dirty="0">
                <a:solidFill>
                  <a:schemeClr val="bg1"/>
                </a:solidFill>
              </a:rPr>
              <a:t>2.3 哪些情形可以通过综合所得年度汇算申请退税？</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1541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1600" strike="noStrike" noProof="1">
                <a:latin typeface="微软雅黑" panose="020B0503020204020204" pitchFamily="34" charset="-122"/>
                <a:ea typeface="微软雅黑" panose="020B0503020204020204" pitchFamily="34" charset="-122"/>
              </a:rPr>
              <a:t> </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      </a:t>
            </a:r>
            <a:r>
              <a:rPr sz="1600" b="1" strike="noStrike" noProof="1">
                <a:solidFill>
                  <a:srgbClr val="FF0000"/>
                </a:solidFill>
                <a:latin typeface="微软雅黑" panose="020B0503020204020204" pitchFamily="34" charset="-122"/>
                <a:ea typeface="微软雅黑" panose="020B0503020204020204" pitchFamily="34" charset="-122"/>
              </a:rPr>
              <a:t>常见情形</a:t>
            </a:r>
            <a:r>
              <a:rPr sz="1600" strike="noStrike" noProof="1">
                <a:latin typeface="微软雅黑" panose="020B0503020204020204" pitchFamily="34" charset="-122"/>
                <a:ea typeface="微软雅黑" panose="020B0503020204020204" pitchFamily="34" charset="-122"/>
              </a:rPr>
              <a:t>有：</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（1）2019 年度综合所得年收入额</a:t>
            </a:r>
            <a:r>
              <a:rPr sz="1600" strike="noStrike" noProof="1">
                <a:solidFill>
                  <a:srgbClr val="FF0000"/>
                </a:solidFill>
                <a:latin typeface="微软雅黑" panose="020B0503020204020204" pitchFamily="34" charset="-122"/>
                <a:ea typeface="微软雅黑" panose="020B0503020204020204" pitchFamily="34" charset="-122"/>
              </a:rPr>
              <a:t>不足 6 万元</a:t>
            </a:r>
            <a:r>
              <a:rPr sz="1600" strike="noStrike" noProof="1">
                <a:latin typeface="微软雅黑" panose="020B0503020204020204" pitchFamily="34" charset="-122"/>
                <a:ea typeface="微软雅黑" panose="020B0503020204020204" pitchFamily="34" charset="-122"/>
              </a:rPr>
              <a:t>，但</a:t>
            </a:r>
            <a:r>
              <a:rPr sz="1600" strike="noStrike" noProof="1">
                <a:solidFill>
                  <a:srgbClr val="FF0000"/>
                </a:solidFill>
                <a:latin typeface="微软雅黑" panose="020B0503020204020204" pitchFamily="34" charset="-122"/>
                <a:ea typeface="微软雅黑" panose="020B0503020204020204" pitchFamily="34" charset="-122"/>
              </a:rPr>
              <a:t>平时预缴过</a:t>
            </a:r>
            <a:r>
              <a:rPr sz="1600" strike="noStrike" noProof="1">
                <a:latin typeface="微软雅黑" panose="020B0503020204020204" pitchFamily="34" charset="-122"/>
                <a:ea typeface="微软雅黑" panose="020B0503020204020204" pitchFamily="34" charset="-122"/>
              </a:rPr>
              <a:t>个人所得税的；</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（2）2019 年度有符合条件的</a:t>
            </a:r>
            <a:r>
              <a:rPr sz="1600" strike="noStrike" noProof="1">
                <a:solidFill>
                  <a:srgbClr val="FF0000"/>
                </a:solidFill>
                <a:latin typeface="微软雅黑" panose="020B0503020204020204" pitchFamily="34" charset="-122"/>
                <a:ea typeface="微软雅黑" panose="020B0503020204020204" pitchFamily="34" charset="-122"/>
              </a:rPr>
              <a:t>专项附加扣除</a:t>
            </a:r>
            <a:r>
              <a:rPr sz="1600" strike="noStrike" noProof="1">
                <a:latin typeface="微软雅黑" panose="020B0503020204020204" pitchFamily="34" charset="-122"/>
                <a:ea typeface="微软雅黑" panose="020B0503020204020204" pitchFamily="34" charset="-122"/>
              </a:rPr>
              <a:t>，但预缴税款时没有申报扣除的；</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（3）因</a:t>
            </a:r>
            <a:r>
              <a:rPr sz="1600" strike="noStrike" noProof="1">
                <a:solidFill>
                  <a:srgbClr val="FF0000"/>
                </a:solidFill>
                <a:latin typeface="微软雅黑" panose="020B0503020204020204" pitchFamily="34" charset="-122"/>
                <a:ea typeface="微软雅黑" panose="020B0503020204020204" pitchFamily="34" charset="-122"/>
              </a:rPr>
              <a:t>年中就业</a:t>
            </a:r>
            <a:r>
              <a:rPr sz="1600" strike="noStrike" noProof="1">
                <a:latin typeface="微软雅黑" panose="020B0503020204020204" pitchFamily="34" charset="-122"/>
                <a:ea typeface="微软雅黑" panose="020B0503020204020204" pitchFamily="34" charset="-122"/>
              </a:rPr>
              <a:t>、退职或者部分月份没有收入等原因， 减除费用 6 万元、“三险一金”等专项扣除、子女教育等专项附加扣除、企业（职业）年金以及商业健康保险、税收递延型养老保险等</a:t>
            </a:r>
            <a:r>
              <a:rPr sz="1600" strike="noStrike" noProof="1">
                <a:solidFill>
                  <a:srgbClr val="FF0000"/>
                </a:solidFill>
                <a:latin typeface="微软雅黑" panose="020B0503020204020204" pitchFamily="34" charset="-122"/>
                <a:ea typeface="微软雅黑" panose="020B0503020204020204" pitchFamily="34" charset="-122"/>
              </a:rPr>
              <a:t>扣除不充分</a:t>
            </a:r>
            <a:r>
              <a:rPr sz="1600" strike="noStrike" noProof="1">
                <a:latin typeface="微软雅黑" panose="020B0503020204020204" pitchFamily="34" charset="-122"/>
                <a:ea typeface="微软雅黑" panose="020B0503020204020204" pitchFamily="34" charset="-122"/>
              </a:rPr>
              <a:t>的；</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（4）没有任职受雇单位，</a:t>
            </a:r>
            <a:r>
              <a:rPr sz="1600" strike="noStrike" noProof="1">
                <a:solidFill>
                  <a:srgbClr val="FF0000"/>
                </a:solidFill>
                <a:latin typeface="微软雅黑" panose="020B0503020204020204" pitchFamily="34" charset="-122"/>
                <a:ea typeface="微软雅黑" panose="020B0503020204020204" pitchFamily="34" charset="-122"/>
              </a:rPr>
              <a:t>仅取得</a:t>
            </a:r>
            <a:r>
              <a:rPr sz="1600" strike="noStrike" noProof="1">
                <a:latin typeface="微软雅黑" panose="020B0503020204020204" pitchFamily="34" charset="-122"/>
                <a:ea typeface="微软雅黑" panose="020B0503020204020204" pitchFamily="34" charset="-122"/>
              </a:rPr>
              <a:t>劳务报酬、稿酬、特 许权使用费所得，需要通过年度汇算办理各种税前扣除的；</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（5）纳税人取得劳务报酬、稿酬、特许权使用费所得， 年度中间适用的</a:t>
            </a:r>
            <a:r>
              <a:rPr sz="1600" strike="noStrike" noProof="1">
                <a:solidFill>
                  <a:srgbClr val="FF0000"/>
                </a:solidFill>
                <a:latin typeface="微软雅黑" panose="020B0503020204020204" pitchFamily="34" charset="-122"/>
                <a:ea typeface="微软雅黑" panose="020B0503020204020204" pitchFamily="34" charset="-122"/>
              </a:rPr>
              <a:t>预扣率高于</a:t>
            </a:r>
            <a:r>
              <a:rPr sz="1600" strike="noStrike" noProof="1">
                <a:latin typeface="微软雅黑" panose="020B0503020204020204" pitchFamily="34" charset="-122"/>
                <a:ea typeface="微软雅黑" panose="020B0503020204020204" pitchFamily="34" charset="-122"/>
              </a:rPr>
              <a:t>全年综合所得年适用税率的；</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（6）预缴税款时，</a:t>
            </a:r>
            <a:r>
              <a:rPr sz="1600" strike="noStrike" noProof="1">
                <a:solidFill>
                  <a:srgbClr val="FF0000"/>
                </a:solidFill>
                <a:latin typeface="微软雅黑" panose="020B0503020204020204" pitchFamily="34" charset="-122"/>
                <a:ea typeface="微软雅黑" panose="020B0503020204020204" pitchFamily="34" charset="-122"/>
              </a:rPr>
              <a:t>未申报享受</a:t>
            </a:r>
            <a:r>
              <a:rPr sz="1600" strike="noStrike" noProof="1">
                <a:latin typeface="微软雅黑" panose="020B0503020204020204" pitchFamily="34" charset="-122"/>
                <a:ea typeface="微软雅黑" panose="020B0503020204020204" pitchFamily="34" charset="-122"/>
              </a:rPr>
              <a:t>或者</a:t>
            </a:r>
            <a:r>
              <a:rPr sz="1600" strike="noStrike" noProof="1">
                <a:solidFill>
                  <a:srgbClr val="FF0000"/>
                </a:solidFill>
                <a:latin typeface="微软雅黑" panose="020B0503020204020204" pitchFamily="34" charset="-122"/>
                <a:ea typeface="微软雅黑" panose="020B0503020204020204" pitchFamily="34" charset="-122"/>
              </a:rPr>
              <a:t>未足额</a:t>
            </a:r>
            <a:r>
              <a:rPr sz="1600" strike="noStrike" noProof="1">
                <a:latin typeface="微软雅黑" panose="020B0503020204020204" pitchFamily="34" charset="-122"/>
                <a:ea typeface="微软雅黑" panose="020B0503020204020204" pitchFamily="34" charset="-122"/>
              </a:rPr>
              <a:t>享受</a:t>
            </a:r>
            <a:r>
              <a:rPr sz="1600" strike="noStrike" noProof="1">
                <a:solidFill>
                  <a:srgbClr val="FF0000"/>
                </a:solidFill>
                <a:latin typeface="微软雅黑" panose="020B0503020204020204" pitchFamily="34" charset="-122"/>
                <a:ea typeface="微软雅黑" panose="020B0503020204020204" pitchFamily="34" charset="-122"/>
              </a:rPr>
              <a:t>综合所得税收优惠</a:t>
            </a:r>
            <a:r>
              <a:rPr sz="1600" strike="noStrike" noProof="1">
                <a:latin typeface="微软雅黑" panose="020B0503020204020204" pitchFamily="34" charset="-122"/>
                <a:ea typeface="微软雅黑" panose="020B0503020204020204" pitchFamily="34" charset="-122"/>
              </a:rPr>
              <a:t>的，如残疾人减征个人所得税优惠等；</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（7）有符合条件的</a:t>
            </a:r>
            <a:r>
              <a:rPr sz="1600" strike="noStrike" noProof="1">
                <a:solidFill>
                  <a:srgbClr val="FF0000"/>
                </a:solidFill>
                <a:latin typeface="微软雅黑" panose="020B0503020204020204" pitchFamily="34" charset="-122"/>
                <a:ea typeface="微软雅黑" panose="020B0503020204020204" pitchFamily="34" charset="-122"/>
              </a:rPr>
              <a:t>公益慈善捐赠支出</a:t>
            </a:r>
            <a:r>
              <a:rPr sz="1600" strike="noStrike" noProof="1">
                <a:latin typeface="微软雅黑" panose="020B0503020204020204" pitchFamily="34" charset="-122"/>
                <a:ea typeface="微软雅黑" panose="020B0503020204020204" pitchFamily="34" charset="-122"/>
              </a:rPr>
              <a:t>，但预缴税款时未办理扣除的等。</a:t>
            </a:r>
            <a:endParaRPr sz="1600" strike="noStrike" noProof="1">
              <a:latin typeface="微软雅黑" panose="020B0503020204020204" pitchFamily="34" charset="-122"/>
              <a:ea typeface="微软雅黑" panose="020B0503020204020204" pitchFamily="34" charset="-122"/>
            </a:endParaRPr>
          </a:p>
        </p:txBody>
      </p:sp>
      <p:sp>
        <p:nvSpPr>
          <p:cNvPr id="6" name="流程图: 可选过程 5"/>
          <p:cNvSpPr/>
          <p:nvPr/>
        </p:nvSpPr>
        <p:spPr>
          <a:xfrm>
            <a:off x="8195945" y="1929130"/>
            <a:ext cx="2864485" cy="1497965"/>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p>
            <a:pPr algn="l"/>
            <a:r>
              <a:rPr>
                <a:latin typeface="微软雅黑" panose="020B0503020204020204" pitchFamily="34" charset="-122"/>
                <a:ea typeface="微软雅黑" panose="020B0503020204020204" pitchFamily="34" charset="-122"/>
                <a:sym typeface="+mn-ea"/>
              </a:rPr>
              <a:t>只要纳税人 2019 年度内已预缴税额高于年度应纳税额，无论收入高低，无论退税额多少，纳税人都可以申请退税。</a:t>
            </a:r>
            <a:endParaRPr lang="zh-CN" altLang="en-US"/>
          </a:p>
        </p:txBody>
      </p:sp>
      <p:sp>
        <p:nvSpPr>
          <p:cNvPr id="36" name="seo-report_48643"/>
          <p:cNvSpPr>
            <a:spLocks noChangeAspect="1"/>
          </p:cNvSpPr>
          <p:nvPr/>
        </p:nvSpPr>
        <p:spPr bwMode="auto">
          <a:xfrm>
            <a:off x="7637201" y="1929319"/>
            <a:ext cx="462444" cy="341214"/>
          </a:xfrm>
          <a:custGeom>
            <a:avLst/>
            <a:gdLst>
              <a:gd name="connsiteX0" fmla="*/ 362955 w 608415"/>
              <a:gd name="connsiteY0" fmla="*/ 63932 h 448919"/>
              <a:gd name="connsiteX1" fmla="*/ 533686 w 608415"/>
              <a:gd name="connsiteY1" fmla="*/ 234507 h 448919"/>
              <a:gd name="connsiteX2" fmla="*/ 501646 w 608415"/>
              <a:gd name="connsiteY2" fmla="*/ 266384 h 448919"/>
              <a:gd name="connsiteX3" fmla="*/ 485682 w 608415"/>
              <a:gd name="connsiteY3" fmla="*/ 250446 h 448919"/>
              <a:gd name="connsiteX4" fmla="*/ 474926 w 608415"/>
              <a:gd name="connsiteY4" fmla="*/ 239820 h 448919"/>
              <a:gd name="connsiteX5" fmla="*/ 378918 w 608415"/>
              <a:gd name="connsiteY5" fmla="*/ 143850 h 448919"/>
              <a:gd name="connsiteX6" fmla="*/ 362955 w 608415"/>
              <a:gd name="connsiteY6" fmla="*/ 137294 h 448919"/>
              <a:gd name="connsiteX7" fmla="*/ 346878 w 608415"/>
              <a:gd name="connsiteY7" fmla="*/ 143850 h 448919"/>
              <a:gd name="connsiteX8" fmla="*/ 282797 w 608415"/>
              <a:gd name="connsiteY8" fmla="*/ 207830 h 448919"/>
              <a:gd name="connsiteX9" fmla="*/ 250870 w 608415"/>
              <a:gd name="connsiteY9" fmla="*/ 207830 h 448919"/>
              <a:gd name="connsiteX10" fmla="*/ 250870 w 608415"/>
              <a:gd name="connsiteY10" fmla="*/ 175840 h 448919"/>
              <a:gd name="connsiteX11" fmla="*/ 314838 w 608415"/>
              <a:gd name="connsiteY11" fmla="*/ 111973 h 448919"/>
              <a:gd name="connsiteX12" fmla="*/ 314838 w 608415"/>
              <a:gd name="connsiteY12" fmla="*/ 111860 h 448919"/>
              <a:gd name="connsiteX13" fmla="*/ 234798 w 608415"/>
              <a:gd name="connsiteY13" fmla="*/ 63932 h 448919"/>
              <a:gd name="connsiteX14" fmla="*/ 266834 w 608415"/>
              <a:gd name="connsiteY14" fmla="*/ 95925 h 448919"/>
              <a:gd name="connsiteX15" fmla="*/ 218836 w 608415"/>
              <a:gd name="connsiteY15" fmla="*/ 143857 h 448919"/>
              <a:gd name="connsiteX16" fmla="*/ 218836 w 608415"/>
              <a:gd name="connsiteY16" fmla="*/ 239836 h 448919"/>
              <a:gd name="connsiteX17" fmla="*/ 266834 w 608415"/>
              <a:gd name="connsiteY17" fmla="*/ 259619 h 448919"/>
              <a:gd name="connsiteX18" fmla="*/ 314832 w 608415"/>
              <a:gd name="connsiteY18" fmla="*/ 239836 h 448919"/>
              <a:gd name="connsiteX19" fmla="*/ 362944 w 608415"/>
              <a:gd name="connsiteY19" fmla="*/ 191903 h 448919"/>
              <a:gd name="connsiteX20" fmla="*/ 442978 w 608415"/>
              <a:gd name="connsiteY20" fmla="*/ 271829 h 448919"/>
              <a:gd name="connsiteX21" fmla="*/ 453619 w 608415"/>
              <a:gd name="connsiteY21" fmla="*/ 282455 h 448919"/>
              <a:gd name="connsiteX22" fmla="*/ 460298 w 608415"/>
              <a:gd name="connsiteY22" fmla="*/ 298395 h 448919"/>
              <a:gd name="connsiteX23" fmla="*/ 453619 w 608415"/>
              <a:gd name="connsiteY23" fmla="*/ 314448 h 448919"/>
              <a:gd name="connsiteX24" fmla="*/ 421583 w 608415"/>
              <a:gd name="connsiteY24" fmla="*/ 314448 h 448919"/>
              <a:gd name="connsiteX25" fmla="*/ 389546 w 608415"/>
              <a:gd name="connsiteY25" fmla="*/ 282455 h 448919"/>
              <a:gd name="connsiteX26" fmla="*/ 357510 w 608415"/>
              <a:gd name="connsiteY26" fmla="*/ 282455 h 448919"/>
              <a:gd name="connsiteX27" fmla="*/ 357510 w 608415"/>
              <a:gd name="connsiteY27" fmla="*/ 314448 h 448919"/>
              <a:gd name="connsiteX28" fmla="*/ 389546 w 608415"/>
              <a:gd name="connsiteY28" fmla="*/ 346328 h 448919"/>
              <a:gd name="connsiteX29" fmla="*/ 389546 w 608415"/>
              <a:gd name="connsiteY29" fmla="*/ 346441 h 448919"/>
              <a:gd name="connsiteX30" fmla="*/ 389546 w 608415"/>
              <a:gd name="connsiteY30" fmla="*/ 378321 h 448919"/>
              <a:gd name="connsiteX31" fmla="*/ 357623 w 608415"/>
              <a:gd name="connsiteY31" fmla="*/ 378434 h 448919"/>
              <a:gd name="connsiteX32" fmla="*/ 357510 w 608415"/>
              <a:gd name="connsiteY32" fmla="*/ 378321 h 448919"/>
              <a:gd name="connsiteX33" fmla="*/ 325587 w 608415"/>
              <a:gd name="connsiteY33" fmla="*/ 346441 h 448919"/>
              <a:gd name="connsiteX34" fmla="*/ 293550 w 608415"/>
              <a:gd name="connsiteY34" fmla="*/ 346441 h 448919"/>
              <a:gd name="connsiteX35" fmla="*/ 293550 w 608415"/>
              <a:gd name="connsiteY35" fmla="*/ 378321 h 448919"/>
              <a:gd name="connsiteX36" fmla="*/ 325587 w 608415"/>
              <a:gd name="connsiteY36" fmla="*/ 410313 h 448919"/>
              <a:gd name="connsiteX37" fmla="*/ 332152 w 608415"/>
              <a:gd name="connsiteY37" fmla="*/ 426366 h 448919"/>
              <a:gd name="connsiteX38" fmla="*/ 325587 w 608415"/>
              <a:gd name="connsiteY38" fmla="*/ 442306 h 448919"/>
              <a:gd name="connsiteX39" fmla="*/ 293550 w 608415"/>
              <a:gd name="connsiteY39" fmla="*/ 442306 h 448919"/>
              <a:gd name="connsiteX40" fmla="*/ 74729 w 608415"/>
              <a:gd name="connsiteY40" fmla="*/ 223783 h 448919"/>
              <a:gd name="connsiteX41" fmla="*/ 426925 w 608415"/>
              <a:gd name="connsiteY41" fmla="*/ 0 h 448919"/>
              <a:gd name="connsiteX42" fmla="*/ 608415 w 608415"/>
              <a:gd name="connsiteY42" fmla="*/ 181190 h 448919"/>
              <a:gd name="connsiteX43" fmla="*/ 576374 w 608415"/>
              <a:gd name="connsiteY43" fmla="*/ 213178 h 448919"/>
              <a:gd name="connsiteX44" fmla="*/ 394884 w 608415"/>
              <a:gd name="connsiteY44" fmla="*/ 31988 h 448919"/>
              <a:gd name="connsiteX45" fmla="*/ 170700 w 608415"/>
              <a:gd name="connsiteY45" fmla="*/ 0 h 448919"/>
              <a:gd name="connsiteX46" fmla="*/ 202734 w 608415"/>
              <a:gd name="connsiteY46" fmla="*/ 31983 h 448919"/>
              <a:gd name="connsiteX47" fmla="*/ 196055 w 608415"/>
              <a:gd name="connsiteY47" fmla="*/ 38764 h 448919"/>
              <a:gd name="connsiteX48" fmla="*/ 32034 w 608415"/>
              <a:gd name="connsiteY48" fmla="*/ 202522 h 448919"/>
              <a:gd name="connsiteX49" fmla="*/ 0 w 608415"/>
              <a:gd name="connsiteY49" fmla="*/ 170539 h 448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608415" h="448919">
                <a:moveTo>
                  <a:pt x="362955" y="63932"/>
                </a:moveTo>
                <a:lnTo>
                  <a:pt x="533686" y="234507"/>
                </a:lnTo>
                <a:lnTo>
                  <a:pt x="501646" y="266384"/>
                </a:lnTo>
                <a:lnTo>
                  <a:pt x="485682" y="250446"/>
                </a:lnTo>
                <a:lnTo>
                  <a:pt x="474926" y="239820"/>
                </a:lnTo>
                <a:lnTo>
                  <a:pt x="378918" y="143850"/>
                </a:lnTo>
                <a:cubicBezTo>
                  <a:pt x="374616" y="139668"/>
                  <a:pt x="368955" y="137294"/>
                  <a:pt x="362955" y="137294"/>
                </a:cubicBezTo>
                <a:cubicBezTo>
                  <a:pt x="356954" y="137294"/>
                  <a:pt x="351180" y="139668"/>
                  <a:pt x="346878" y="143850"/>
                </a:cubicBezTo>
                <a:lnTo>
                  <a:pt x="282797" y="207830"/>
                </a:lnTo>
                <a:cubicBezTo>
                  <a:pt x="273966" y="216647"/>
                  <a:pt x="259701" y="216647"/>
                  <a:pt x="250870" y="207830"/>
                </a:cubicBezTo>
                <a:cubicBezTo>
                  <a:pt x="242039" y="199013"/>
                  <a:pt x="242039" y="184657"/>
                  <a:pt x="250870" y="175840"/>
                </a:cubicBezTo>
                <a:lnTo>
                  <a:pt x="314838" y="111973"/>
                </a:lnTo>
                <a:cubicBezTo>
                  <a:pt x="314838" y="111860"/>
                  <a:pt x="314838" y="111860"/>
                  <a:pt x="314838" y="111860"/>
                </a:cubicBezTo>
                <a:close/>
                <a:moveTo>
                  <a:pt x="234798" y="63932"/>
                </a:moveTo>
                <a:lnTo>
                  <a:pt x="266834" y="95925"/>
                </a:lnTo>
                <a:lnTo>
                  <a:pt x="218836" y="143857"/>
                </a:lnTo>
                <a:cubicBezTo>
                  <a:pt x="192347" y="170311"/>
                  <a:pt x="192347" y="213382"/>
                  <a:pt x="218836" y="239836"/>
                </a:cubicBezTo>
                <a:cubicBezTo>
                  <a:pt x="232081" y="253063"/>
                  <a:pt x="249401" y="259619"/>
                  <a:pt x="266834" y="259619"/>
                </a:cubicBezTo>
                <a:cubicBezTo>
                  <a:pt x="284268" y="259619"/>
                  <a:pt x="301588" y="253063"/>
                  <a:pt x="314832" y="239836"/>
                </a:cubicBezTo>
                <a:lnTo>
                  <a:pt x="362944" y="191903"/>
                </a:lnTo>
                <a:lnTo>
                  <a:pt x="442978" y="271829"/>
                </a:lnTo>
                <a:lnTo>
                  <a:pt x="453619" y="282455"/>
                </a:lnTo>
                <a:cubicBezTo>
                  <a:pt x="457921" y="286751"/>
                  <a:pt x="460298" y="292404"/>
                  <a:pt x="460298" y="298395"/>
                </a:cubicBezTo>
                <a:cubicBezTo>
                  <a:pt x="460298" y="304500"/>
                  <a:pt x="457921" y="310152"/>
                  <a:pt x="453619" y="314448"/>
                </a:cubicBezTo>
                <a:cubicBezTo>
                  <a:pt x="444789" y="323266"/>
                  <a:pt x="430412" y="323266"/>
                  <a:pt x="421583" y="314448"/>
                </a:cubicBezTo>
                <a:lnTo>
                  <a:pt x="389546" y="282455"/>
                </a:lnTo>
                <a:cubicBezTo>
                  <a:pt x="380716" y="273637"/>
                  <a:pt x="366453" y="273637"/>
                  <a:pt x="357510" y="282455"/>
                </a:cubicBezTo>
                <a:cubicBezTo>
                  <a:pt x="348680" y="291273"/>
                  <a:pt x="348680" y="305630"/>
                  <a:pt x="357510" y="314448"/>
                </a:cubicBezTo>
                <a:lnTo>
                  <a:pt x="389546" y="346328"/>
                </a:lnTo>
                <a:cubicBezTo>
                  <a:pt x="389546" y="346328"/>
                  <a:pt x="389546" y="346441"/>
                  <a:pt x="389546" y="346441"/>
                </a:cubicBezTo>
                <a:cubicBezTo>
                  <a:pt x="398376" y="355259"/>
                  <a:pt x="398376" y="369503"/>
                  <a:pt x="389546" y="378321"/>
                </a:cubicBezTo>
                <a:cubicBezTo>
                  <a:pt x="380716" y="387138"/>
                  <a:pt x="366453" y="387138"/>
                  <a:pt x="357623" y="378434"/>
                </a:cubicBezTo>
                <a:cubicBezTo>
                  <a:pt x="357510" y="378321"/>
                  <a:pt x="357510" y="378321"/>
                  <a:pt x="357510" y="378321"/>
                </a:cubicBezTo>
                <a:lnTo>
                  <a:pt x="325587" y="346441"/>
                </a:lnTo>
                <a:cubicBezTo>
                  <a:pt x="316644" y="337510"/>
                  <a:pt x="302380" y="337510"/>
                  <a:pt x="293550" y="346441"/>
                </a:cubicBezTo>
                <a:cubicBezTo>
                  <a:pt x="284720" y="355259"/>
                  <a:pt x="284720" y="369503"/>
                  <a:pt x="293550" y="378321"/>
                </a:cubicBezTo>
                <a:lnTo>
                  <a:pt x="325587" y="410313"/>
                </a:lnTo>
                <a:cubicBezTo>
                  <a:pt x="329775" y="414609"/>
                  <a:pt x="332152" y="420262"/>
                  <a:pt x="332152" y="426366"/>
                </a:cubicBezTo>
                <a:cubicBezTo>
                  <a:pt x="332152" y="432358"/>
                  <a:pt x="329775" y="438010"/>
                  <a:pt x="325587" y="442306"/>
                </a:cubicBezTo>
                <a:cubicBezTo>
                  <a:pt x="316757" y="451124"/>
                  <a:pt x="302380" y="451124"/>
                  <a:pt x="293550" y="442306"/>
                </a:cubicBezTo>
                <a:lnTo>
                  <a:pt x="74729" y="223783"/>
                </a:lnTo>
                <a:close/>
                <a:moveTo>
                  <a:pt x="426925" y="0"/>
                </a:moveTo>
                <a:lnTo>
                  <a:pt x="608415" y="181190"/>
                </a:lnTo>
                <a:lnTo>
                  <a:pt x="576374" y="213178"/>
                </a:lnTo>
                <a:lnTo>
                  <a:pt x="394884" y="31988"/>
                </a:lnTo>
                <a:close/>
                <a:moveTo>
                  <a:pt x="170700" y="0"/>
                </a:moveTo>
                <a:lnTo>
                  <a:pt x="202734" y="31983"/>
                </a:lnTo>
                <a:lnTo>
                  <a:pt x="196055" y="38764"/>
                </a:lnTo>
                <a:lnTo>
                  <a:pt x="32034" y="202522"/>
                </a:lnTo>
                <a:lnTo>
                  <a:pt x="0" y="170539"/>
                </a:lnTo>
                <a:close/>
              </a:path>
            </a:pathLst>
          </a:custGeom>
          <a:solidFill>
            <a:schemeClr val="bg1"/>
          </a:solidFill>
          <a:ln>
            <a:noFill/>
          </a:ln>
        </p:spPr>
        <p:txBody>
          <a:bodyPr/>
          <a:p>
            <a:endParaRPr lang="zh-CN" altLang="en-US"/>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83640"/>
            <a:ext cx="10717213"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sym typeface="+mn-ea"/>
              </a:rPr>
              <a:t>【小贴士：年度汇算时，可减除的扣除项目有哪些？】</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935" y="1767205"/>
            <a:ext cx="10716895" cy="4799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1800" strike="noStrike" noProof="1">
                <a:solidFill>
                  <a:srgbClr val="404040"/>
                </a:solidFill>
                <a:latin typeface="微软雅黑" panose="020B0503020204020204" pitchFamily="34" charset="-122"/>
                <a:ea typeface="微软雅黑" panose="020B0503020204020204" pitchFamily="34" charset="-122"/>
              </a:rPr>
              <a:t>  </a:t>
            </a:r>
            <a:r>
              <a:rPr sz="1800" strike="noStrike" noProof="1">
                <a:latin typeface="微软雅黑" panose="020B0503020204020204" pitchFamily="34" charset="-122"/>
                <a:ea typeface="微软雅黑" panose="020B0503020204020204" pitchFamily="34" charset="-122"/>
              </a:rPr>
              <a:t>居民个人的综合所得，以每一纳税年度的收入额减除费用六万元以及专项扣除、专项附加扣除和依法确定的其他扣除后的余额，为应纳税所得额。</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因此，年度汇算时四项综合所得收入加总后可减除的项目有：</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1.</a:t>
            </a:r>
            <a:r>
              <a:rPr sz="1800" b="1" strike="noStrike" noProof="1">
                <a:solidFill>
                  <a:srgbClr val="FF0000"/>
                </a:solidFill>
                <a:latin typeface="微软雅黑" panose="020B0503020204020204" pitchFamily="34" charset="-122"/>
                <a:ea typeface="微软雅黑" panose="020B0503020204020204" pitchFamily="34" charset="-122"/>
              </a:rPr>
              <a:t>基本减除费用</a:t>
            </a:r>
            <a:r>
              <a:rPr sz="1800" strike="noStrike" noProof="1">
                <a:latin typeface="微软雅黑" panose="020B0503020204020204" pitchFamily="34" charset="-122"/>
                <a:ea typeface="微软雅黑" panose="020B0503020204020204" pitchFamily="34" charset="-122"/>
              </a:rPr>
              <a:t> 6 万元；</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2.</a:t>
            </a:r>
            <a:r>
              <a:rPr sz="1800" b="1" strike="noStrike" noProof="1">
                <a:solidFill>
                  <a:srgbClr val="FF0000"/>
                </a:solidFill>
                <a:latin typeface="微软雅黑" panose="020B0503020204020204" pitchFamily="34" charset="-122"/>
                <a:ea typeface="微软雅黑" panose="020B0503020204020204" pitchFamily="34" charset="-122"/>
              </a:rPr>
              <a:t>专项扣除</a:t>
            </a:r>
            <a:r>
              <a:rPr sz="1800" strike="noStrike" noProof="1">
                <a:latin typeface="微软雅黑" panose="020B0503020204020204" pitchFamily="34" charset="-122"/>
                <a:ea typeface="微软雅黑" panose="020B0503020204020204" pitchFamily="34" charset="-122"/>
              </a:rPr>
              <a:t>，包括居民个人按照国家规定的范围和标 准缴纳的基本养老保险、基本医疗保险、失业保险等社会 保险费和住房公积金等；</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3.</a:t>
            </a:r>
            <a:r>
              <a:rPr sz="1800" b="1" strike="noStrike" noProof="1">
                <a:solidFill>
                  <a:srgbClr val="FF0000"/>
                </a:solidFill>
                <a:latin typeface="微软雅黑" panose="020B0503020204020204" pitchFamily="34" charset="-122"/>
                <a:ea typeface="微软雅黑" panose="020B0503020204020204" pitchFamily="34" charset="-122"/>
              </a:rPr>
              <a:t>专项附加扣除</a:t>
            </a:r>
            <a:r>
              <a:rPr sz="1800" strike="noStrike" noProof="1">
                <a:latin typeface="微软雅黑" panose="020B0503020204020204" pitchFamily="34" charset="-122"/>
                <a:ea typeface="微软雅黑" panose="020B0503020204020204" pitchFamily="34" charset="-122"/>
              </a:rPr>
              <a:t>，包括子女教育、继续教育、大病医 疗、住房贷款利息或者住房租金、赡养老人等支出；</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4.依法确定的</a:t>
            </a:r>
            <a:r>
              <a:rPr sz="1800" b="1" strike="noStrike" noProof="1">
                <a:solidFill>
                  <a:srgbClr val="FF0000"/>
                </a:solidFill>
                <a:latin typeface="微软雅黑" panose="020B0503020204020204" pitchFamily="34" charset="-122"/>
                <a:ea typeface="微软雅黑" panose="020B0503020204020204" pitchFamily="34" charset="-122"/>
              </a:rPr>
              <a:t>其他扣除</a:t>
            </a:r>
            <a:r>
              <a:rPr sz="1800" strike="noStrike" noProof="1">
                <a:latin typeface="微软雅黑" panose="020B0503020204020204" pitchFamily="34" charset="-122"/>
                <a:ea typeface="微软雅黑" panose="020B0503020204020204" pitchFamily="34" charset="-122"/>
              </a:rPr>
              <a:t>，包括个人缴付符合国家规定 的企业年金、职业年金，个人购买符合国家规定的商业健康保险、税收递延型商业养老保险的支出，以及国务院规 定可以扣除的其他项目；</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5.个人对教育、扶贫、济困等</a:t>
            </a:r>
            <a:r>
              <a:rPr sz="1800" b="1" strike="noStrike" noProof="1">
                <a:solidFill>
                  <a:srgbClr val="FF0000"/>
                </a:solidFill>
                <a:latin typeface="微软雅黑" panose="020B0503020204020204" pitchFamily="34" charset="-122"/>
                <a:ea typeface="微软雅黑" panose="020B0503020204020204" pitchFamily="34" charset="-122"/>
              </a:rPr>
              <a:t>公益慈善事业捐赠</a:t>
            </a:r>
            <a:r>
              <a:rPr sz="1800" strike="noStrike" noProof="1">
                <a:latin typeface="微软雅黑" panose="020B0503020204020204" pitchFamily="34" charset="-122"/>
                <a:ea typeface="微软雅黑" panose="020B0503020204020204" pitchFamily="34" charset="-122"/>
              </a:rPr>
              <a:t>。</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1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a:t>
            </a:r>
            <a:r>
              <a:rPr lang="zh-CN" altLang="en-US" sz="3200" b="1" dirty="0">
                <a:solidFill>
                  <a:schemeClr val="bg1"/>
                </a:solidFill>
              </a:rPr>
              <a:t>2.4 哪些情形应当办理综合所得年度汇算补税？</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935" y="1675130"/>
            <a:ext cx="10716895" cy="4707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sz="2000" strike="noStrike" noProof="1">
                <a:latin typeface="微软雅黑" panose="020B0503020204020204" pitchFamily="34" charset="-122"/>
                <a:ea typeface="微软雅黑" panose="020B0503020204020204" pitchFamily="34" charset="-122"/>
              </a:rPr>
              <a:t>        </a:t>
            </a:r>
            <a:r>
              <a:rPr sz="2000" strike="noStrike" noProof="1">
                <a:latin typeface="微软雅黑" panose="020B0503020204020204" pitchFamily="34" charset="-122"/>
                <a:ea typeface="微软雅黑" panose="020B0503020204020204" pitchFamily="34" charset="-122"/>
              </a:rPr>
              <a:t>如果纳税人年度预缴税额低于应纳税额的， 且不符合国务院规定豁免汇算义务情形的（综合所得年度不超过 12 万元或者补税金额不超过 400 元的），均应当办理年度汇算补税。</a:t>
            </a:r>
            <a:r>
              <a:rPr sz="2000" b="1" strike="noStrike" noProof="1">
                <a:solidFill>
                  <a:srgbClr val="FF0000"/>
                </a:solidFill>
                <a:latin typeface="微软雅黑" panose="020B0503020204020204" pitchFamily="34" charset="-122"/>
                <a:ea typeface="微软雅黑" panose="020B0503020204020204" pitchFamily="34" charset="-122"/>
              </a:rPr>
              <a:t>常见情形</a:t>
            </a:r>
            <a:r>
              <a:rPr sz="2000" strike="noStrike" noProof="1">
                <a:latin typeface="微软雅黑" panose="020B0503020204020204" pitchFamily="34" charset="-122"/>
                <a:ea typeface="微软雅黑" panose="020B0503020204020204" pitchFamily="34" charset="-122"/>
              </a:rPr>
              <a:t>有：</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1.在两个以上单位任职受雇并领取工资薪金，预缴税 款时重复扣除了基本减除费用（5000 元/月）；</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2.除工资薪金外，还有劳务报酬、稿酬、特许权使用费，各项综合所得的收入加总后，导致适用综合所得年税率高于预扣率；</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3.预扣预缴时扣除了不该扣除的项目，或者扣除金额超过规定标准，年度合并计税时因调减扣除额导致应纳税所得额增加；</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4.纳税人取得综合所得，因扣缴义务人未依法申报收 入并预扣预缴税款，需补充申报收入等。</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a:t>
            </a:r>
            <a:r>
              <a:rPr lang="zh-CN" altLang="en-US" sz="3200" b="1" dirty="0">
                <a:solidFill>
                  <a:schemeClr val="bg1"/>
                </a:solidFill>
              </a:rPr>
              <a:t>2.5 如何快速直观知道我是否需要办理年度汇算？</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546735" y="1929130"/>
            <a:ext cx="10792460" cy="4338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000" strike="noStrike" noProof="1">
                <a:latin typeface="微软雅黑" panose="020B0503020204020204" pitchFamily="34" charset="-122"/>
                <a:ea typeface="微软雅黑" panose="020B0503020204020204" pitchFamily="34" charset="-122"/>
              </a:rPr>
              <a:t>对绝大部分 2019 年 1 月至 12 月固定在一个单位上班、领工资的纳税人来说，如符合条件的专项附加扣除均已及时报送至单位，每月发工资时单位依法扣缴了个人所得税， 年度内未发生大病医疗、捐赠支出的，纳税人年度预缴税额基本与年度应缴税额相同，这种常见的“工薪族”不需要办理年度汇算。</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      如果您不能确定自己全年预缴的税款与应纳税款是否一致，您可以登录税务总局官方发布的</a:t>
            </a:r>
            <a:r>
              <a:rPr sz="2000" b="1" strike="noStrike" noProof="1">
                <a:solidFill>
                  <a:srgbClr val="FF0000"/>
                </a:solidFill>
                <a:latin typeface="微软雅黑" panose="020B0503020204020204" pitchFamily="34" charset="-122"/>
                <a:ea typeface="微软雅黑" panose="020B0503020204020204" pitchFamily="34" charset="-122"/>
              </a:rPr>
              <a:t>手机个人所得税 APP </a:t>
            </a:r>
            <a:r>
              <a:rPr sz="2000" strike="noStrike" noProof="1">
                <a:latin typeface="微软雅黑" panose="020B0503020204020204" pitchFamily="34" charset="-122"/>
                <a:ea typeface="微软雅黑" panose="020B0503020204020204" pitchFamily="34" charset="-122"/>
              </a:rPr>
              <a:t>或者</a:t>
            </a:r>
            <a:r>
              <a:rPr sz="2000" b="1" strike="noStrike" noProof="1">
                <a:solidFill>
                  <a:srgbClr val="FF0000"/>
                </a:solidFill>
                <a:latin typeface="微软雅黑" panose="020B0503020204020204" pitchFamily="34" charset="-122"/>
                <a:ea typeface="微软雅黑" panose="020B0503020204020204" pitchFamily="34" charset="-122"/>
              </a:rPr>
              <a:t>自然人电子税务局网站</a:t>
            </a:r>
            <a:r>
              <a:rPr sz="2000" strike="noStrike" noProof="1">
                <a:latin typeface="微软雅黑" panose="020B0503020204020204" pitchFamily="34" charset="-122"/>
                <a:ea typeface="微软雅黑" panose="020B0503020204020204" pitchFamily="34" charset="-122"/>
              </a:rPr>
              <a:t>，根据引导进行相关操作，查看、确认或补充完善本人综合所得相关收入、扣除等，系统</a:t>
            </a:r>
            <a:r>
              <a:rPr sz="2000" b="1" strike="noStrike" noProof="1">
                <a:latin typeface="微软雅黑" panose="020B0503020204020204" pitchFamily="34" charset="-122"/>
                <a:ea typeface="微软雅黑" panose="020B0503020204020204" pitchFamily="34" charset="-122"/>
              </a:rPr>
              <a:t>可以自动计算出预缴税款与应纳税款二者差额</a:t>
            </a:r>
            <a:r>
              <a:rPr sz="2000" strike="noStrike" noProof="1">
                <a:latin typeface="微软雅黑" panose="020B0503020204020204" pitchFamily="34" charset="-122"/>
                <a:ea typeface="微软雅黑" panose="020B0503020204020204" pitchFamily="34" charset="-122"/>
              </a:rPr>
              <a:t>。需要退税的，您可以自行决定是否申请退税；年收入 12 万元以上且补税金额大于 400 元的，则需办理年度汇算。</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1.2.6 </a:t>
            </a:r>
            <a:r>
              <a:rPr lang="zh-CN" altLang="en-US" sz="3200" b="1" dirty="0">
                <a:solidFill>
                  <a:schemeClr val="bg1"/>
                </a:solidFill>
              </a:rPr>
              <a:t>未按规定办理年度汇算，会有什么后果？</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02.需要办理年度汇算</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的情形</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737870" y="18910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1800" strike="noStrike" noProof="1">
                <a:solidFill>
                  <a:srgbClr val="404040"/>
                </a:solidFill>
                <a:latin typeface="微软雅黑" panose="020B0503020204020204" pitchFamily="34" charset="-122"/>
                <a:ea typeface="微软雅黑" panose="020B0503020204020204" pitchFamily="34" charset="-122"/>
              </a:rPr>
              <a:t>     </a:t>
            </a:r>
            <a:r>
              <a:rPr sz="1800" strike="noStrike" noProof="1">
                <a:latin typeface="微软雅黑" panose="020B0503020204020204" pitchFamily="34" charset="-122"/>
                <a:ea typeface="微软雅黑" panose="020B0503020204020204" pitchFamily="34" charset="-122"/>
              </a:rPr>
              <a:t>如果纳税人属于</a:t>
            </a:r>
            <a:r>
              <a:rPr sz="1800" b="1" strike="noStrike" noProof="1">
                <a:solidFill>
                  <a:srgbClr val="FF0000"/>
                </a:solidFill>
                <a:latin typeface="微软雅黑" panose="020B0503020204020204" pitchFamily="34" charset="-122"/>
                <a:ea typeface="微软雅黑" panose="020B0503020204020204" pitchFamily="34" charset="-122"/>
              </a:rPr>
              <a:t>需要退税</a:t>
            </a:r>
            <a:r>
              <a:rPr sz="1800" strike="noStrike" noProof="1">
                <a:latin typeface="微软雅黑" panose="020B0503020204020204" pitchFamily="34" charset="-122"/>
                <a:ea typeface="微软雅黑" panose="020B0503020204020204" pitchFamily="34" charset="-122"/>
              </a:rPr>
              <a:t>的情形，是否办理年度汇算申请退税是纳税人的权利，无需承担任何责任。</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     如纳税人</a:t>
            </a:r>
            <a:r>
              <a:rPr sz="1800" b="1" strike="noStrike" noProof="1">
                <a:solidFill>
                  <a:srgbClr val="FF0000"/>
                </a:solidFill>
                <a:latin typeface="微软雅黑" panose="020B0503020204020204" pitchFamily="34" charset="-122"/>
                <a:ea typeface="微软雅黑" panose="020B0503020204020204" pitchFamily="34" charset="-122"/>
              </a:rPr>
              <a:t>需要补税</a:t>
            </a:r>
            <a:r>
              <a:rPr sz="1800" strike="noStrike" noProof="1">
                <a:latin typeface="微软雅黑" panose="020B0503020204020204" pitchFamily="34" charset="-122"/>
                <a:ea typeface="微软雅黑" panose="020B0503020204020204" pitchFamily="34" charset="-122"/>
              </a:rPr>
              <a:t>（符合规定的免予汇算情形除外）， 未依法办理综合所得年度汇算的，可能面临税务行政处罚， 并记入</a:t>
            </a:r>
            <a:r>
              <a:rPr sz="1800" b="1" strike="noStrike" noProof="1">
                <a:solidFill>
                  <a:srgbClr val="FF0000"/>
                </a:solidFill>
                <a:latin typeface="微软雅黑" panose="020B0503020204020204" pitchFamily="34" charset="-122"/>
                <a:ea typeface="微软雅黑" panose="020B0503020204020204" pitchFamily="34" charset="-122"/>
              </a:rPr>
              <a:t>个人纳税信用</a:t>
            </a:r>
            <a:r>
              <a:rPr sz="1800" strike="noStrike" noProof="1">
                <a:latin typeface="微软雅黑" panose="020B0503020204020204" pitchFamily="34" charset="-122"/>
                <a:ea typeface="微软雅黑" panose="020B0503020204020204" pitchFamily="34" charset="-122"/>
              </a:rPr>
              <a:t>档案。</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      根据</a:t>
            </a:r>
            <a:r>
              <a:rPr sz="1800" b="1" strike="noStrike" noProof="1">
                <a:solidFill>
                  <a:srgbClr val="FF0000"/>
                </a:solidFill>
                <a:latin typeface="微软雅黑" panose="020B0503020204020204" pitchFamily="34" charset="-122"/>
                <a:ea typeface="微软雅黑" panose="020B0503020204020204" pitchFamily="34" charset="-122"/>
              </a:rPr>
              <a:t>税收征管法</a:t>
            </a:r>
            <a:r>
              <a:rPr sz="1800" strike="noStrike" noProof="1">
                <a:latin typeface="微软雅黑" panose="020B0503020204020204" pitchFamily="34" charset="-122"/>
                <a:ea typeface="微软雅黑" panose="020B0503020204020204" pitchFamily="34" charset="-122"/>
              </a:rPr>
              <a:t>第六十二条， 纳税人未按照规定期限办理纳税申报和报送纳税资料的， 由税务机关责令限期改正，可以处 2000 元以下的罚款；情节严重的，可以处 2000 元以上 1 万元以下的罚款，并追缴税款、加征滞纳金。根据税收征管法第六十三条规定，如 纳税人偷税的，由税务机关追缴其不缴或者少缴的税款、 滞纳金，并处不缴或者少缴的税款百分之五十以上五倍以 下的罚款；构成犯罪的，依法追究刑事责任。根据税收征 管法第六十四条，纳税人编造虚假计税依据的，由税务机 关责令限期改正，并处五万元以下的罚款；纳税人不进行 纳税申报，不缴或者少缴应纳税款的，由税务机关追缴其 不缴或者少缴的税款、滞纳金，并处不缴或者少缴的税款 百分之五十以上五倍以下的罚款。</a:t>
            </a:r>
            <a:endParaRPr sz="1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608138" y="3560445"/>
            <a:ext cx="9242425" cy="922020"/>
          </a:xfrm>
          <a:prstGeom prst="rect">
            <a:avLst/>
          </a:prstGeom>
        </p:spPr>
        <p:txBody>
          <a:bodyPr wrap="square">
            <a:spAutoFit/>
          </a:bodyPr>
          <a:lstStyle/>
          <a:p>
            <a:pPr algn="ctr" fontAlgn="auto"/>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我应该什么时候办理年度汇算</a:t>
            </a:r>
            <a:endPar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2</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4"/>
          <p:cNvSpPr/>
          <p:nvPr/>
        </p:nvSpPr>
        <p:spPr bwMode="auto">
          <a:xfrm rot="16200000">
            <a:off x="2822178" y="1364755"/>
            <a:ext cx="1681189" cy="3299012"/>
          </a:xfrm>
          <a:custGeom>
            <a:avLst/>
            <a:gdLst>
              <a:gd name="T0" fmla="*/ 0 w 21600"/>
              <a:gd name="T1" fmla="*/ 681 h 21600"/>
              <a:gd name="T2" fmla="*/ 177 w 21600"/>
              <a:gd name="T3" fmla="*/ 34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a:moveTo>
                  <a:pt x="0" y="21600"/>
                </a:moveTo>
                <a:cubicBezTo>
                  <a:pt x="11925" y="21600"/>
                  <a:pt x="21600" y="16767"/>
                  <a:pt x="21600" y="10804"/>
                </a:cubicBezTo>
                <a:cubicBezTo>
                  <a:pt x="21600" y="4840"/>
                  <a:pt x="11925" y="0"/>
                  <a:pt x="0" y="0"/>
                </a:cubicBezTo>
              </a:path>
            </a:pathLst>
          </a:custGeom>
          <a:noFill/>
          <a:ln w="19050" cap="flat">
            <a:solidFill>
              <a:srgbClr val="546E7A"/>
            </a:solidFill>
            <a:prstDash val="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zh-CN" altLang="en-US" sz="100" dirty="0">
              <a:gradFill>
                <a:gsLst>
                  <a:gs pos="0">
                    <a:srgbClr val="3F5096"/>
                  </a:gs>
                  <a:gs pos="100000">
                    <a:srgbClr val="3F5096"/>
                  </a:gs>
                </a:gsLst>
                <a:lin ang="5400000" scaled="1"/>
              </a:gradFill>
              <a:latin typeface="方正中等线简体" panose="02010601030101010101" pitchFamily="2" charset="-122"/>
              <a:ea typeface="方正中等线简体" panose="02010601030101010101" pitchFamily="2" charset="-122"/>
            </a:endParaRPr>
          </a:p>
        </p:txBody>
      </p:sp>
      <p:grpSp>
        <p:nvGrpSpPr>
          <p:cNvPr id="10" name="组合 33"/>
          <p:cNvGrpSpPr/>
          <p:nvPr/>
        </p:nvGrpSpPr>
        <p:grpSpPr>
          <a:xfrm>
            <a:off x="2364764" y="2645158"/>
            <a:ext cx="2457912" cy="2945953"/>
            <a:chOff x="2097288" y="2827131"/>
            <a:chExt cx="2730538" cy="3272271"/>
          </a:xfrm>
          <a:solidFill>
            <a:schemeClr val="accent1"/>
          </a:solidFill>
        </p:grpSpPr>
        <p:sp>
          <p:nvSpPr>
            <p:cNvPr id="11" name="椭圆 10"/>
            <p:cNvSpPr/>
            <p:nvPr/>
          </p:nvSpPr>
          <p:spPr>
            <a:xfrm>
              <a:off x="2097288" y="5658815"/>
              <a:ext cx="2730538" cy="4405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0" dirty="0">
                <a:solidFill>
                  <a:prstClr val="white"/>
                </a:solidFill>
                <a:ea typeface="微软雅黑" panose="020B0503020204020204" pitchFamily="34" charset="-122"/>
              </a:endParaRPr>
            </a:p>
          </p:txBody>
        </p:sp>
        <p:grpSp>
          <p:nvGrpSpPr>
            <p:cNvPr id="12" name="Group 10"/>
            <p:cNvGrpSpPr/>
            <p:nvPr/>
          </p:nvGrpSpPr>
          <p:grpSpPr bwMode="auto">
            <a:xfrm>
              <a:off x="2975285" y="2827131"/>
              <a:ext cx="923403" cy="3272271"/>
              <a:chOff x="0" y="0"/>
              <a:chExt cx="966" cy="3423"/>
            </a:xfrm>
            <a:grpFill/>
          </p:grpSpPr>
          <p:sp>
            <p:nvSpPr>
              <p:cNvPr id="19" name="AutoShape 11"/>
              <p:cNvSpPr/>
              <p:nvPr/>
            </p:nvSpPr>
            <p:spPr bwMode="auto">
              <a:xfrm>
                <a:off x="0" y="0"/>
                <a:ext cx="966" cy="3423"/>
              </a:xfrm>
              <a:custGeom>
                <a:avLst/>
                <a:gdLst>
                  <a:gd name="T0" fmla="*/ 26 w 20967"/>
                  <a:gd name="T1" fmla="*/ 0 h 21600"/>
                  <a:gd name="T2" fmla="*/ 19 w 20967"/>
                  <a:gd name="T3" fmla="*/ 27 h 21600"/>
                  <a:gd name="T4" fmla="*/ 19 w 20967"/>
                  <a:gd name="T5" fmla="*/ 55 h 21600"/>
                  <a:gd name="T6" fmla="*/ 20 w 20967"/>
                  <a:gd name="T7" fmla="*/ 60 h 21600"/>
                  <a:gd name="T8" fmla="*/ 21 w 20967"/>
                  <a:gd name="T9" fmla="*/ 73 h 21600"/>
                  <a:gd name="T10" fmla="*/ 22 w 20967"/>
                  <a:gd name="T11" fmla="*/ 80 h 21600"/>
                  <a:gd name="T12" fmla="*/ 21 w 20967"/>
                  <a:gd name="T13" fmla="*/ 90 h 21600"/>
                  <a:gd name="T14" fmla="*/ 14 w 20967"/>
                  <a:gd name="T15" fmla="*/ 100 h 21600"/>
                  <a:gd name="T16" fmla="*/ 9 w 20967"/>
                  <a:gd name="T17" fmla="*/ 116 h 21600"/>
                  <a:gd name="T18" fmla="*/ 4 w 20967"/>
                  <a:gd name="T19" fmla="*/ 142 h 21600"/>
                  <a:gd name="T20" fmla="*/ 0 w 20967"/>
                  <a:gd name="T21" fmla="*/ 174 h 21600"/>
                  <a:gd name="T22" fmla="*/ 8 w 20967"/>
                  <a:gd name="T23" fmla="*/ 189 h 21600"/>
                  <a:gd name="T24" fmla="*/ 11 w 20967"/>
                  <a:gd name="T25" fmla="*/ 183 h 21600"/>
                  <a:gd name="T26" fmla="*/ 9 w 20967"/>
                  <a:gd name="T27" fmla="*/ 232 h 21600"/>
                  <a:gd name="T28" fmla="*/ 7 w 20967"/>
                  <a:gd name="T29" fmla="*/ 283 h 21600"/>
                  <a:gd name="T30" fmla="*/ 10 w 20967"/>
                  <a:gd name="T31" fmla="*/ 289 h 21600"/>
                  <a:gd name="T32" fmla="*/ 12 w 20967"/>
                  <a:gd name="T33" fmla="*/ 354 h 21600"/>
                  <a:gd name="T34" fmla="*/ 15 w 20967"/>
                  <a:gd name="T35" fmla="*/ 416 h 21600"/>
                  <a:gd name="T36" fmla="*/ 15 w 20967"/>
                  <a:gd name="T37" fmla="*/ 456 h 21600"/>
                  <a:gd name="T38" fmla="*/ 10 w 20967"/>
                  <a:gd name="T39" fmla="*/ 481 h 21600"/>
                  <a:gd name="T40" fmla="*/ 4 w 20967"/>
                  <a:gd name="T41" fmla="*/ 486 h 21600"/>
                  <a:gd name="T42" fmla="*/ 5 w 20967"/>
                  <a:gd name="T43" fmla="*/ 495 h 21600"/>
                  <a:gd name="T44" fmla="*/ 15 w 20967"/>
                  <a:gd name="T45" fmla="*/ 492 h 21600"/>
                  <a:gd name="T46" fmla="*/ 18 w 20967"/>
                  <a:gd name="T47" fmla="*/ 487 h 21600"/>
                  <a:gd name="T48" fmla="*/ 21 w 20967"/>
                  <a:gd name="T49" fmla="*/ 493 h 21600"/>
                  <a:gd name="T50" fmla="*/ 25 w 20967"/>
                  <a:gd name="T51" fmla="*/ 485 h 21600"/>
                  <a:gd name="T52" fmla="*/ 25 w 20967"/>
                  <a:gd name="T53" fmla="*/ 464 h 21600"/>
                  <a:gd name="T54" fmla="*/ 24 w 20967"/>
                  <a:gd name="T55" fmla="*/ 439 h 21600"/>
                  <a:gd name="T56" fmla="*/ 26 w 20967"/>
                  <a:gd name="T57" fmla="*/ 405 h 21600"/>
                  <a:gd name="T58" fmla="*/ 26 w 20967"/>
                  <a:gd name="T59" fmla="*/ 377 h 21600"/>
                  <a:gd name="T60" fmla="*/ 25 w 20967"/>
                  <a:gd name="T61" fmla="*/ 350 h 21600"/>
                  <a:gd name="T62" fmla="*/ 25 w 20967"/>
                  <a:gd name="T63" fmla="*/ 333 h 21600"/>
                  <a:gd name="T64" fmla="*/ 28 w 20967"/>
                  <a:gd name="T65" fmla="*/ 383 h 21600"/>
                  <a:gd name="T66" fmla="*/ 29 w 20967"/>
                  <a:gd name="T67" fmla="*/ 442 h 21600"/>
                  <a:gd name="T68" fmla="*/ 32 w 20967"/>
                  <a:gd name="T69" fmla="*/ 478 h 21600"/>
                  <a:gd name="T70" fmla="*/ 33 w 20967"/>
                  <a:gd name="T71" fmla="*/ 494 h 21600"/>
                  <a:gd name="T72" fmla="*/ 31 w 20967"/>
                  <a:gd name="T73" fmla="*/ 515 h 21600"/>
                  <a:gd name="T74" fmla="*/ 32 w 20967"/>
                  <a:gd name="T75" fmla="*/ 542 h 21600"/>
                  <a:gd name="T76" fmla="*/ 40 w 20967"/>
                  <a:gd name="T77" fmla="*/ 525 h 21600"/>
                  <a:gd name="T78" fmla="*/ 40 w 20967"/>
                  <a:gd name="T79" fmla="*/ 497 h 21600"/>
                  <a:gd name="T80" fmla="*/ 41 w 20967"/>
                  <a:gd name="T81" fmla="*/ 475 h 21600"/>
                  <a:gd name="T82" fmla="*/ 41 w 20967"/>
                  <a:gd name="T83" fmla="*/ 445 h 21600"/>
                  <a:gd name="T84" fmla="*/ 40 w 20967"/>
                  <a:gd name="T85" fmla="*/ 391 h 21600"/>
                  <a:gd name="T86" fmla="*/ 38 w 20967"/>
                  <a:gd name="T87" fmla="*/ 326 h 21600"/>
                  <a:gd name="T88" fmla="*/ 38 w 20967"/>
                  <a:gd name="T89" fmla="*/ 291 h 21600"/>
                  <a:gd name="T90" fmla="*/ 43 w 20967"/>
                  <a:gd name="T91" fmla="*/ 284 h 21600"/>
                  <a:gd name="T92" fmla="*/ 41 w 20967"/>
                  <a:gd name="T93" fmla="*/ 244 h 21600"/>
                  <a:gd name="T94" fmla="*/ 39 w 20967"/>
                  <a:gd name="T95" fmla="*/ 202 h 21600"/>
                  <a:gd name="T96" fmla="*/ 39 w 20967"/>
                  <a:gd name="T97" fmla="*/ 175 h 21600"/>
                  <a:gd name="T98" fmla="*/ 43 w 20967"/>
                  <a:gd name="T99" fmla="*/ 139 h 21600"/>
                  <a:gd name="T100" fmla="*/ 44 w 20967"/>
                  <a:gd name="T101" fmla="*/ 98 h 21600"/>
                  <a:gd name="T102" fmla="*/ 37 w 20967"/>
                  <a:gd name="T103" fmla="*/ 90 h 21600"/>
                  <a:gd name="T104" fmla="*/ 33 w 20967"/>
                  <a:gd name="T105" fmla="*/ 75 h 21600"/>
                  <a:gd name="T106" fmla="*/ 32 w 20967"/>
                  <a:gd name="T107" fmla="*/ 69 h 21600"/>
                  <a:gd name="T108" fmla="*/ 32 w 20967"/>
                  <a:gd name="T109" fmla="*/ 60 h 21600"/>
                  <a:gd name="T110" fmla="*/ 34 w 20967"/>
                  <a:gd name="T111" fmla="*/ 51 h 21600"/>
                  <a:gd name="T112" fmla="*/ 34 w 20967"/>
                  <a:gd name="T113" fmla="*/ 22 h 21600"/>
                  <a:gd name="T114" fmla="*/ 26 w 20967"/>
                  <a:gd name="T115" fmla="*/ 0 h 21600"/>
                  <a:gd name="T116" fmla="*/ 26 w 20967"/>
                  <a:gd name="T117" fmla="*/ 0 h 216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0967" h="21600">
                    <a:moveTo>
                      <a:pt x="12347" y="0"/>
                    </a:moveTo>
                    <a:cubicBezTo>
                      <a:pt x="10928" y="0"/>
                      <a:pt x="8721" y="414"/>
                      <a:pt x="8721" y="1059"/>
                    </a:cubicBezTo>
                    <a:cubicBezTo>
                      <a:pt x="8721" y="1704"/>
                      <a:pt x="8879" y="1980"/>
                      <a:pt x="9036" y="2211"/>
                    </a:cubicBezTo>
                    <a:cubicBezTo>
                      <a:pt x="9194" y="2395"/>
                      <a:pt x="9509" y="2395"/>
                      <a:pt x="9509" y="2395"/>
                    </a:cubicBezTo>
                    <a:cubicBezTo>
                      <a:pt x="9509" y="2395"/>
                      <a:pt x="9352" y="2809"/>
                      <a:pt x="9824" y="2901"/>
                    </a:cubicBezTo>
                    <a:cubicBezTo>
                      <a:pt x="10298" y="3040"/>
                      <a:pt x="10455" y="3040"/>
                      <a:pt x="10455" y="3178"/>
                    </a:cubicBezTo>
                    <a:cubicBezTo>
                      <a:pt x="10455" y="3316"/>
                      <a:pt x="10140" y="3454"/>
                      <a:pt x="9667" y="3592"/>
                    </a:cubicBezTo>
                    <a:cubicBezTo>
                      <a:pt x="9352" y="3730"/>
                      <a:pt x="7617" y="3869"/>
                      <a:pt x="6671" y="3961"/>
                    </a:cubicBezTo>
                    <a:cubicBezTo>
                      <a:pt x="5568" y="4099"/>
                      <a:pt x="4937" y="4237"/>
                      <a:pt x="4306" y="4606"/>
                    </a:cubicBezTo>
                    <a:cubicBezTo>
                      <a:pt x="3833" y="4928"/>
                      <a:pt x="3045" y="5388"/>
                      <a:pt x="1941" y="5665"/>
                    </a:cubicBezTo>
                    <a:cubicBezTo>
                      <a:pt x="995" y="5987"/>
                      <a:pt x="-266" y="6448"/>
                      <a:pt x="49" y="6908"/>
                    </a:cubicBezTo>
                    <a:cubicBezTo>
                      <a:pt x="522" y="7323"/>
                      <a:pt x="2572" y="7691"/>
                      <a:pt x="3833" y="7507"/>
                    </a:cubicBezTo>
                    <a:cubicBezTo>
                      <a:pt x="4937" y="7323"/>
                      <a:pt x="5410" y="7277"/>
                      <a:pt x="5410" y="7277"/>
                    </a:cubicBezTo>
                    <a:cubicBezTo>
                      <a:pt x="5410" y="7277"/>
                      <a:pt x="4622" y="8290"/>
                      <a:pt x="4306" y="9257"/>
                    </a:cubicBezTo>
                    <a:cubicBezTo>
                      <a:pt x="3991" y="10270"/>
                      <a:pt x="3045" y="11238"/>
                      <a:pt x="3518" y="11284"/>
                    </a:cubicBezTo>
                    <a:cubicBezTo>
                      <a:pt x="4149" y="11376"/>
                      <a:pt x="4937" y="11514"/>
                      <a:pt x="4937" y="11514"/>
                    </a:cubicBezTo>
                    <a:cubicBezTo>
                      <a:pt x="4937" y="11514"/>
                      <a:pt x="5095" y="12896"/>
                      <a:pt x="5883" y="14093"/>
                    </a:cubicBezTo>
                    <a:cubicBezTo>
                      <a:pt x="6671" y="15290"/>
                      <a:pt x="6987" y="15843"/>
                      <a:pt x="7144" y="16580"/>
                    </a:cubicBezTo>
                    <a:cubicBezTo>
                      <a:pt x="7302" y="17317"/>
                      <a:pt x="7460" y="17823"/>
                      <a:pt x="7302" y="18146"/>
                    </a:cubicBezTo>
                    <a:cubicBezTo>
                      <a:pt x="7144" y="18422"/>
                      <a:pt x="5725" y="19021"/>
                      <a:pt x="4779" y="19159"/>
                    </a:cubicBezTo>
                    <a:cubicBezTo>
                      <a:pt x="3991" y="19251"/>
                      <a:pt x="2572" y="19251"/>
                      <a:pt x="1941" y="19343"/>
                    </a:cubicBezTo>
                    <a:cubicBezTo>
                      <a:pt x="1311" y="19389"/>
                      <a:pt x="838" y="19620"/>
                      <a:pt x="2257" y="19712"/>
                    </a:cubicBezTo>
                    <a:cubicBezTo>
                      <a:pt x="3676" y="19758"/>
                      <a:pt x="6198" y="19666"/>
                      <a:pt x="6829" y="19574"/>
                    </a:cubicBezTo>
                    <a:cubicBezTo>
                      <a:pt x="7460" y="19527"/>
                      <a:pt x="8563" y="19389"/>
                      <a:pt x="8563" y="19389"/>
                    </a:cubicBezTo>
                    <a:cubicBezTo>
                      <a:pt x="8563" y="19389"/>
                      <a:pt x="8248" y="19620"/>
                      <a:pt x="9667" y="19620"/>
                    </a:cubicBezTo>
                    <a:cubicBezTo>
                      <a:pt x="11243" y="19620"/>
                      <a:pt x="11401" y="19574"/>
                      <a:pt x="11559" y="19297"/>
                    </a:cubicBezTo>
                    <a:cubicBezTo>
                      <a:pt x="11559" y="19021"/>
                      <a:pt x="11559" y="18652"/>
                      <a:pt x="11716" y="18468"/>
                    </a:cubicBezTo>
                    <a:cubicBezTo>
                      <a:pt x="12032" y="18284"/>
                      <a:pt x="10928" y="17777"/>
                      <a:pt x="11401" y="17501"/>
                    </a:cubicBezTo>
                    <a:cubicBezTo>
                      <a:pt x="12032" y="17271"/>
                      <a:pt x="12505" y="16534"/>
                      <a:pt x="12032" y="16119"/>
                    </a:cubicBezTo>
                    <a:cubicBezTo>
                      <a:pt x="11559" y="15705"/>
                      <a:pt x="12189" y="15290"/>
                      <a:pt x="12032" y="15014"/>
                    </a:cubicBezTo>
                    <a:cubicBezTo>
                      <a:pt x="11874" y="14738"/>
                      <a:pt x="11716" y="14369"/>
                      <a:pt x="11716" y="13955"/>
                    </a:cubicBezTo>
                    <a:cubicBezTo>
                      <a:pt x="11716" y="13540"/>
                      <a:pt x="11716" y="13264"/>
                      <a:pt x="11716" y="13264"/>
                    </a:cubicBezTo>
                    <a:cubicBezTo>
                      <a:pt x="11716" y="13264"/>
                      <a:pt x="12662" y="14830"/>
                      <a:pt x="12978" y="15244"/>
                    </a:cubicBezTo>
                    <a:cubicBezTo>
                      <a:pt x="13293" y="15659"/>
                      <a:pt x="13766" y="17133"/>
                      <a:pt x="13766" y="17593"/>
                    </a:cubicBezTo>
                    <a:cubicBezTo>
                      <a:pt x="13766" y="18054"/>
                      <a:pt x="14870" y="18652"/>
                      <a:pt x="14870" y="19021"/>
                    </a:cubicBezTo>
                    <a:cubicBezTo>
                      <a:pt x="15027" y="19435"/>
                      <a:pt x="15027" y="19666"/>
                      <a:pt x="15343" y="19666"/>
                    </a:cubicBezTo>
                    <a:cubicBezTo>
                      <a:pt x="15816" y="19666"/>
                      <a:pt x="15027" y="20126"/>
                      <a:pt x="14712" y="20495"/>
                    </a:cubicBezTo>
                    <a:cubicBezTo>
                      <a:pt x="14554" y="20817"/>
                      <a:pt x="13608" y="21600"/>
                      <a:pt x="15185" y="21600"/>
                    </a:cubicBezTo>
                    <a:cubicBezTo>
                      <a:pt x="16919" y="21600"/>
                      <a:pt x="18654" y="21416"/>
                      <a:pt x="18654" y="20909"/>
                    </a:cubicBezTo>
                    <a:cubicBezTo>
                      <a:pt x="18811" y="20449"/>
                      <a:pt x="18496" y="19988"/>
                      <a:pt x="18969" y="19804"/>
                    </a:cubicBezTo>
                    <a:cubicBezTo>
                      <a:pt x="19442" y="19620"/>
                      <a:pt x="19442" y="19205"/>
                      <a:pt x="19442" y="18929"/>
                    </a:cubicBezTo>
                    <a:cubicBezTo>
                      <a:pt x="19284" y="18699"/>
                      <a:pt x="19600" y="18238"/>
                      <a:pt x="19442" y="17731"/>
                    </a:cubicBezTo>
                    <a:cubicBezTo>
                      <a:pt x="19127" y="17179"/>
                      <a:pt x="19127" y="16258"/>
                      <a:pt x="18811" y="15567"/>
                    </a:cubicBezTo>
                    <a:cubicBezTo>
                      <a:pt x="18338" y="14876"/>
                      <a:pt x="18181" y="13817"/>
                      <a:pt x="18023" y="12988"/>
                    </a:cubicBezTo>
                    <a:cubicBezTo>
                      <a:pt x="17708" y="12159"/>
                      <a:pt x="17550" y="11744"/>
                      <a:pt x="17865" y="11606"/>
                    </a:cubicBezTo>
                    <a:cubicBezTo>
                      <a:pt x="18181" y="11514"/>
                      <a:pt x="19757" y="11376"/>
                      <a:pt x="20230" y="11330"/>
                    </a:cubicBezTo>
                    <a:cubicBezTo>
                      <a:pt x="20703" y="11330"/>
                      <a:pt x="19757" y="10455"/>
                      <a:pt x="19284" y="9718"/>
                    </a:cubicBezTo>
                    <a:cubicBezTo>
                      <a:pt x="18969" y="9027"/>
                      <a:pt x="18496" y="8566"/>
                      <a:pt x="18181" y="8060"/>
                    </a:cubicBezTo>
                    <a:cubicBezTo>
                      <a:pt x="17708" y="7553"/>
                      <a:pt x="17708" y="7323"/>
                      <a:pt x="18496" y="6954"/>
                    </a:cubicBezTo>
                    <a:cubicBezTo>
                      <a:pt x="19127" y="6586"/>
                      <a:pt x="20073" y="6356"/>
                      <a:pt x="20388" y="5527"/>
                    </a:cubicBezTo>
                    <a:cubicBezTo>
                      <a:pt x="20861" y="4698"/>
                      <a:pt x="21334" y="4145"/>
                      <a:pt x="20546" y="3915"/>
                    </a:cubicBezTo>
                    <a:cubicBezTo>
                      <a:pt x="19757" y="3730"/>
                      <a:pt x="18338" y="3823"/>
                      <a:pt x="17235" y="3592"/>
                    </a:cubicBezTo>
                    <a:cubicBezTo>
                      <a:pt x="16131" y="3316"/>
                      <a:pt x="15973" y="3040"/>
                      <a:pt x="15500" y="2994"/>
                    </a:cubicBezTo>
                    <a:cubicBezTo>
                      <a:pt x="15027" y="2948"/>
                      <a:pt x="14870" y="2948"/>
                      <a:pt x="14870" y="2763"/>
                    </a:cubicBezTo>
                    <a:cubicBezTo>
                      <a:pt x="14870" y="2579"/>
                      <a:pt x="15027" y="2395"/>
                      <a:pt x="15027" y="2395"/>
                    </a:cubicBezTo>
                    <a:cubicBezTo>
                      <a:pt x="15027" y="2395"/>
                      <a:pt x="15816" y="2257"/>
                      <a:pt x="15973" y="2026"/>
                    </a:cubicBezTo>
                    <a:cubicBezTo>
                      <a:pt x="16131" y="1796"/>
                      <a:pt x="16289" y="1243"/>
                      <a:pt x="16131" y="875"/>
                    </a:cubicBezTo>
                    <a:cubicBezTo>
                      <a:pt x="15816" y="507"/>
                      <a:pt x="14712" y="0"/>
                      <a:pt x="12347" y="0"/>
                    </a:cubicBezTo>
                    <a:close/>
                    <a:moveTo>
                      <a:pt x="12347" y="0"/>
                    </a:moveTo>
                  </a:path>
                </a:pathLst>
              </a:custGeom>
              <a:grp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1320" dirty="0">
                  <a:solidFill>
                    <a:prstClr val="black"/>
                  </a:solidFill>
                  <a:ea typeface="微软雅黑" panose="020B0503020204020204" pitchFamily="34" charset="-122"/>
                </a:endParaRPr>
              </a:p>
            </p:txBody>
          </p:sp>
          <p:sp>
            <p:nvSpPr>
              <p:cNvPr id="20" name="AutoShape 12"/>
              <p:cNvSpPr/>
              <p:nvPr/>
            </p:nvSpPr>
            <p:spPr bwMode="auto">
              <a:xfrm>
                <a:off x="460" y="446"/>
                <a:ext cx="246" cy="188"/>
              </a:xfrm>
              <a:custGeom>
                <a:avLst/>
                <a:gdLst>
                  <a:gd name="T0" fmla="*/ 0 w 21600"/>
                  <a:gd name="T1" fmla="*/ 1 h 21600"/>
                  <a:gd name="T2" fmla="*/ 0 w 21600"/>
                  <a:gd name="T3" fmla="*/ 1 h 21600"/>
                  <a:gd name="T4" fmla="*/ 0 w 21600"/>
                  <a:gd name="T5" fmla="*/ 2 h 21600"/>
                  <a:gd name="T6" fmla="*/ 1 w 21600"/>
                  <a:gd name="T7" fmla="*/ 1 h 21600"/>
                  <a:gd name="T8" fmla="*/ 1 w 21600"/>
                  <a:gd name="T9" fmla="*/ 1 h 21600"/>
                  <a:gd name="T10" fmla="*/ 1 w 21600"/>
                  <a:gd name="T11" fmla="*/ 2 h 21600"/>
                  <a:gd name="T12" fmla="*/ 3 w 21600"/>
                  <a:gd name="T13" fmla="*/ 0 h 21600"/>
                  <a:gd name="T14" fmla="*/ 3 w 21600"/>
                  <a:gd name="T15" fmla="*/ 0 h 21600"/>
                  <a:gd name="T16" fmla="*/ 1 w 21600"/>
                  <a:gd name="T17" fmla="*/ 1 h 21600"/>
                  <a:gd name="T18" fmla="*/ 0 w 21600"/>
                  <a:gd name="T19" fmla="*/ 1 h 21600"/>
                  <a:gd name="T20" fmla="*/ 0 w 21600"/>
                  <a:gd name="T21" fmla="*/ 1 h 216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1600" h="21600">
                    <a:moveTo>
                      <a:pt x="1271" y="9969"/>
                    </a:moveTo>
                    <a:cubicBezTo>
                      <a:pt x="635" y="10800"/>
                      <a:pt x="635" y="11631"/>
                      <a:pt x="0" y="12462"/>
                    </a:cubicBezTo>
                    <a:cubicBezTo>
                      <a:pt x="635" y="15785"/>
                      <a:pt x="635" y="19108"/>
                      <a:pt x="635" y="21600"/>
                    </a:cubicBezTo>
                    <a:cubicBezTo>
                      <a:pt x="4447" y="19108"/>
                      <a:pt x="2541" y="13292"/>
                      <a:pt x="5082" y="12462"/>
                    </a:cubicBezTo>
                    <a:cubicBezTo>
                      <a:pt x="8259" y="12462"/>
                      <a:pt x="8259" y="14123"/>
                      <a:pt x="8894" y="16615"/>
                    </a:cubicBezTo>
                    <a:cubicBezTo>
                      <a:pt x="9529" y="18277"/>
                      <a:pt x="9529" y="20769"/>
                      <a:pt x="9529" y="20769"/>
                    </a:cubicBezTo>
                    <a:cubicBezTo>
                      <a:pt x="9529" y="20769"/>
                      <a:pt x="19059" y="7477"/>
                      <a:pt x="21600" y="3323"/>
                    </a:cubicBezTo>
                    <a:cubicBezTo>
                      <a:pt x="20329" y="2492"/>
                      <a:pt x="19694" y="1662"/>
                      <a:pt x="19694" y="0"/>
                    </a:cubicBezTo>
                    <a:cubicBezTo>
                      <a:pt x="16518" y="4154"/>
                      <a:pt x="9529" y="11631"/>
                      <a:pt x="5718" y="11631"/>
                    </a:cubicBezTo>
                    <a:cubicBezTo>
                      <a:pt x="3812" y="11631"/>
                      <a:pt x="2541" y="10800"/>
                      <a:pt x="1271" y="9969"/>
                    </a:cubicBezTo>
                    <a:close/>
                    <a:moveTo>
                      <a:pt x="1271" y="9969"/>
                    </a:moveTo>
                  </a:path>
                </a:pathLst>
              </a:custGeom>
              <a:grp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1320" dirty="0">
                  <a:solidFill>
                    <a:prstClr val="black"/>
                  </a:solidFill>
                  <a:ea typeface="微软雅黑" panose="020B0503020204020204" pitchFamily="34" charset="-122"/>
                </a:endParaRPr>
              </a:p>
            </p:txBody>
          </p:sp>
          <p:sp>
            <p:nvSpPr>
              <p:cNvPr id="21" name="AutoShape 13"/>
              <p:cNvSpPr/>
              <p:nvPr/>
            </p:nvSpPr>
            <p:spPr bwMode="auto">
              <a:xfrm>
                <a:off x="343" y="958"/>
                <a:ext cx="102" cy="145"/>
              </a:xfrm>
              <a:custGeom>
                <a:avLst/>
                <a:gdLst>
                  <a:gd name="T0" fmla="*/ 0 w 20000"/>
                  <a:gd name="T1" fmla="*/ 0 h 21600"/>
                  <a:gd name="T2" fmla="*/ 1 w 20000"/>
                  <a:gd name="T3" fmla="*/ 0 h 21600"/>
                  <a:gd name="T4" fmla="*/ 0 w 20000"/>
                  <a:gd name="T5" fmla="*/ 1 h 21600"/>
                  <a:gd name="T6" fmla="*/ 0 w 20000"/>
                  <a:gd name="T7" fmla="*/ 1 h 21600"/>
                  <a:gd name="T8" fmla="*/ 0 w 20000"/>
                  <a:gd name="T9" fmla="*/ 1 h 21600"/>
                  <a:gd name="T10" fmla="*/ 0 w 20000"/>
                  <a:gd name="T11" fmla="*/ 0 h 21600"/>
                  <a:gd name="T12" fmla="*/ 0 w 20000"/>
                  <a:gd name="T13" fmla="*/ 0 h 21600"/>
                  <a:gd name="T14" fmla="*/ 0 w 200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000" h="21600">
                    <a:moveTo>
                      <a:pt x="8480" y="1080"/>
                    </a:moveTo>
                    <a:cubicBezTo>
                      <a:pt x="20000" y="0"/>
                      <a:pt x="20000" y="0"/>
                      <a:pt x="20000" y="0"/>
                    </a:cubicBezTo>
                    <a:cubicBezTo>
                      <a:pt x="20000" y="0"/>
                      <a:pt x="9920" y="5400"/>
                      <a:pt x="9920" y="11880"/>
                    </a:cubicBezTo>
                    <a:cubicBezTo>
                      <a:pt x="9920" y="17280"/>
                      <a:pt x="9920" y="19440"/>
                      <a:pt x="9920" y="19440"/>
                    </a:cubicBezTo>
                    <a:cubicBezTo>
                      <a:pt x="1280" y="21600"/>
                      <a:pt x="1280" y="21600"/>
                      <a:pt x="1280" y="21600"/>
                    </a:cubicBezTo>
                    <a:cubicBezTo>
                      <a:pt x="1280" y="21600"/>
                      <a:pt x="-1600" y="15120"/>
                      <a:pt x="1280" y="9720"/>
                    </a:cubicBezTo>
                    <a:cubicBezTo>
                      <a:pt x="4160" y="4320"/>
                      <a:pt x="7040" y="2160"/>
                      <a:pt x="8480" y="1080"/>
                    </a:cubicBezTo>
                    <a:close/>
                    <a:moveTo>
                      <a:pt x="8480" y="1080"/>
                    </a:moveTo>
                  </a:path>
                </a:pathLst>
              </a:custGeom>
              <a:grp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1320" dirty="0">
                  <a:solidFill>
                    <a:prstClr val="black"/>
                  </a:solidFill>
                  <a:ea typeface="微软雅黑" panose="020B0503020204020204" pitchFamily="34" charset="-122"/>
                </a:endParaRPr>
              </a:p>
            </p:txBody>
          </p:sp>
          <p:sp>
            <p:nvSpPr>
              <p:cNvPr id="22" name="AutoShape 14"/>
              <p:cNvSpPr/>
              <p:nvPr/>
            </p:nvSpPr>
            <p:spPr bwMode="auto">
              <a:xfrm>
                <a:off x="344" y="1306"/>
                <a:ext cx="43" cy="126"/>
              </a:xfrm>
              <a:custGeom>
                <a:avLst/>
                <a:gdLst>
                  <a:gd name="T0" fmla="*/ 0 w 21600"/>
                  <a:gd name="T1" fmla="*/ 0 h 21600"/>
                  <a:gd name="T2" fmla="*/ 0 w 21600"/>
                  <a:gd name="T3" fmla="*/ 1 h 21600"/>
                  <a:gd name="T4" fmla="*/ 0 w 21600"/>
                  <a:gd name="T5" fmla="*/ 1 h 21600"/>
                  <a:gd name="T6" fmla="*/ 0 w 21600"/>
                  <a:gd name="T7" fmla="*/ 1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1600" h="21600">
                    <a:moveTo>
                      <a:pt x="14400" y="0"/>
                    </a:moveTo>
                    <a:cubicBezTo>
                      <a:pt x="14400" y="0"/>
                      <a:pt x="18000" y="11435"/>
                      <a:pt x="18000" y="16518"/>
                    </a:cubicBezTo>
                    <a:cubicBezTo>
                      <a:pt x="21600" y="20329"/>
                      <a:pt x="21600" y="21600"/>
                      <a:pt x="21600" y="21600"/>
                    </a:cubicBezTo>
                    <a:cubicBezTo>
                      <a:pt x="0" y="20329"/>
                      <a:pt x="0" y="20329"/>
                      <a:pt x="0" y="20329"/>
                    </a:cubicBezTo>
                    <a:cubicBezTo>
                      <a:pt x="0" y="20329"/>
                      <a:pt x="3600" y="10165"/>
                      <a:pt x="14400" y="0"/>
                    </a:cubicBezTo>
                    <a:close/>
                    <a:moveTo>
                      <a:pt x="14400" y="0"/>
                    </a:moveTo>
                  </a:path>
                </a:pathLst>
              </a:custGeom>
              <a:grp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zh-CN" altLang="en-US" sz="1320" dirty="0">
                  <a:solidFill>
                    <a:prstClr val="black"/>
                  </a:solidFill>
                  <a:ea typeface="微软雅黑" panose="020B0503020204020204" pitchFamily="34" charset="-122"/>
                </a:endParaRPr>
              </a:p>
            </p:txBody>
          </p:sp>
        </p:grpSp>
      </p:grpSp>
      <p:grpSp>
        <p:nvGrpSpPr>
          <p:cNvPr id="27" name="组合 45"/>
          <p:cNvGrpSpPr/>
          <p:nvPr/>
        </p:nvGrpSpPr>
        <p:grpSpPr>
          <a:xfrm>
            <a:off x="1214293" y="3594593"/>
            <a:ext cx="1048508" cy="589280"/>
            <a:chOff x="819208" y="3881731"/>
            <a:chExt cx="1164806" cy="654553"/>
          </a:xfrm>
        </p:grpSpPr>
        <p:sp>
          <p:nvSpPr>
            <p:cNvPr id="28" name="AutoShape 7"/>
            <p:cNvSpPr/>
            <p:nvPr/>
          </p:nvSpPr>
          <p:spPr bwMode="auto">
            <a:xfrm>
              <a:off x="1436281" y="3967265"/>
              <a:ext cx="547733" cy="551431"/>
            </a:xfrm>
            <a:custGeom>
              <a:avLst/>
              <a:gdLst>
                <a:gd name="T0" fmla="*/ 14 w 19679"/>
                <a:gd name="T1" fmla="*/ 2 h 19679"/>
                <a:gd name="T2" fmla="*/ 14 w 19679"/>
                <a:gd name="T3" fmla="*/ 14 h 19679"/>
                <a:gd name="T4" fmla="*/ 2 w 19679"/>
                <a:gd name="T5" fmla="*/ 14 h 19679"/>
                <a:gd name="T6" fmla="*/ 2 w 19679"/>
                <a:gd name="T7" fmla="*/ 2 h 19679"/>
                <a:gd name="T8" fmla="*/ 14 w 19679"/>
                <a:gd name="T9" fmla="*/ 2 h 19679"/>
                <a:gd name="T10" fmla="*/ 14 w 19679"/>
                <a:gd name="T11" fmla="*/ 2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chemeClr val="accent1"/>
            </a:solidFill>
            <a:ln w="57150" cap="flat" cmpd="sng" algn="ctr">
              <a:noFill/>
              <a:prstDash val="solid"/>
            </a:ln>
            <a:effectLst/>
          </p:spPr>
          <p:txBody>
            <a:bodyPr spcFirstLastPara="0" vert="horz" wrap="square" lIns="0" tIns="0" rIns="0" bIns="0" numCol="1" spcCol="1270" anchor="ctr" anchorCtr="0">
              <a:noAutofit/>
            </a:bodyPr>
            <a:lstStyle/>
            <a:p>
              <a:pPr algn="ctr" defTabSz="889000">
                <a:lnSpc>
                  <a:spcPct val="90000"/>
                </a:lnSpc>
                <a:spcAft>
                  <a:spcPct val="35000"/>
                </a:spcAft>
              </a:pPr>
              <a:endParaRPr lang="zh-CN" altLang="en-US" sz="2880" b="1" kern="0" dirty="0">
                <a:solidFill>
                  <a:schemeClr val="bg1">
                    <a:lumMod val="50000"/>
                  </a:schemeClr>
                </a:solidFill>
                <a:latin typeface="方正中等线简体" panose="02010601030101010101" pitchFamily="2" charset="-122"/>
                <a:ea typeface="方正中等线简体" panose="02010601030101010101" pitchFamily="2" charset="-122"/>
                <a:cs typeface="Arial" panose="020B0604020202020204" pitchFamily="34" charset="0"/>
              </a:endParaRPr>
            </a:p>
          </p:txBody>
        </p:sp>
        <p:sp>
          <p:nvSpPr>
            <p:cNvPr id="29" name="AutoShape 15"/>
            <p:cNvSpPr/>
            <p:nvPr/>
          </p:nvSpPr>
          <p:spPr bwMode="auto">
            <a:xfrm>
              <a:off x="1560548" y="4088637"/>
              <a:ext cx="297286" cy="297219"/>
            </a:xfrm>
            <a:custGeom>
              <a:avLst/>
              <a:gdLst>
                <a:gd name="T0" fmla="*/ 4 w 21600"/>
                <a:gd name="T1" fmla="*/ 2 h 21600"/>
                <a:gd name="T2" fmla="*/ 4 w 21600"/>
                <a:gd name="T3" fmla="*/ 2 h 21600"/>
                <a:gd name="T4" fmla="*/ 4 w 21600"/>
                <a:gd name="T5" fmla="*/ 3 h 21600"/>
                <a:gd name="T6" fmla="*/ 4 w 21600"/>
                <a:gd name="T7" fmla="*/ 3 h 21600"/>
                <a:gd name="T8" fmla="*/ 4 w 21600"/>
                <a:gd name="T9" fmla="*/ 3 h 21600"/>
                <a:gd name="T10" fmla="*/ 4 w 21600"/>
                <a:gd name="T11" fmla="*/ 3 h 21600"/>
                <a:gd name="T12" fmla="*/ 4 w 21600"/>
                <a:gd name="T13" fmla="*/ 4 h 21600"/>
                <a:gd name="T14" fmla="*/ 4 w 21600"/>
                <a:gd name="T15" fmla="*/ 4 h 21600"/>
                <a:gd name="T16" fmla="*/ 3 w 21600"/>
                <a:gd name="T17" fmla="*/ 4 h 21600"/>
                <a:gd name="T18" fmla="*/ 3 w 21600"/>
                <a:gd name="T19" fmla="*/ 4 h 21600"/>
                <a:gd name="T20" fmla="*/ 3 w 21600"/>
                <a:gd name="T21" fmla="*/ 4 h 21600"/>
                <a:gd name="T22" fmla="*/ 3 w 21600"/>
                <a:gd name="T23" fmla="*/ 4 h 21600"/>
                <a:gd name="T24" fmla="*/ 3 w 21600"/>
                <a:gd name="T25" fmla="*/ 4 h 21600"/>
                <a:gd name="T26" fmla="*/ 2 w 21600"/>
                <a:gd name="T27" fmla="*/ 4 h 21600"/>
                <a:gd name="T28" fmla="*/ 2 w 21600"/>
                <a:gd name="T29" fmla="*/ 4 h 21600"/>
                <a:gd name="T30" fmla="*/ 1 w 21600"/>
                <a:gd name="T31" fmla="*/ 4 h 21600"/>
                <a:gd name="T32" fmla="*/ 1 w 21600"/>
                <a:gd name="T33" fmla="*/ 4 h 21600"/>
                <a:gd name="T34" fmla="*/ 1 w 21600"/>
                <a:gd name="T35" fmla="*/ 4 h 21600"/>
                <a:gd name="T36" fmla="*/ 1 w 21600"/>
                <a:gd name="T37" fmla="*/ 4 h 21600"/>
                <a:gd name="T38" fmla="*/ 0 w 21600"/>
                <a:gd name="T39" fmla="*/ 3 h 21600"/>
                <a:gd name="T40" fmla="*/ 1 w 21600"/>
                <a:gd name="T41" fmla="*/ 3 h 21600"/>
                <a:gd name="T42" fmla="*/ 1 w 21600"/>
                <a:gd name="T43" fmla="*/ 3 h 21600"/>
                <a:gd name="T44" fmla="*/ 0 w 21600"/>
                <a:gd name="T45" fmla="*/ 3 h 21600"/>
                <a:gd name="T46" fmla="*/ 0 w 21600"/>
                <a:gd name="T47" fmla="*/ 2 h 21600"/>
                <a:gd name="T48" fmla="*/ 0 w 21600"/>
                <a:gd name="T49" fmla="*/ 2 h 21600"/>
                <a:gd name="T50" fmla="*/ 1 w 21600"/>
                <a:gd name="T51" fmla="*/ 2 h 21600"/>
                <a:gd name="T52" fmla="*/ 0 w 21600"/>
                <a:gd name="T53" fmla="*/ 1 h 21600"/>
                <a:gd name="T54" fmla="*/ 0 w 21600"/>
                <a:gd name="T55" fmla="*/ 1 h 21600"/>
                <a:gd name="T56" fmla="*/ 1 w 21600"/>
                <a:gd name="T57" fmla="*/ 0 h 21600"/>
                <a:gd name="T58" fmla="*/ 1 w 21600"/>
                <a:gd name="T59" fmla="*/ 0 h 21600"/>
                <a:gd name="T60" fmla="*/ 1 w 21600"/>
                <a:gd name="T61" fmla="*/ 1 h 21600"/>
                <a:gd name="T62" fmla="*/ 2 w 21600"/>
                <a:gd name="T63" fmla="*/ 1 h 21600"/>
                <a:gd name="T64" fmla="*/ 2 w 21600"/>
                <a:gd name="T65" fmla="*/ 0 h 21600"/>
                <a:gd name="T66" fmla="*/ 2 w 21600"/>
                <a:gd name="T67" fmla="*/ 0 h 21600"/>
                <a:gd name="T68" fmla="*/ 3 w 21600"/>
                <a:gd name="T69" fmla="*/ 0 h 21600"/>
                <a:gd name="T70" fmla="*/ 3 w 21600"/>
                <a:gd name="T71" fmla="*/ 0 h 21600"/>
                <a:gd name="T72" fmla="*/ 3 w 21600"/>
                <a:gd name="T73" fmla="*/ 1 h 21600"/>
                <a:gd name="T74" fmla="*/ 3 w 21600"/>
                <a:gd name="T75" fmla="*/ 1 h 21600"/>
                <a:gd name="T76" fmla="*/ 3 w 21600"/>
                <a:gd name="T77" fmla="*/ 0 h 21600"/>
                <a:gd name="T78" fmla="*/ 4 w 21600"/>
                <a:gd name="T79" fmla="*/ 0 h 21600"/>
                <a:gd name="T80" fmla="*/ 4 w 21600"/>
                <a:gd name="T81" fmla="*/ 1 h 21600"/>
                <a:gd name="T82" fmla="*/ 4 w 21600"/>
                <a:gd name="T83" fmla="*/ 1 h 21600"/>
                <a:gd name="T84" fmla="*/ 4 w 21600"/>
                <a:gd name="T85" fmla="*/ 1 h 21600"/>
                <a:gd name="T86" fmla="*/ 2 w 21600"/>
                <a:gd name="T87" fmla="*/ 3 h 21600"/>
                <a:gd name="T88" fmla="*/ 3 w 21600"/>
                <a:gd name="T89" fmla="*/ 3 h 21600"/>
                <a:gd name="T90" fmla="*/ 3 w 21600"/>
                <a:gd name="T91" fmla="*/ 2 h 21600"/>
                <a:gd name="T92" fmla="*/ 3 w 21600"/>
                <a:gd name="T93" fmla="*/ 2 h 21600"/>
                <a:gd name="T94" fmla="*/ 2 w 21600"/>
                <a:gd name="T95" fmla="*/ 2 h 21600"/>
                <a:gd name="T96" fmla="*/ 2 w 21600"/>
                <a:gd name="T97" fmla="*/ 2 h 21600"/>
                <a:gd name="T98" fmla="*/ 2 w 21600"/>
                <a:gd name="T99" fmla="*/ 2 h 21600"/>
                <a:gd name="T100" fmla="*/ 2 w 21600"/>
                <a:gd name="T101" fmla="*/ 3 h 21600"/>
                <a:gd name="T102" fmla="*/ 2 w 21600"/>
                <a:gd name="T103" fmla="*/ 3 h 2160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1600" h="21600">
                  <a:moveTo>
                    <a:pt x="17909" y="6867"/>
                  </a:moveTo>
                  <a:cubicBezTo>
                    <a:pt x="18210" y="7364"/>
                    <a:pt x="18439" y="7917"/>
                    <a:pt x="18600" y="8530"/>
                  </a:cubicBezTo>
                  <a:cubicBezTo>
                    <a:pt x="19045" y="8620"/>
                    <a:pt x="19513" y="8680"/>
                    <a:pt x="20005" y="8705"/>
                  </a:cubicBezTo>
                  <a:cubicBezTo>
                    <a:pt x="20498" y="8733"/>
                    <a:pt x="20957" y="8821"/>
                    <a:pt x="21382" y="8976"/>
                  </a:cubicBezTo>
                  <a:cubicBezTo>
                    <a:pt x="21526" y="9013"/>
                    <a:pt x="21600" y="9092"/>
                    <a:pt x="21600" y="9219"/>
                  </a:cubicBezTo>
                  <a:lnTo>
                    <a:pt x="21600" y="12410"/>
                  </a:lnTo>
                  <a:cubicBezTo>
                    <a:pt x="21600" y="12517"/>
                    <a:pt x="21464" y="12613"/>
                    <a:pt x="21198" y="12697"/>
                  </a:cubicBezTo>
                  <a:cubicBezTo>
                    <a:pt x="20932" y="12788"/>
                    <a:pt x="20623" y="12853"/>
                    <a:pt x="20269" y="12909"/>
                  </a:cubicBezTo>
                  <a:cubicBezTo>
                    <a:pt x="19918" y="12963"/>
                    <a:pt x="19575" y="13003"/>
                    <a:pt x="19241" y="13031"/>
                  </a:cubicBezTo>
                  <a:cubicBezTo>
                    <a:pt x="18904" y="13056"/>
                    <a:pt x="18683" y="13079"/>
                    <a:pt x="18575" y="13098"/>
                  </a:cubicBezTo>
                  <a:cubicBezTo>
                    <a:pt x="18448" y="13612"/>
                    <a:pt x="18238" y="14137"/>
                    <a:pt x="17938" y="14680"/>
                  </a:cubicBezTo>
                  <a:cubicBezTo>
                    <a:pt x="18433" y="15417"/>
                    <a:pt x="18983" y="16125"/>
                    <a:pt x="19578" y="16803"/>
                  </a:cubicBezTo>
                  <a:lnTo>
                    <a:pt x="19660" y="17006"/>
                  </a:lnTo>
                  <a:cubicBezTo>
                    <a:pt x="19660" y="17077"/>
                    <a:pt x="19535" y="17252"/>
                    <a:pt x="19286" y="17523"/>
                  </a:cubicBezTo>
                  <a:cubicBezTo>
                    <a:pt x="19037" y="17800"/>
                    <a:pt x="18756" y="18096"/>
                    <a:pt x="18439" y="18412"/>
                  </a:cubicBezTo>
                  <a:cubicBezTo>
                    <a:pt x="18122" y="18726"/>
                    <a:pt x="17822" y="19008"/>
                    <a:pt x="17538" y="19257"/>
                  </a:cubicBezTo>
                  <a:cubicBezTo>
                    <a:pt x="17252" y="19505"/>
                    <a:pt x="17068" y="19626"/>
                    <a:pt x="16989" y="19626"/>
                  </a:cubicBezTo>
                  <a:cubicBezTo>
                    <a:pt x="16969" y="19626"/>
                    <a:pt x="16850" y="19542"/>
                    <a:pt x="16629" y="19378"/>
                  </a:cubicBezTo>
                  <a:cubicBezTo>
                    <a:pt x="16408" y="19211"/>
                    <a:pt x="16165" y="19025"/>
                    <a:pt x="15896" y="18822"/>
                  </a:cubicBezTo>
                  <a:cubicBezTo>
                    <a:pt x="15629" y="18621"/>
                    <a:pt x="15377" y="18426"/>
                    <a:pt x="15136" y="18240"/>
                  </a:cubicBezTo>
                  <a:cubicBezTo>
                    <a:pt x="14899" y="18056"/>
                    <a:pt x="14746" y="17946"/>
                    <a:pt x="14683" y="17910"/>
                  </a:cubicBezTo>
                  <a:cubicBezTo>
                    <a:pt x="14420" y="18054"/>
                    <a:pt x="14156" y="18178"/>
                    <a:pt x="13890" y="18282"/>
                  </a:cubicBezTo>
                  <a:cubicBezTo>
                    <a:pt x="13624" y="18384"/>
                    <a:pt x="13355" y="18472"/>
                    <a:pt x="13083" y="18545"/>
                  </a:cubicBezTo>
                  <a:cubicBezTo>
                    <a:pt x="13066" y="18655"/>
                    <a:pt x="13040" y="18875"/>
                    <a:pt x="13009" y="19214"/>
                  </a:cubicBezTo>
                  <a:cubicBezTo>
                    <a:pt x="12978" y="19553"/>
                    <a:pt x="12933" y="19895"/>
                    <a:pt x="12879" y="20242"/>
                  </a:cubicBezTo>
                  <a:cubicBezTo>
                    <a:pt x="12825" y="20589"/>
                    <a:pt x="12763" y="20903"/>
                    <a:pt x="12692" y="21179"/>
                  </a:cubicBezTo>
                  <a:cubicBezTo>
                    <a:pt x="12618" y="21462"/>
                    <a:pt x="12522" y="21600"/>
                    <a:pt x="12406" y="21600"/>
                  </a:cubicBezTo>
                  <a:lnTo>
                    <a:pt x="9191" y="21600"/>
                  </a:lnTo>
                  <a:cubicBezTo>
                    <a:pt x="9064" y="21600"/>
                    <a:pt x="8979" y="21521"/>
                    <a:pt x="8933" y="21371"/>
                  </a:cubicBezTo>
                  <a:cubicBezTo>
                    <a:pt x="8806" y="20928"/>
                    <a:pt x="8721" y="20462"/>
                    <a:pt x="8679" y="19979"/>
                  </a:cubicBezTo>
                  <a:cubicBezTo>
                    <a:pt x="8630" y="19494"/>
                    <a:pt x="8582" y="19031"/>
                    <a:pt x="8528" y="18585"/>
                  </a:cubicBezTo>
                  <a:cubicBezTo>
                    <a:pt x="7976" y="18424"/>
                    <a:pt x="7446" y="18198"/>
                    <a:pt x="6942" y="17910"/>
                  </a:cubicBezTo>
                  <a:cubicBezTo>
                    <a:pt x="6568" y="18192"/>
                    <a:pt x="6203" y="18460"/>
                    <a:pt x="5843" y="18726"/>
                  </a:cubicBezTo>
                  <a:cubicBezTo>
                    <a:pt x="5481" y="18994"/>
                    <a:pt x="5124" y="19276"/>
                    <a:pt x="4773" y="19573"/>
                  </a:cubicBezTo>
                  <a:lnTo>
                    <a:pt x="4608" y="19626"/>
                  </a:lnTo>
                  <a:cubicBezTo>
                    <a:pt x="4555" y="19626"/>
                    <a:pt x="4387" y="19505"/>
                    <a:pt x="4107" y="19256"/>
                  </a:cubicBezTo>
                  <a:cubicBezTo>
                    <a:pt x="3827" y="19008"/>
                    <a:pt x="3535" y="18726"/>
                    <a:pt x="3232" y="18412"/>
                  </a:cubicBezTo>
                  <a:cubicBezTo>
                    <a:pt x="2929" y="18096"/>
                    <a:pt x="2654" y="17800"/>
                    <a:pt x="2405" y="17523"/>
                  </a:cubicBezTo>
                  <a:cubicBezTo>
                    <a:pt x="2155" y="17252"/>
                    <a:pt x="2031" y="17077"/>
                    <a:pt x="2031" y="17006"/>
                  </a:cubicBezTo>
                  <a:cubicBezTo>
                    <a:pt x="2031" y="16986"/>
                    <a:pt x="2104" y="16868"/>
                    <a:pt x="2249" y="16648"/>
                  </a:cubicBezTo>
                  <a:cubicBezTo>
                    <a:pt x="2393" y="16427"/>
                    <a:pt x="2563" y="16184"/>
                    <a:pt x="2759" y="15925"/>
                  </a:cubicBezTo>
                  <a:cubicBezTo>
                    <a:pt x="2951" y="15662"/>
                    <a:pt x="3141" y="15411"/>
                    <a:pt x="3328" y="15174"/>
                  </a:cubicBezTo>
                  <a:cubicBezTo>
                    <a:pt x="3512" y="14934"/>
                    <a:pt x="3631" y="14778"/>
                    <a:pt x="3688" y="14705"/>
                  </a:cubicBezTo>
                  <a:cubicBezTo>
                    <a:pt x="3388" y="14211"/>
                    <a:pt x="3158" y="13658"/>
                    <a:pt x="2997" y="13045"/>
                  </a:cubicBezTo>
                  <a:cubicBezTo>
                    <a:pt x="2535" y="12952"/>
                    <a:pt x="2062" y="12898"/>
                    <a:pt x="1578" y="12870"/>
                  </a:cubicBezTo>
                  <a:cubicBezTo>
                    <a:pt x="1093" y="12841"/>
                    <a:pt x="640" y="12751"/>
                    <a:pt x="215" y="12599"/>
                  </a:cubicBezTo>
                  <a:cubicBezTo>
                    <a:pt x="71" y="12562"/>
                    <a:pt x="0" y="12480"/>
                    <a:pt x="0" y="12353"/>
                  </a:cubicBezTo>
                  <a:lnTo>
                    <a:pt x="0" y="9162"/>
                  </a:lnTo>
                  <a:cubicBezTo>
                    <a:pt x="0" y="9055"/>
                    <a:pt x="136" y="8959"/>
                    <a:pt x="414" y="8874"/>
                  </a:cubicBezTo>
                  <a:cubicBezTo>
                    <a:pt x="688" y="8790"/>
                    <a:pt x="997" y="8716"/>
                    <a:pt x="1340" y="8666"/>
                  </a:cubicBezTo>
                  <a:cubicBezTo>
                    <a:pt x="1685" y="8612"/>
                    <a:pt x="2020" y="8570"/>
                    <a:pt x="2345" y="8544"/>
                  </a:cubicBezTo>
                  <a:cubicBezTo>
                    <a:pt x="2668" y="8516"/>
                    <a:pt x="2886" y="8493"/>
                    <a:pt x="2997" y="8473"/>
                  </a:cubicBezTo>
                  <a:cubicBezTo>
                    <a:pt x="3158" y="7926"/>
                    <a:pt x="3379" y="7398"/>
                    <a:pt x="3659" y="6895"/>
                  </a:cubicBezTo>
                  <a:cubicBezTo>
                    <a:pt x="3161" y="6155"/>
                    <a:pt x="2620" y="5447"/>
                    <a:pt x="2031" y="4772"/>
                  </a:cubicBezTo>
                  <a:lnTo>
                    <a:pt x="1937" y="4571"/>
                  </a:lnTo>
                  <a:cubicBezTo>
                    <a:pt x="1937" y="4498"/>
                    <a:pt x="2065" y="4323"/>
                    <a:pt x="2317" y="4049"/>
                  </a:cubicBezTo>
                  <a:cubicBezTo>
                    <a:pt x="2569" y="3775"/>
                    <a:pt x="2852" y="3479"/>
                    <a:pt x="3164" y="3162"/>
                  </a:cubicBezTo>
                  <a:cubicBezTo>
                    <a:pt x="3478" y="2849"/>
                    <a:pt x="3778" y="2569"/>
                    <a:pt x="4067" y="2321"/>
                  </a:cubicBezTo>
                  <a:cubicBezTo>
                    <a:pt x="4356" y="2073"/>
                    <a:pt x="4538" y="1945"/>
                    <a:pt x="4608" y="1945"/>
                  </a:cubicBezTo>
                  <a:cubicBezTo>
                    <a:pt x="4625" y="1945"/>
                    <a:pt x="4747" y="2030"/>
                    <a:pt x="4968" y="2197"/>
                  </a:cubicBezTo>
                  <a:cubicBezTo>
                    <a:pt x="5189" y="2363"/>
                    <a:pt x="5435" y="2550"/>
                    <a:pt x="5707" y="2750"/>
                  </a:cubicBezTo>
                  <a:cubicBezTo>
                    <a:pt x="5976" y="2953"/>
                    <a:pt x="6234" y="3148"/>
                    <a:pt x="6472" y="3332"/>
                  </a:cubicBezTo>
                  <a:cubicBezTo>
                    <a:pt x="6713" y="3515"/>
                    <a:pt x="6860" y="3628"/>
                    <a:pt x="6914" y="3662"/>
                  </a:cubicBezTo>
                  <a:cubicBezTo>
                    <a:pt x="7175" y="3518"/>
                    <a:pt x="7441" y="3399"/>
                    <a:pt x="7707" y="3303"/>
                  </a:cubicBezTo>
                  <a:cubicBezTo>
                    <a:pt x="7973" y="3210"/>
                    <a:pt x="8248" y="3120"/>
                    <a:pt x="8528" y="3030"/>
                  </a:cubicBezTo>
                  <a:cubicBezTo>
                    <a:pt x="8528" y="2922"/>
                    <a:pt x="8540" y="2699"/>
                    <a:pt x="8568" y="2363"/>
                  </a:cubicBezTo>
                  <a:cubicBezTo>
                    <a:pt x="8596" y="2033"/>
                    <a:pt x="8636" y="1694"/>
                    <a:pt x="8690" y="1352"/>
                  </a:cubicBezTo>
                  <a:cubicBezTo>
                    <a:pt x="8744" y="1011"/>
                    <a:pt x="8814" y="697"/>
                    <a:pt x="8899" y="418"/>
                  </a:cubicBezTo>
                  <a:cubicBezTo>
                    <a:pt x="8984" y="141"/>
                    <a:pt x="9084" y="0"/>
                    <a:pt x="9191" y="0"/>
                  </a:cubicBezTo>
                  <a:lnTo>
                    <a:pt x="12406" y="0"/>
                  </a:lnTo>
                  <a:cubicBezTo>
                    <a:pt x="12531" y="0"/>
                    <a:pt x="12618" y="68"/>
                    <a:pt x="12664" y="203"/>
                  </a:cubicBezTo>
                  <a:cubicBezTo>
                    <a:pt x="12771" y="644"/>
                    <a:pt x="12848" y="1107"/>
                    <a:pt x="12893" y="1595"/>
                  </a:cubicBezTo>
                  <a:cubicBezTo>
                    <a:pt x="12938" y="2084"/>
                    <a:pt x="13001" y="2561"/>
                    <a:pt x="13083" y="3030"/>
                  </a:cubicBezTo>
                  <a:cubicBezTo>
                    <a:pt x="13363" y="3100"/>
                    <a:pt x="13632" y="3185"/>
                    <a:pt x="13890" y="3284"/>
                  </a:cubicBezTo>
                  <a:cubicBezTo>
                    <a:pt x="14148" y="3385"/>
                    <a:pt x="14403" y="3512"/>
                    <a:pt x="14655" y="3662"/>
                  </a:cubicBezTo>
                  <a:cubicBezTo>
                    <a:pt x="14729" y="3611"/>
                    <a:pt x="14882" y="3490"/>
                    <a:pt x="15117" y="3303"/>
                  </a:cubicBezTo>
                  <a:cubicBezTo>
                    <a:pt x="15352" y="3120"/>
                    <a:pt x="15604" y="2925"/>
                    <a:pt x="15870" y="2722"/>
                  </a:cubicBezTo>
                  <a:cubicBezTo>
                    <a:pt x="16136" y="2521"/>
                    <a:pt x="16377" y="2341"/>
                    <a:pt x="16589" y="2183"/>
                  </a:cubicBezTo>
                  <a:cubicBezTo>
                    <a:pt x="16802" y="2024"/>
                    <a:pt x="16935" y="1945"/>
                    <a:pt x="16989" y="1945"/>
                  </a:cubicBezTo>
                  <a:cubicBezTo>
                    <a:pt x="17043" y="1945"/>
                    <a:pt x="17210" y="2072"/>
                    <a:pt x="17490" y="2321"/>
                  </a:cubicBezTo>
                  <a:cubicBezTo>
                    <a:pt x="17771" y="2569"/>
                    <a:pt x="18065" y="2849"/>
                    <a:pt x="18371" y="3162"/>
                  </a:cubicBezTo>
                  <a:cubicBezTo>
                    <a:pt x="18680" y="3479"/>
                    <a:pt x="18957" y="3775"/>
                    <a:pt x="19207" y="4049"/>
                  </a:cubicBezTo>
                  <a:cubicBezTo>
                    <a:pt x="19453" y="4323"/>
                    <a:pt x="19578" y="4498"/>
                    <a:pt x="19578" y="4571"/>
                  </a:cubicBezTo>
                  <a:cubicBezTo>
                    <a:pt x="19578" y="4605"/>
                    <a:pt x="19498" y="4735"/>
                    <a:pt x="19343" y="4955"/>
                  </a:cubicBezTo>
                  <a:cubicBezTo>
                    <a:pt x="19184" y="5175"/>
                    <a:pt x="19008" y="5416"/>
                    <a:pt x="18813" y="5678"/>
                  </a:cubicBezTo>
                  <a:cubicBezTo>
                    <a:pt x="18617" y="5938"/>
                    <a:pt x="18428" y="6189"/>
                    <a:pt x="18241" y="6429"/>
                  </a:cubicBezTo>
                  <a:cubicBezTo>
                    <a:pt x="18057" y="6667"/>
                    <a:pt x="17946" y="6813"/>
                    <a:pt x="17909" y="6867"/>
                  </a:cubicBezTo>
                  <a:moveTo>
                    <a:pt x="10806" y="14044"/>
                  </a:moveTo>
                  <a:cubicBezTo>
                    <a:pt x="11248" y="14044"/>
                    <a:pt x="11670" y="13957"/>
                    <a:pt x="12066" y="13779"/>
                  </a:cubicBezTo>
                  <a:cubicBezTo>
                    <a:pt x="12463" y="13607"/>
                    <a:pt x="12805" y="13370"/>
                    <a:pt x="13091" y="13070"/>
                  </a:cubicBezTo>
                  <a:cubicBezTo>
                    <a:pt x="13375" y="12774"/>
                    <a:pt x="13604" y="12430"/>
                    <a:pt x="13783" y="12031"/>
                  </a:cubicBezTo>
                  <a:cubicBezTo>
                    <a:pt x="13958" y="11633"/>
                    <a:pt x="14046" y="11215"/>
                    <a:pt x="14046" y="10775"/>
                  </a:cubicBezTo>
                  <a:cubicBezTo>
                    <a:pt x="14046" y="10334"/>
                    <a:pt x="13958" y="9919"/>
                    <a:pt x="13783" y="9530"/>
                  </a:cubicBezTo>
                  <a:cubicBezTo>
                    <a:pt x="13604" y="9143"/>
                    <a:pt x="13375" y="8801"/>
                    <a:pt x="13091" y="8502"/>
                  </a:cubicBezTo>
                  <a:cubicBezTo>
                    <a:pt x="12805" y="8206"/>
                    <a:pt x="12463" y="7974"/>
                    <a:pt x="12066" y="7808"/>
                  </a:cubicBezTo>
                  <a:cubicBezTo>
                    <a:pt x="11670" y="7641"/>
                    <a:pt x="11248" y="7556"/>
                    <a:pt x="10806" y="7556"/>
                  </a:cubicBezTo>
                  <a:cubicBezTo>
                    <a:pt x="10361" y="7556"/>
                    <a:pt x="9939" y="7641"/>
                    <a:pt x="9537" y="7808"/>
                  </a:cubicBezTo>
                  <a:cubicBezTo>
                    <a:pt x="9135" y="7974"/>
                    <a:pt x="8786" y="8206"/>
                    <a:pt x="8494" y="8502"/>
                  </a:cubicBezTo>
                  <a:cubicBezTo>
                    <a:pt x="8200" y="8801"/>
                    <a:pt x="7970" y="9143"/>
                    <a:pt x="7800" y="9530"/>
                  </a:cubicBezTo>
                  <a:cubicBezTo>
                    <a:pt x="7633" y="9919"/>
                    <a:pt x="7551" y="10334"/>
                    <a:pt x="7551" y="10775"/>
                  </a:cubicBezTo>
                  <a:cubicBezTo>
                    <a:pt x="7551" y="11215"/>
                    <a:pt x="7633" y="11633"/>
                    <a:pt x="7800" y="12031"/>
                  </a:cubicBezTo>
                  <a:cubicBezTo>
                    <a:pt x="7970" y="12430"/>
                    <a:pt x="8200" y="12774"/>
                    <a:pt x="8494" y="13070"/>
                  </a:cubicBezTo>
                  <a:cubicBezTo>
                    <a:pt x="8786" y="13370"/>
                    <a:pt x="9135" y="13607"/>
                    <a:pt x="9537" y="13779"/>
                  </a:cubicBezTo>
                  <a:cubicBezTo>
                    <a:pt x="9939" y="13957"/>
                    <a:pt x="10361" y="14044"/>
                    <a:pt x="10806" y="14044"/>
                  </a:cubicBezTo>
                </a:path>
              </a:pathLst>
            </a:custGeom>
            <a:solidFill>
              <a:schemeClr val="bg1"/>
            </a:solidFill>
            <a:ln>
              <a:noFill/>
            </a:ln>
          </p:spPr>
          <p:txBody>
            <a:bodyPr lIns="0" tIns="0" rIns="0" bIns="0"/>
            <a:lstStyle/>
            <a:p>
              <a:endParaRPr lang="zh-CN" altLang="en-US" sz="100" dirty="0">
                <a:solidFill>
                  <a:schemeClr val="bg1">
                    <a:lumMod val="50000"/>
                  </a:schemeClr>
                </a:solidFill>
                <a:latin typeface="方正中等线简体" panose="02010601030101010101" pitchFamily="2" charset="-122"/>
                <a:ea typeface="方正中等线简体" panose="02010601030101010101" pitchFamily="2" charset="-122"/>
              </a:endParaRPr>
            </a:p>
          </p:txBody>
        </p:sp>
        <p:sp>
          <p:nvSpPr>
            <p:cNvPr id="30" name="文本框 29"/>
            <p:cNvSpPr txBox="1"/>
            <p:nvPr/>
          </p:nvSpPr>
          <p:spPr>
            <a:xfrm>
              <a:off x="819208" y="3881731"/>
              <a:ext cx="660285" cy="654553"/>
            </a:xfrm>
            <a:prstGeom prst="rect">
              <a:avLst/>
            </a:prstGeom>
            <a:noFill/>
          </p:spPr>
          <p:txBody>
            <a:bodyPr wrap="none" rtlCol="0">
              <a:spAutoFit/>
            </a:bodyPr>
            <a:lstStyle/>
            <a:p>
              <a:r>
                <a:rPr lang="en-US" altLang="zh-CN" sz="3240" dirty="0">
                  <a:solidFill>
                    <a:schemeClr val="bg1">
                      <a:lumMod val="50000"/>
                    </a:schemeClr>
                  </a:solidFill>
                  <a:latin typeface="方正中等线简体" panose="02010601030101010101" pitchFamily="2" charset="-122"/>
                  <a:ea typeface="方正中等线简体" panose="02010601030101010101" pitchFamily="2" charset="-122"/>
                </a:rPr>
                <a:t>01</a:t>
              </a:r>
              <a:endParaRPr lang="zh-CN" altLang="en-US" sz="3240" dirty="0">
                <a:solidFill>
                  <a:schemeClr val="bg1">
                    <a:lumMod val="50000"/>
                  </a:schemeClr>
                </a:solidFill>
                <a:latin typeface="方正中等线简体" panose="02010601030101010101" pitchFamily="2" charset="-122"/>
                <a:ea typeface="方正中等线简体" panose="02010601030101010101" pitchFamily="2" charset="-122"/>
              </a:endParaRPr>
            </a:p>
          </p:txBody>
        </p:sp>
      </p:grpSp>
      <p:grpSp>
        <p:nvGrpSpPr>
          <p:cNvPr id="31" name="组合 49"/>
          <p:cNvGrpSpPr/>
          <p:nvPr/>
        </p:nvGrpSpPr>
        <p:grpSpPr>
          <a:xfrm>
            <a:off x="2931204" y="1614398"/>
            <a:ext cx="1090966" cy="589280"/>
            <a:chOff x="1159182" y="2657971"/>
            <a:chExt cx="1211973" cy="654553"/>
          </a:xfrm>
        </p:grpSpPr>
        <p:sp>
          <p:nvSpPr>
            <p:cNvPr id="32" name="AutoShape 9"/>
            <p:cNvSpPr/>
            <p:nvPr/>
          </p:nvSpPr>
          <p:spPr bwMode="auto">
            <a:xfrm>
              <a:off x="1823422" y="2731563"/>
              <a:ext cx="547733" cy="550475"/>
            </a:xfrm>
            <a:custGeom>
              <a:avLst/>
              <a:gdLst>
                <a:gd name="T0" fmla="*/ 14 w 19679"/>
                <a:gd name="T1" fmla="*/ 2 h 19679"/>
                <a:gd name="T2" fmla="*/ 14 w 19679"/>
                <a:gd name="T3" fmla="*/ 14 h 19679"/>
                <a:gd name="T4" fmla="*/ 2 w 19679"/>
                <a:gd name="T5" fmla="*/ 14 h 19679"/>
                <a:gd name="T6" fmla="*/ 2 w 19679"/>
                <a:gd name="T7" fmla="*/ 2 h 19679"/>
                <a:gd name="T8" fmla="*/ 14 w 19679"/>
                <a:gd name="T9" fmla="*/ 2 h 19679"/>
                <a:gd name="T10" fmla="*/ 14 w 19679"/>
                <a:gd name="T11" fmla="*/ 2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chemeClr val="accent2"/>
            </a:solidFill>
            <a:ln w="57150" cap="flat" cmpd="sng" algn="ctr">
              <a:noFill/>
              <a:prstDash val="solid"/>
            </a:ln>
            <a:effectLst/>
          </p:spPr>
          <p:txBody>
            <a:bodyPr spcFirstLastPara="0" vert="horz" wrap="square" lIns="0" tIns="0" rIns="0" bIns="0" numCol="1" spcCol="1270" anchor="ctr" anchorCtr="0">
              <a:noAutofit/>
            </a:bodyPr>
            <a:lstStyle/>
            <a:p>
              <a:pPr algn="ctr" defTabSz="889000">
                <a:lnSpc>
                  <a:spcPct val="90000"/>
                </a:lnSpc>
                <a:spcAft>
                  <a:spcPct val="35000"/>
                </a:spcAft>
              </a:pPr>
              <a:endParaRPr lang="zh-CN" altLang="en-US" sz="3240" b="1" kern="0" dirty="0">
                <a:solidFill>
                  <a:schemeClr val="bg1">
                    <a:lumMod val="50000"/>
                  </a:schemeClr>
                </a:solidFill>
                <a:latin typeface="方正中等线简体" panose="02010601030101010101" pitchFamily="2" charset="-122"/>
                <a:ea typeface="方正中等线简体" panose="02010601030101010101" pitchFamily="2" charset="-122"/>
                <a:cs typeface="Arial" panose="020B0604020202020204" pitchFamily="34" charset="0"/>
              </a:endParaRPr>
            </a:p>
          </p:txBody>
        </p:sp>
        <p:sp>
          <p:nvSpPr>
            <p:cNvPr id="33" name="AutoShape 16"/>
            <p:cNvSpPr/>
            <p:nvPr/>
          </p:nvSpPr>
          <p:spPr bwMode="auto">
            <a:xfrm>
              <a:off x="1954381" y="2836688"/>
              <a:ext cx="297286" cy="298174"/>
            </a:xfrm>
            <a:custGeom>
              <a:avLst/>
              <a:gdLst>
                <a:gd name="T0" fmla="*/ 4 w 21376"/>
                <a:gd name="T1" fmla="*/ 4 h 21600"/>
                <a:gd name="T2" fmla="*/ 4 w 21376"/>
                <a:gd name="T3" fmla="*/ 4 h 21600"/>
                <a:gd name="T4" fmla="*/ 4 w 21376"/>
                <a:gd name="T5" fmla="*/ 4 h 21600"/>
                <a:gd name="T6" fmla="*/ 4 w 21376"/>
                <a:gd name="T7" fmla="*/ 5 h 21600"/>
                <a:gd name="T8" fmla="*/ 0 w 21376"/>
                <a:gd name="T9" fmla="*/ 5 h 21600"/>
                <a:gd name="T10" fmla="*/ 0 w 21376"/>
                <a:gd name="T11" fmla="*/ 4 h 21600"/>
                <a:gd name="T12" fmla="*/ 0 w 21376"/>
                <a:gd name="T13" fmla="*/ 4 h 21600"/>
                <a:gd name="T14" fmla="*/ 0 w 21376"/>
                <a:gd name="T15" fmla="*/ 4 h 21600"/>
                <a:gd name="T16" fmla="*/ 2 w 21376"/>
                <a:gd name="T17" fmla="*/ 2 h 21600"/>
                <a:gd name="T18" fmla="*/ 2 w 21376"/>
                <a:gd name="T19" fmla="*/ 0 h 21600"/>
                <a:gd name="T20" fmla="*/ 1 w 21376"/>
                <a:gd name="T21" fmla="*/ 0 h 21600"/>
                <a:gd name="T22" fmla="*/ 1 w 21376"/>
                <a:gd name="T23" fmla="*/ 0 h 21600"/>
                <a:gd name="T24" fmla="*/ 1 w 21376"/>
                <a:gd name="T25" fmla="*/ 0 h 21600"/>
                <a:gd name="T26" fmla="*/ 1 w 21376"/>
                <a:gd name="T27" fmla="*/ 0 h 21600"/>
                <a:gd name="T28" fmla="*/ 1 w 21376"/>
                <a:gd name="T29" fmla="*/ 0 h 21600"/>
                <a:gd name="T30" fmla="*/ 3 w 21376"/>
                <a:gd name="T31" fmla="*/ 0 h 21600"/>
                <a:gd name="T32" fmla="*/ 3 w 21376"/>
                <a:gd name="T33" fmla="*/ 0 h 21600"/>
                <a:gd name="T34" fmla="*/ 3 w 21376"/>
                <a:gd name="T35" fmla="*/ 0 h 21600"/>
                <a:gd name="T36" fmla="*/ 3 w 21376"/>
                <a:gd name="T37" fmla="*/ 0 h 21600"/>
                <a:gd name="T38" fmla="*/ 3 w 21376"/>
                <a:gd name="T39" fmla="*/ 0 h 21600"/>
                <a:gd name="T40" fmla="*/ 3 w 21376"/>
                <a:gd name="T41" fmla="*/ 0 h 21600"/>
                <a:gd name="T42" fmla="*/ 3 w 21376"/>
                <a:gd name="T43" fmla="*/ 2 h 21600"/>
                <a:gd name="T44" fmla="*/ 4 w 21376"/>
                <a:gd name="T45" fmla="*/ 4 h 21600"/>
                <a:gd name="T46" fmla="*/ 1 w 21376"/>
                <a:gd name="T47" fmla="*/ 3 h 21600"/>
                <a:gd name="T48" fmla="*/ 3 w 21376"/>
                <a:gd name="T49" fmla="*/ 3 h 21600"/>
                <a:gd name="T50" fmla="*/ 2 w 21376"/>
                <a:gd name="T51" fmla="*/ 2 h 21600"/>
                <a:gd name="T52" fmla="*/ 2 w 21376"/>
                <a:gd name="T53" fmla="*/ 0 h 21600"/>
                <a:gd name="T54" fmla="*/ 2 w 21376"/>
                <a:gd name="T55" fmla="*/ 0 h 21600"/>
                <a:gd name="T56" fmla="*/ 2 w 21376"/>
                <a:gd name="T57" fmla="*/ 2 h 21600"/>
                <a:gd name="T58" fmla="*/ 1 w 21376"/>
                <a:gd name="T59" fmla="*/ 3 h 21600"/>
                <a:gd name="T60" fmla="*/ 1 w 21376"/>
                <a:gd name="T61" fmla="*/ 3 h 21600"/>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1376" h="21600">
                  <a:moveTo>
                    <a:pt x="21036" y="18604"/>
                  </a:moveTo>
                  <a:cubicBezTo>
                    <a:pt x="21454" y="19262"/>
                    <a:pt x="21486" y="19923"/>
                    <a:pt x="21135" y="20587"/>
                  </a:cubicBezTo>
                  <a:cubicBezTo>
                    <a:pt x="20970" y="20916"/>
                    <a:pt x="20732" y="21168"/>
                    <a:pt x="20427" y="21339"/>
                  </a:cubicBezTo>
                  <a:cubicBezTo>
                    <a:pt x="20123" y="21515"/>
                    <a:pt x="19798" y="21600"/>
                    <a:pt x="19455" y="21600"/>
                  </a:cubicBezTo>
                  <a:lnTo>
                    <a:pt x="1928" y="21600"/>
                  </a:lnTo>
                  <a:cubicBezTo>
                    <a:pt x="1586" y="21600"/>
                    <a:pt x="1264" y="21515"/>
                    <a:pt x="965" y="21339"/>
                  </a:cubicBezTo>
                  <a:cubicBezTo>
                    <a:pt x="663" y="21168"/>
                    <a:pt x="426" y="20916"/>
                    <a:pt x="249" y="20587"/>
                  </a:cubicBezTo>
                  <a:cubicBezTo>
                    <a:pt x="-114" y="19914"/>
                    <a:pt x="-79" y="19250"/>
                    <a:pt x="344" y="18604"/>
                  </a:cubicBezTo>
                  <a:lnTo>
                    <a:pt x="7510" y="7314"/>
                  </a:lnTo>
                  <a:lnTo>
                    <a:pt x="7510" y="2168"/>
                  </a:lnTo>
                  <a:lnTo>
                    <a:pt x="6428" y="2168"/>
                  </a:lnTo>
                  <a:cubicBezTo>
                    <a:pt x="6123" y="2168"/>
                    <a:pt x="5871" y="2062"/>
                    <a:pt x="5670" y="1850"/>
                  </a:cubicBezTo>
                  <a:cubicBezTo>
                    <a:pt x="5473" y="1639"/>
                    <a:pt x="5372" y="1380"/>
                    <a:pt x="5372" y="1072"/>
                  </a:cubicBezTo>
                  <a:cubicBezTo>
                    <a:pt x="5372" y="778"/>
                    <a:pt x="5473" y="529"/>
                    <a:pt x="5670" y="320"/>
                  </a:cubicBezTo>
                  <a:cubicBezTo>
                    <a:pt x="5871" y="109"/>
                    <a:pt x="6123" y="0"/>
                    <a:pt x="6428" y="0"/>
                  </a:cubicBezTo>
                  <a:lnTo>
                    <a:pt x="14953" y="0"/>
                  </a:lnTo>
                  <a:cubicBezTo>
                    <a:pt x="15261" y="0"/>
                    <a:pt x="15516" y="109"/>
                    <a:pt x="15725" y="320"/>
                  </a:cubicBezTo>
                  <a:cubicBezTo>
                    <a:pt x="15934" y="529"/>
                    <a:pt x="16038" y="778"/>
                    <a:pt x="16038" y="1072"/>
                  </a:cubicBezTo>
                  <a:cubicBezTo>
                    <a:pt x="16038" y="1380"/>
                    <a:pt x="15934" y="1639"/>
                    <a:pt x="15725" y="1850"/>
                  </a:cubicBezTo>
                  <a:cubicBezTo>
                    <a:pt x="15516" y="2062"/>
                    <a:pt x="15261" y="2168"/>
                    <a:pt x="14953" y="2168"/>
                  </a:cubicBezTo>
                  <a:lnTo>
                    <a:pt x="13900" y="2168"/>
                  </a:lnTo>
                  <a:lnTo>
                    <a:pt x="13900" y="7340"/>
                  </a:lnTo>
                  <a:lnTo>
                    <a:pt x="21036" y="18604"/>
                  </a:lnTo>
                  <a:close/>
                  <a:moveTo>
                    <a:pt x="5261" y="14865"/>
                  </a:moveTo>
                  <a:lnTo>
                    <a:pt x="16122" y="14865"/>
                  </a:lnTo>
                  <a:lnTo>
                    <a:pt x="11774" y="7974"/>
                  </a:lnTo>
                  <a:lnTo>
                    <a:pt x="11774" y="2168"/>
                  </a:lnTo>
                  <a:lnTo>
                    <a:pt x="9636" y="2168"/>
                  </a:lnTo>
                  <a:lnTo>
                    <a:pt x="9636" y="7948"/>
                  </a:lnTo>
                  <a:lnTo>
                    <a:pt x="5261" y="14865"/>
                  </a:lnTo>
                  <a:close/>
                  <a:moveTo>
                    <a:pt x="5261" y="14865"/>
                  </a:moveTo>
                </a:path>
              </a:pathLst>
            </a:custGeom>
            <a:solidFill>
              <a:schemeClr val="bg1"/>
            </a:solidFill>
            <a:ln>
              <a:noFill/>
            </a:ln>
          </p:spPr>
          <p:txBody>
            <a:bodyPr lIns="0" tIns="0" rIns="0" bIns="0"/>
            <a:lstStyle/>
            <a:p>
              <a:endParaRPr lang="zh-CN" altLang="en-US" sz="100" dirty="0">
                <a:solidFill>
                  <a:schemeClr val="bg1">
                    <a:lumMod val="50000"/>
                  </a:schemeClr>
                </a:solidFill>
                <a:latin typeface="方正中等线简体" panose="02010601030101010101" pitchFamily="2" charset="-122"/>
                <a:ea typeface="方正中等线简体" panose="02010601030101010101" pitchFamily="2" charset="-122"/>
              </a:endParaRPr>
            </a:p>
          </p:txBody>
        </p:sp>
        <p:sp>
          <p:nvSpPr>
            <p:cNvPr id="34" name="文本框 33"/>
            <p:cNvSpPr txBox="1"/>
            <p:nvPr/>
          </p:nvSpPr>
          <p:spPr>
            <a:xfrm>
              <a:off x="1159182" y="2657971"/>
              <a:ext cx="660285" cy="654553"/>
            </a:xfrm>
            <a:prstGeom prst="rect">
              <a:avLst/>
            </a:prstGeom>
            <a:noFill/>
          </p:spPr>
          <p:txBody>
            <a:bodyPr wrap="none" rtlCol="0">
              <a:spAutoFit/>
            </a:bodyPr>
            <a:lstStyle/>
            <a:p>
              <a:r>
                <a:rPr lang="en-US" altLang="zh-CN" sz="3240" dirty="0">
                  <a:solidFill>
                    <a:schemeClr val="bg1">
                      <a:lumMod val="50000"/>
                    </a:schemeClr>
                  </a:solidFill>
                  <a:latin typeface="方正中等线简体" panose="02010601030101010101" pitchFamily="2" charset="-122"/>
                  <a:ea typeface="方正中等线简体" panose="02010601030101010101" pitchFamily="2" charset="-122"/>
                </a:rPr>
                <a:t>02</a:t>
              </a:r>
              <a:endParaRPr lang="zh-CN" altLang="en-US" sz="3240" dirty="0">
                <a:solidFill>
                  <a:schemeClr val="bg1">
                    <a:lumMod val="50000"/>
                  </a:schemeClr>
                </a:solidFill>
                <a:latin typeface="方正中等线简体" panose="02010601030101010101" pitchFamily="2" charset="-122"/>
                <a:ea typeface="方正中等线简体" panose="02010601030101010101" pitchFamily="2" charset="-122"/>
              </a:endParaRPr>
            </a:p>
          </p:txBody>
        </p:sp>
      </p:grpSp>
      <p:grpSp>
        <p:nvGrpSpPr>
          <p:cNvPr id="39" name="组合 57"/>
          <p:cNvGrpSpPr/>
          <p:nvPr/>
        </p:nvGrpSpPr>
        <p:grpSpPr>
          <a:xfrm>
            <a:off x="5145494" y="3688229"/>
            <a:ext cx="1095744" cy="589280"/>
            <a:chOff x="4718853" y="2674485"/>
            <a:chExt cx="1217281" cy="654553"/>
          </a:xfrm>
        </p:grpSpPr>
        <p:sp>
          <p:nvSpPr>
            <p:cNvPr id="40" name="AutoShape 6"/>
            <p:cNvSpPr/>
            <p:nvPr/>
          </p:nvSpPr>
          <p:spPr bwMode="auto">
            <a:xfrm>
              <a:off x="4718853" y="2731563"/>
              <a:ext cx="547733" cy="550475"/>
            </a:xfrm>
            <a:custGeom>
              <a:avLst/>
              <a:gdLst>
                <a:gd name="T0" fmla="*/ 14 w 19679"/>
                <a:gd name="T1" fmla="*/ 2 h 19679"/>
                <a:gd name="T2" fmla="*/ 14 w 19679"/>
                <a:gd name="T3" fmla="*/ 14 h 19679"/>
                <a:gd name="T4" fmla="*/ 2 w 19679"/>
                <a:gd name="T5" fmla="*/ 14 h 19679"/>
                <a:gd name="T6" fmla="*/ 2 w 19679"/>
                <a:gd name="T7" fmla="*/ 2 h 19679"/>
                <a:gd name="T8" fmla="*/ 14 w 19679"/>
                <a:gd name="T9" fmla="*/ 2 h 19679"/>
                <a:gd name="T10" fmla="*/ 14 w 19679"/>
                <a:gd name="T11" fmla="*/ 2 h 196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9679" h="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moveTo>
                    <a:pt x="16796" y="2882"/>
                  </a:moveTo>
                </a:path>
              </a:pathLst>
            </a:custGeom>
            <a:solidFill>
              <a:srgbClr val="FFC000"/>
            </a:solidFill>
            <a:ln w="57150" cap="flat" cmpd="sng" algn="ctr">
              <a:noFill/>
              <a:prstDash val="solid"/>
            </a:ln>
            <a:effectLst/>
          </p:spPr>
          <p:txBody>
            <a:bodyPr spcFirstLastPara="0" vert="horz" wrap="square" lIns="0" tIns="0" rIns="0" bIns="0" numCol="1" spcCol="1270" anchor="ctr" anchorCtr="0">
              <a:noAutofit/>
            </a:bodyPr>
            <a:lstStyle/>
            <a:p>
              <a:pPr algn="ctr" defTabSz="889000">
                <a:lnSpc>
                  <a:spcPct val="90000"/>
                </a:lnSpc>
                <a:spcAft>
                  <a:spcPct val="35000"/>
                </a:spcAft>
              </a:pPr>
              <a:endParaRPr lang="zh-CN" altLang="en-US" sz="3240" b="1" kern="0" dirty="0">
                <a:solidFill>
                  <a:schemeClr val="bg1">
                    <a:lumMod val="50000"/>
                  </a:schemeClr>
                </a:solidFill>
                <a:latin typeface="方正中等线简体" panose="02010601030101010101" pitchFamily="2" charset="-122"/>
                <a:ea typeface="方正中等线简体" panose="02010601030101010101" pitchFamily="2" charset="-122"/>
                <a:cs typeface="Arial" panose="020B0604020202020204" pitchFamily="34" charset="0"/>
              </a:endParaRPr>
            </a:p>
          </p:txBody>
        </p:sp>
        <p:sp>
          <p:nvSpPr>
            <p:cNvPr id="41" name="AutoShape 18"/>
            <p:cNvSpPr/>
            <p:nvPr/>
          </p:nvSpPr>
          <p:spPr bwMode="auto">
            <a:xfrm>
              <a:off x="4827826" y="2859625"/>
              <a:ext cx="297286" cy="297219"/>
            </a:xfrm>
            <a:custGeom>
              <a:avLst/>
              <a:gdLst>
                <a:gd name="T0" fmla="*/ 4 w 21564"/>
                <a:gd name="T1" fmla="*/ 1 h 21600"/>
                <a:gd name="T2" fmla="*/ 4 w 21564"/>
                <a:gd name="T3" fmla="*/ 1 h 21600"/>
                <a:gd name="T4" fmla="*/ 4 w 21564"/>
                <a:gd name="T5" fmla="*/ 1 h 21600"/>
                <a:gd name="T6" fmla="*/ 4 w 21564"/>
                <a:gd name="T7" fmla="*/ 3 h 21600"/>
                <a:gd name="T8" fmla="*/ 4 w 21564"/>
                <a:gd name="T9" fmla="*/ 3 h 21600"/>
                <a:gd name="T10" fmla="*/ 4 w 21564"/>
                <a:gd name="T11" fmla="*/ 3 h 21600"/>
                <a:gd name="T12" fmla="*/ 1 w 21564"/>
                <a:gd name="T13" fmla="*/ 3 h 21600"/>
                <a:gd name="T14" fmla="*/ 1 w 21564"/>
                <a:gd name="T15" fmla="*/ 3 h 21600"/>
                <a:gd name="T16" fmla="*/ 2 w 21564"/>
                <a:gd name="T17" fmla="*/ 3 h 21600"/>
                <a:gd name="T18" fmla="*/ 2 w 21564"/>
                <a:gd name="T19" fmla="*/ 3 h 21600"/>
                <a:gd name="T20" fmla="*/ 4 w 21564"/>
                <a:gd name="T21" fmla="*/ 3 h 21600"/>
                <a:gd name="T22" fmla="*/ 4 w 21564"/>
                <a:gd name="T23" fmla="*/ 3 h 21600"/>
                <a:gd name="T24" fmla="*/ 4 w 21564"/>
                <a:gd name="T25" fmla="*/ 3 h 21600"/>
                <a:gd name="T26" fmla="*/ 4 w 21564"/>
                <a:gd name="T27" fmla="*/ 4 h 21600"/>
                <a:gd name="T28" fmla="*/ 4 w 21564"/>
                <a:gd name="T29" fmla="*/ 4 h 21600"/>
                <a:gd name="T30" fmla="*/ 4 w 21564"/>
                <a:gd name="T31" fmla="*/ 4 h 21600"/>
                <a:gd name="T32" fmla="*/ 3 w 21564"/>
                <a:gd name="T33" fmla="*/ 4 h 21600"/>
                <a:gd name="T34" fmla="*/ 2 w 21564"/>
                <a:gd name="T35" fmla="*/ 4 h 21600"/>
                <a:gd name="T36" fmla="*/ 1 w 21564"/>
                <a:gd name="T37" fmla="*/ 4 h 21600"/>
                <a:gd name="T38" fmla="*/ 1 w 21564"/>
                <a:gd name="T39" fmla="*/ 4 h 21600"/>
                <a:gd name="T40" fmla="*/ 1 w 21564"/>
                <a:gd name="T41" fmla="*/ 4 h 21600"/>
                <a:gd name="T42" fmla="*/ 1 w 21564"/>
                <a:gd name="T43" fmla="*/ 4 h 21600"/>
                <a:gd name="T44" fmla="*/ 1 w 21564"/>
                <a:gd name="T45" fmla="*/ 4 h 21600"/>
                <a:gd name="T46" fmla="*/ 1 w 21564"/>
                <a:gd name="T47" fmla="*/ 4 h 21600"/>
                <a:gd name="T48" fmla="*/ 1 w 21564"/>
                <a:gd name="T49" fmla="*/ 4 h 21600"/>
                <a:gd name="T50" fmla="*/ 1 w 21564"/>
                <a:gd name="T51" fmla="*/ 1 h 21600"/>
                <a:gd name="T52" fmla="*/ 1 w 21564"/>
                <a:gd name="T53" fmla="*/ 0 h 21600"/>
                <a:gd name="T54" fmla="*/ 1 w 21564"/>
                <a:gd name="T55" fmla="*/ 0 h 21600"/>
                <a:gd name="T56" fmla="*/ 0 w 21564"/>
                <a:gd name="T57" fmla="*/ 0 h 21600"/>
                <a:gd name="T58" fmla="*/ 0 w 21564"/>
                <a:gd name="T59" fmla="*/ 0 h 21600"/>
                <a:gd name="T60" fmla="*/ 0 w 21564"/>
                <a:gd name="T61" fmla="*/ 0 h 21600"/>
                <a:gd name="T62" fmla="*/ 0 w 21564"/>
                <a:gd name="T63" fmla="*/ 0 h 21600"/>
                <a:gd name="T64" fmla="*/ 1 w 21564"/>
                <a:gd name="T65" fmla="*/ 0 h 21600"/>
                <a:gd name="T66" fmla="*/ 1 w 21564"/>
                <a:gd name="T67" fmla="*/ 0 h 21600"/>
                <a:gd name="T68" fmla="*/ 1 w 21564"/>
                <a:gd name="T69" fmla="*/ 0 h 21600"/>
                <a:gd name="T70" fmla="*/ 1 w 21564"/>
                <a:gd name="T71" fmla="*/ 0 h 21600"/>
                <a:gd name="T72" fmla="*/ 1 w 21564"/>
                <a:gd name="T73" fmla="*/ 0 h 21600"/>
                <a:gd name="T74" fmla="*/ 1 w 21564"/>
                <a:gd name="T75" fmla="*/ 0 h 21600"/>
                <a:gd name="T76" fmla="*/ 1 w 21564"/>
                <a:gd name="T77" fmla="*/ 0 h 21600"/>
                <a:gd name="T78" fmla="*/ 1 w 21564"/>
                <a:gd name="T79" fmla="*/ 1 h 21600"/>
                <a:gd name="T80" fmla="*/ 4 w 21564"/>
                <a:gd name="T81" fmla="*/ 1 h 21600"/>
                <a:gd name="T82" fmla="*/ 4 w 21564"/>
                <a:gd name="T83" fmla="*/ 1 h 21600"/>
                <a:gd name="T84" fmla="*/ 1 w 21564"/>
                <a:gd name="T85" fmla="*/ 4 h 21600"/>
                <a:gd name="T86" fmla="*/ 1 w 21564"/>
                <a:gd name="T87" fmla="*/ 4 h 21600"/>
                <a:gd name="T88" fmla="*/ 2 w 21564"/>
                <a:gd name="T89" fmla="*/ 4 h 21600"/>
                <a:gd name="T90" fmla="*/ 2 w 21564"/>
                <a:gd name="T91" fmla="*/ 4 h 21600"/>
                <a:gd name="T92" fmla="*/ 2 w 21564"/>
                <a:gd name="T93" fmla="*/ 4 h 21600"/>
                <a:gd name="T94" fmla="*/ 2 w 21564"/>
                <a:gd name="T95" fmla="*/ 4 h 21600"/>
                <a:gd name="T96" fmla="*/ 2 w 21564"/>
                <a:gd name="T97" fmla="*/ 4 h 21600"/>
                <a:gd name="T98" fmla="*/ 1 w 21564"/>
                <a:gd name="T99" fmla="*/ 4 h 21600"/>
                <a:gd name="T100" fmla="*/ 1 w 21564"/>
                <a:gd name="T101" fmla="*/ 4 h 21600"/>
                <a:gd name="T102" fmla="*/ 3 w 21564"/>
                <a:gd name="T103" fmla="*/ 4 h 21600"/>
                <a:gd name="T104" fmla="*/ 3 w 21564"/>
                <a:gd name="T105" fmla="*/ 4 h 21600"/>
                <a:gd name="T106" fmla="*/ 3 w 21564"/>
                <a:gd name="T107" fmla="*/ 4 h 21600"/>
                <a:gd name="T108" fmla="*/ 3 w 21564"/>
                <a:gd name="T109" fmla="*/ 4 h 21600"/>
                <a:gd name="T110" fmla="*/ 4 w 21564"/>
                <a:gd name="T111" fmla="*/ 4 h 21600"/>
                <a:gd name="T112" fmla="*/ 3 w 21564"/>
                <a:gd name="T113" fmla="*/ 4 h 21600"/>
                <a:gd name="T114" fmla="*/ 3 w 21564"/>
                <a:gd name="T115" fmla="*/ 4 h 21600"/>
                <a:gd name="T116" fmla="*/ 3 w 21564"/>
                <a:gd name="T117" fmla="*/ 4 h 21600"/>
                <a:gd name="T118" fmla="*/ 3 w 21564"/>
                <a:gd name="T119" fmla="*/ 4 h 2160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1564" h="21600">
                  <a:moveTo>
                    <a:pt x="20681" y="3131"/>
                  </a:moveTo>
                  <a:cubicBezTo>
                    <a:pt x="20952" y="3131"/>
                    <a:pt x="21180" y="3257"/>
                    <a:pt x="21358" y="3515"/>
                  </a:cubicBezTo>
                  <a:cubicBezTo>
                    <a:pt x="21536" y="3768"/>
                    <a:pt x="21600" y="4044"/>
                    <a:pt x="21544" y="4341"/>
                  </a:cubicBezTo>
                  <a:lnTo>
                    <a:pt x="20280" y="12471"/>
                  </a:lnTo>
                  <a:cubicBezTo>
                    <a:pt x="20231" y="12706"/>
                    <a:pt x="20128" y="12900"/>
                    <a:pt x="19969" y="13061"/>
                  </a:cubicBezTo>
                  <a:cubicBezTo>
                    <a:pt x="19810" y="13223"/>
                    <a:pt x="19615" y="13296"/>
                    <a:pt x="19390" y="13296"/>
                  </a:cubicBezTo>
                  <a:lnTo>
                    <a:pt x="6706" y="13296"/>
                  </a:lnTo>
                  <a:lnTo>
                    <a:pt x="7114" y="15661"/>
                  </a:lnTo>
                  <a:cubicBezTo>
                    <a:pt x="7146" y="15811"/>
                    <a:pt x="7215" y="15937"/>
                    <a:pt x="7320" y="16034"/>
                  </a:cubicBezTo>
                  <a:cubicBezTo>
                    <a:pt x="7425" y="16131"/>
                    <a:pt x="7540" y="16184"/>
                    <a:pt x="7667" y="16184"/>
                  </a:cubicBezTo>
                  <a:lnTo>
                    <a:pt x="17686" y="16184"/>
                  </a:lnTo>
                  <a:cubicBezTo>
                    <a:pt x="17811" y="16184"/>
                    <a:pt x="17918" y="16237"/>
                    <a:pt x="18009" y="16345"/>
                  </a:cubicBezTo>
                  <a:cubicBezTo>
                    <a:pt x="18097" y="16454"/>
                    <a:pt x="18143" y="16580"/>
                    <a:pt x="18143" y="16736"/>
                  </a:cubicBezTo>
                  <a:lnTo>
                    <a:pt x="18143" y="17831"/>
                  </a:lnTo>
                  <a:cubicBezTo>
                    <a:pt x="18143" y="17981"/>
                    <a:pt x="18099" y="18108"/>
                    <a:pt x="18013" y="18205"/>
                  </a:cubicBezTo>
                  <a:cubicBezTo>
                    <a:pt x="17928" y="18302"/>
                    <a:pt x="17818" y="18348"/>
                    <a:pt x="17686" y="18348"/>
                  </a:cubicBezTo>
                  <a:lnTo>
                    <a:pt x="15776" y="18348"/>
                  </a:lnTo>
                  <a:lnTo>
                    <a:pt x="8146" y="18348"/>
                  </a:lnTo>
                  <a:lnTo>
                    <a:pt x="6929" y="18348"/>
                  </a:lnTo>
                  <a:cubicBezTo>
                    <a:pt x="6801" y="18348"/>
                    <a:pt x="6662" y="18337"/>
                    <a:pt x="6501" y="18302"/>
                  </a:cubicBezTo>
                  <a:cubicBezTo>
                    <a:pt x="6339" y="18266"/>
                    <a:pt x="6202" y="18222"/>
                    <a:pt x="6085" y="18169"/>
                  </a:cubicBezTo>
                  <a:cubicBezTo>
                    <a:pt x="6036" y="18146"/>
                    <a:pt x="5982" y="18090"/>
                    <a:pt x="5921" y="17987"/>
                  </a:cubicBezTo>
                  <a:cubicBezTo>
                    <a:pt x="5860" y="17884"/>
                    <a:pt x="5799" y="17770"/>
                    <a:pt x="5740" y="17644"/>
                  </a:cubicBezTo>
                  <a:cubicBezTo>
                    <a:pt x="5684" y="17517"/>
                    <a:pt x="5633" y="17391"/>
                    <a:pt x="5594" y="17259"/>
                  </a:cubicBezTo>
                  <a:cubicBezTo>
                    <a:pt x="5552" y="17133"/>
                    <a:pt x="5528" y="17036"/>
                    <a:pt x="5513" y="16959"/>
                  </a:cubicBezTo>
                  <a:lnTo>
                    <a:pt x="2997" y="2670"/>
                  </a:lnTo>
                  <a:cubicBezTo>
                    <a:pt x="2966" y="2520"/>
                    <a:pt x="2897" y="2400"/>
                    <a:pt x="2792" y="2309"/>
                  </a:cubicBezTo>
                  <a:cubicBezTo>
                    <a:pt x="2687" y="2212"/>
                    <a:pt x="2569" y="2165"/>
                    <a:pt x="2445" y="2165"/>
                  </a:cubicBezTo>
                  <a:lnTo>
                    <a:pt x="457" y="2165"/>
                  </a:lnTo>
                  <a:cubicBezTo>
                    <a:pt x="152" y="2165"/>
                    <a:pt x="0" y="1982"/>
                    <a:pt x="0" y="1618"/>
                  </a:cubicBezTo>
                  <a:lnTo>
                    <a:pt x="0" y="546"/>
                  </a:lnTo>
                  <a:cubicBezTo>
                    <a:pt x="0" y="185"/>
                    <a:pt x="152" y="0"/>
                    <a:pt x="457" y="0"/>
                  </a:cubicBezTo>
                  <a:lnTo>
                    <a:pt x="3159" y="0"/>
                  </a:lnTo>
                  <a:cubicBezTo>
                    <a:pt x="3286" y="0"/>
                    <a:pt x="3433" y="18"/>
                    <a:pt x="3606" y="59"/>
                  </a:cubicBezTo>
                  <a:cubicBezTo>
                    <a:pt x="3775" y="94"/>
                    <a:pt x="3917" y="132"/>
                    <a:pt x="4027" y="167"/>
                  </a:cubicBezTo>
                  <a:cubicBezTo>
                    <a:pt x="4075" y="208"/>
                    <a:pt x="4129" y="276"/>
                    <a:pt x="4193" y="373"/>
                  </a:cubicBezTo>
                  <a:cubicBezTo>
                    <a:pt x="4261" y="470"/>
                    <a:pt x="4322" y="585"/>
                    <a:pt x="4376" y="705"/>
                  </a:cubicBezTo>
                  <a:cubicBezTo>
                    <a:pt x="4430" y="825"/>
                    <a:pt x="4479" y="952"/>
                    <a:pt x="4518" y="1072"/>
                  </a:cubicBezTo>
                  <a:cubicBezTo>
                    <a:pt x="4557" y="1198"/>
                    <a:pt x="4584" y="1301"/>
                    <a:pt x="4599" y="1378"/>
                  </a:cubicBezTo>
                  <a:lnTo>
                    <a:pt x="4917" y="3134"/>
                  </a:lnTo>
                  <a:lnTo>
                    <a:pt x="20681" y="3134"/>
                  </a:lnTo>
                  <a:lnTo>
                    <a:pt x="20681" y="3131"/>
                  </a:lnTo>
                  <a:close/>
                  <a:moveTo>
                    <a:pt x="6811" y="19982"/>
                  </a:moveTo>
                  <a:cubicBezTo>
                    <a:pt x="6811" y="19541"/>
                    <a:pt x="6941" y="19156"/>
                    <a:pt x="7202" y="18833"/>
                  </a:cubicBezTo>
                  <a:cubicBezTo>
                    <a:pt x="7462" y="18513"/>
                    <a:pt x="7777" y="18345"/>
                    <a:pt x="8146" y="18345"/>
                  </a:cubicBezTo>
                  <a:cubicBezTo>
                    <a:pt x="8528" y="18345"/>
                    <a:pt x="8850" y="18513"/>
                    <a:pt x="9114" y="18833"/>
                  </a:cubicBezTo>
                  <a:cubicBezTo>
                    <a:pt x="9381" y="19153"/>
                    <a:pt x="9513" y="19538"/>
                    <a:pt x="9513" y="19982"/>
                  </a:cubicBezTo>
                  <a:cubicBezTo>
                    <a:pt x="9513" y="20425"/>
                    <a:pt x="9381" y="20801"/>
                    <a:pt x="9114" y="21118"/>
                  </a:cubicBezTo>
                  <a:cubicBezTo>
                    <a:pt x="8850" y="21438"/>
                    <a:pt x="8528" y="21600"/>
                    <a:pt x="8146" y="21600"/>
                  </a:cubicBezTo>
                  <a:cubicBezTo>
                    <a:pt x="7779" y="21600"/>
                    <a:pt x="7464" y="21438"/>
                    <a:pt x="7202" y="21118"/>
                  </a:cubicBezTo>
                  <a:cubicBezTo>
                    <a:pt x="6941" y="20801"/>
                    <a:pt x="6811" y="20422"/>
                    <a:pt x="6811" y="19982"/>
                  </a:cubicBezTo>
                  <a:moveTo>
                    <a:pt x="14432" y="19982"/>
                  </a:moveTo>
                  <a:cubicBezTo>
                    <a:pt x="14432" y="19541"/>
                    <a:pt x="14564" y="19156"/>
                    <a:pt x="14823" y="18833"/>
                  </a:cubicBezTo>
                  <a:cubicBezTo>
                    <a:pt x="15085" y="18513"/>
                    <a:pt x="15400" y="18345"/>
                    <a:pt x="15779" y="18345"/>
                  </a:cubicBezTo>
                  <a:cubicBezTo>
                    <a:pt x="16143" y="18345"/>
                    <a:pt x="16459" y="18513"/>
                    <a:pt x="16720" y="18833"/>
                  </a:cubicBezTo>
                  <a:cubicBezTo>
                    <a:pt x="16982" y="19153"/>
                    <a:pt x="17114" y="19538"/>
                    <a:pt x="17114" y="19982"/>
                  </a:cubicBezTo>
                  <a:cubicBezTo>
                    <a:pt x="17114" y="20425"/>
                    <a:pt x="16982" y="20801"/>
                    <a:pt x="16720" y="21118"/>
                  </a:cubicBezTo>
                  <a:cubicBezTo>
                    <a:pt x="16461" y="21438"/>
                    <a:pt x="16146" y="21600"/>
                    <a:pt x="15779" y="21600"/>
                  </a:cubicBezTo>
                  <a:cubicBezTo>
                    <a:pt x="15412" y="21600"/>
                    <a:pt x="15094" y="21438"/>
                    <a:pt x="14830" y="21118"/>
                  </a:cubicBezTo>
                  <a:cubicBezTo>
                    <a:pt x="14564" y="20801"/>
                    <a:pt x="14432" y="20422"/>
                    <a:pt x="14432" y="19982"/>
                  </a:cubicBezTo>
                </a:path>
              </a:pathLst>
            </a:custGeom>
            <a:solidFill>
              <a:schemeClr val="bg1"/>
            </a:solidFill>
            <a:ln>
              <a:noFill/>
            </a:ln>
          </p:spPr>
          <p:txBody>
            <a:bodyPr lIns="0" tIns="0" rIns="0" bIns="0"/>
            <a:lstStyle/>
            <a:p>
              <a:endParaRPr lang="zh-CN" altLang="en-US" sz="100" dirty="0">
                <a:solidFill>
                  <a:schemeClr val="bg1">
                    <a:lumMod val="50000"/>
                  </a:schemeClr>
                </a:solidFill>
                <a:latin typeface="方正中等线简体" panose="02010601030101010101" pitchFamily="2" charset="-122"/>
                <a:ea typeface="方正中等线简体" panose="02010601030101010101" pitchFamily="2" charset="-122"/>
              </a:endParaRPr>
            </a:p>
          </p:txBody>
        </p:sp>
        <p:sp>
          <p:nvSpPr>
            <p:cNvPr id="42" name="文本框 41"/>
            <p:cNvSpPr txBox="1"/>
            <p:nvPr/>
          </p:nvSpPr>
          <p:spPr>
            <a:xfrm>
              <a:off x="5275849" y="2674485"/>
              <a:ext cx="660285" cy="654553"/>
            </a:xfrm>
            <a:prstGeom prst="rect">
              <a:avLst/>
            </a:prstGeom>
            <a:noFill/>
          </p:spPr>
          <p:txBody>
            <a:bodyPr wrap="none" rtlCol="0">
              <a:spAutoFit/>
            </a:bodyPr>
            <a:lstStyle/>
            <a:p>
              <a:r>
                <a:rPr lang="en-US" altLang="zh-CN" sz="3240" dirty="0">
                  <a:solidFill>
                    <a:schemeClr val="bg1">
                      <a:lumMod val="50000"/>
                    </a:schemeClr>
                  </a:solidFill>
                  <a:latin typeface="方正中等线简体" panose="02010601030101010101" pitchFamily="2" charset="-122"/>
                  <a:ea typeface="方正中等线简体" panose="02010601030101010101" pitchFamily="2" charset="-122"/>
                </a:rPr>
                <a:t>03</a:t>
              </a:r>
              <a:endParaRPr lang="zh-CN" altLang="en-US" sz="3240" dirty="0">
                <a:solidFill>
                  <a:schemeClr val="bg1">
                    <a:lumMod val="50000"/>
                  </a:schemeClr>
                </a:solidFill>
                <a:latin typeface="方正中等线简体" panose="02010601030101010101" pitchFamily="2" charset="-122"/>
                <a:ea typeface="方正中等线简体" panose="02010601030101010101" pitchFamily="2" charset="-122"/>
              </a:endParaRPr>
            </a:p>
          </p:txBody>
        </p:sp>
      </p:grpSp>
      <p:sp>
        <p:nvSpPr>
          <p:cNvPr id="3" name="文本框 2"/>
          <p:cNvSpPr txBox="1"/>
          <p:nvPr/>
        </p:nvSpPr>
        <p:spPr>
          <a:xfrm>
            <a:off x="6915150" y="1968500"/>
            <a:ext cx="4607560" cy="3969385"/>
          </a:xfrm>
          <a:prstGeom prst="rect">
            <a:avLst/>
          </a:prstGeom>
          <a:noFill/>
        </p:spPr>
        <p:txBody>
          <a:bodyPr wrap="square" rtlCol="0" anchor="t">
            <a:spAutoFit/>
          </a:bodyPr>
          <a:p>
            <a:pPr algn="just" defTabSz="913765">
              <a:lnSpc>
                <a:spcPct val="150000"/>
              </a:lnSpc>
            </a:pPr>
            <a:r>
              <a:rPr sz="2800">
                <a:latin typeface="微软雅黑" panose="020B0503020204020204" pitchFamily="34" charset="-122"/>
                <a:ea typeface="微软雅黑" panose="020B0503020204020204" pitchFamily="34" charset="-122"/>
                <a:sym typeface="+mn-ea"/>
              </a:rPr>
              <a:t>您应当在 2020 年 3 月 1 日至 6月 30 日办理 2019 年度综合所得的年度汇算。</a:t>
            </a:r>
            <a:endParaRPr sz="2800">
              <a:latin typeface="微软雅黑" panose="020B0503020204020204" pitchFamily="34" charset="-122"/>
              <a:ea typeface="微软雅黑" panose="020B0503020204020204" pitchFamily="34" charset="-122"/>
              <a:sym typeface="+mn-ea"/>
            </a:endParaRPr>
          </a:p>
          <a:p>
            <a:pPr algn="just" defTabSz="913765">
              <a:lnSpc>
                <a:spcPct val="150000"/>
              </a:lnSpc>
            </a:pPr>
            <a:endParaRPr sz="2800">
              <a:latin typeface="微软雅黑" panose="020B0503020204020204" pitchFamily="34" charset="-122"/>
              <a:ea typeface="微软雅黑" panose="020B0503020204020204" pitchFamily="34" charset="-122"/>
              <a:sym typeface="+mn-ea"/>
            </a:endParaRPr>
          </a:p>
          <a:p>
            <a:pPr algn="just" defTabSz="913765">
              <a:lnSpc>
                <a:spcPct val="150000"/>
              </a:lnSpc>
            </a:pPr>
            <a:r>
              <a:rPr sz="2800">
                <a:latin typeface="微软雅黑" panose="020B0503020204020204" pitchFamily="34" charset="-122"/>
                <a:ea typeface="微软雅黑" panose="020B0503020204020204" pitchFamily="34" charset="-122"/>
                <a:sym typeface="+mn-ea"/>
              </a:rPr>
              <a:t>另外，您如果有下列情形，还需要注意以下三个时间点：</a:t>
            </a:r>
            <a:endParaRPr lang="zh-CN" altLang="en-US" sz="2800">
              <a:latin typeface="微软雅黑" panose="020B0503020204020204" pitchFamily="34" charset="-122"/>
              <a:ea typeface="微软雅黑" panose="020B0503020204020204" pitchFamily="34" charset="-122"/>
              <a:sym typeface="+mn-ea"/>
            </a:endParaRPr>
          </a:p>
        </p:txBody>
      </p:sp>
      <p:sp>
        <p:nvSpPr>
          <p:cNvPr id="16386" name="矩形 24"/>
          <p:cNvSpPr/>
          <p:nvPr/>
        </p:nvSpPr>
        <p:spPr>
          <a:xfrm>
            <a:off x="585470" y="1097280"/>
            <a:ext cx="10717213" cy="583565"/>
          </a:xfrm>
          <a:prstGeom prst="rect">
            <a:avLst/>
          </a:prstGeom>
          <a:solidFill>
            <a:srgbClr val="004DA1"/>
          </a:solidFill>
          <a:ln w="9525">
            <a:noFill/>
          </a:ln>
        </p:spPr>
        <p:txBody>
          <a:bodyPr wrap="square" anchor="t">
            <a:spAutoFit/>
          </a:bodyPr>
          <a:p>
            <a:pPr algn="ctr"/>
            <a:r>
              <a:rPr lang="en-US" sz="3200" b="1" dirty="0">
                <a:solidFill>
                  <a:schemeClr val="bg1"/>
                </a:solidFill>
              </a:rPr>
              <a:t>2.1 </a:t>
            </a:r>
            <a:r>
              <a:rPr sz="3200" b="1" dirty="0">
                <a:solidFill>
                  <a:schemeClr val="bg1"/>
                </a:solidFill>
              </a:rPr>
              <a:t>年度汇算应该什么时间办理？</a:t>
            </a:r>
            <a:endParaRPr sz="3200" b="1" dirty="0">
              <a:solidFill>
                <a:schemeClr val="bg1"/>
              </a:solidFill>
            </a:endParaRPr>
          </a:p>
        </p:txBody>
      </p:sp>
      <p:sp>
        <p:nvSpPr>
          <p:cNvPr id="4"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什么时间办理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grpSp>
        <p:nvGrpSpPr>
          <p:cNvPr id="5" name="组合 4"/>
          <p:cNvGrpSpPr/>
          <p:nvPr/>
        </p:nvGrpSpPr>
        <p:grpSpPr>
          <a:xfrm>
            <a:off x="6237438" y="2175769"/>
            <a:ext cx="578647" cy="648170"/>
            <a:chOff x="7464788" y="910955"/>
            <a:chExt cx="630611" cy="706378"/>
          </a:xfrm>
          <a:solidFill>
            <a:schemeClr val="tx1">
              <a:lumMod val="65000"/>
              <a:lumOff val="35000"/>
            </a:schemeClr>
          </a:solidFill>
        </p:grpSpPr>
        <p:sp>
          <p:nvSpPr>
            <p:cNvPr id="131" name="Freeform 16"/>
            <p:cNvSpPr>
              <a:spLocks noEditPoints="1"/>
            </p:cNvSpPr>
            <p:nvPr/>
          </p:nvSpPr>
          <p:spPr bwMode="auto">
            <a:xfrm>
              <a:off x="7584849" y="1003041"/>
              <a:ext cx="390489" cy="524538"/>
            </a:xfrm>
            <a:custGeom>
              <a:avLst/>
              <a:gdLst>
                <a:gd name="T0" fmla="*/ 1129 w 1467"/>
                <a:gd name="T1" fmla="*/ 1975 h 1975"/>
                <a:gd name="T2" fmla="*/ 339 w 1467"/>
                <a:gd name="T3" fmla="*/ 1975 h 1975"/>
                <a:gd name="T4" fmla="*/ 282 w 1467"/>
                <a:gd name="T5" fmla="*/ 1919 h 1975"/>
                <a:gd name="T6" fmla="*/ 282 w 1467"/>
                <a:gd name="T7" fmla="*/ 1311 h 1975"/>
                <a:gd name="T8" fmla="*/ 0 w 1467"/>
                <a:gd name="T9" fmla="*/ 733 h 1975"/>
                <a:gd name="T10" fmla="*/ 734 w 1467"/>
                <a:gd name="T11" fmla="*/ 0 h 1975"/>
                <a:gd name="T12" fmla="*/ 1467 w 1467"/>
                <a:gd name="T13" fmla="*/ 733 h 1975"/>
                <a:gd name="T14" fmla="*/ 1185 w 1467"/>
                <a:gd name="T15" fmla="*/ 1311 h 1975"/>
                <a:gd name="T16" fmla="*/ 1185 w 1467"/>
                <a:gd name="T17" fmla="*/ 1919 h 1975"/>
                <a:gd name="T18" fmla="*/ 1129 w 1467"/>
                <a:gd name="T19" fmla="*/ 1975 h 1975"/>
                <a:gd name="T20" fmla="*/ 395 w 1467"/>
                <a:gd name="T21" fmla="*/ 1862 h 1975"/>
                <a:gd name="T22" fmla="*/ 1072 w 1467"/>
                <a:gd name="T23" fmla="*/ 1862 h 1975"/>
                <a:gd name="T24" fmla="*/ 1072 w 1467"/>
                <a:gd name="T25" fmla="*/ 1283 h 1975"/>
                <a:gd name="T26" fmla="*/ 1096 w 1467"/>
                <a:gd name="T27" fmla="*/ 1237 h 1975"/>
                <a:gd name="T28" fmla="*/ 1355 w 1467"/>
                <a:gd name="T29" fmla="*/ 733 h 1975"/>
                <a:gd name="T30" fmla="*/ 734 w 1467"/>
                <a:gd name="T31" fmla="*/ 113 h 1975"/>
                <a:gd name="T32" fmla="*/ 113 w 1467"/>
                <a:gd name="T33" fmla="*/ 733 h 1975"/>
                <a:gd name="T34" fmla="*/ 372 w 1467"/>
                <a:gd name="T35" fmla="*/ 1237 h 1975"/>
                <a:gd name="T36" fmla="*/ 395 w 1467"/>
                <a:gd name="T37" fmla="*/ 1283 h 1975"/>
                <a:gd name="T38" fmla="*/ 395 w 1467"/>
                <a:gd name="T39" fmla="*/ 1862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7" h="1975">
                  <a:moveTo>
                    <a:pt x="1129" y="1975"/>
                  </a:moveTo>
                  <a:lnTo>
                    <a:pt x="339" y="1975"/>
                  </a:lnTo>
                  <a:cubicBezTo>
                    <a:pt x="308" y="1975"/>
                    <a:pt x="282" y="1950"/>
                    <a:pt x="282" y="1919"/>
                  </a:cubicBezTo>
                  <a:lnTo>
                    <a:pt x="282" y="1311"/>
                  </a:lnTo>
                  <a:cubicBezTo>
                    <a:pt x="105" y="1172"/>
                    <a:pt x="0" y="958"/>
                    <a:pt x="0" y="733"/>
                  </a:cubicBezTo>
                  <a:cubicBezTo>
                    <a:pt x="0" y="329"/>
                    <a:pt x="329" y="0"/>
                    <a:pt x="734" y="0"/>
                  </a:cubicBezTo>
                  <a:cubicBezTo>
                    <a:pt x="1138" y="0"/>
                    <a:pt x="1467" y="329"/>
                    <a:pt x="1467" y="733"/>
                  </a:cubicBezTo>
                  <a:cubicBezTo>
                    <a:pt x="1467" y="958"/>
                    <a:pt x="1362" y="1172"/>
                    <a:pt x="1185" y="1311"/>
                  </a:cubicBezTo>
                  <a:lnTo>
                    <a:pt x="1185" y="1919"/>
                  </a:lnTo>
                  <a:cubicBezTo>
                    <a:pt x="1185" y="1950"/>
                    <a:pt x="1160" y="1975"/>
                    <a:pt x="1129" y="1975"/>
                  </a:cubicBezTo>
                  <a:close/>
                  <a:moveTo>
                    <a:pt x="395" y="1862"/>
                  </a:moveTo>
                  <a:lnTo>
                    <a:pt x="1072" y="1862"/>
                  </a:lnTo>
                  <a:lnTo>
                    <a:pt x="1072" y="1283"/>
                  </a:lnTo>
                  <a:cubicBezTo>
                    <a:pt x="1072" y="1264"/>
                    <a:pt x="1081" y="1247"/>
                    <a:pt x="1096" y="1237"/>
                  </a:cubicBezTo>
                  <a:cubicBezTo>
                    <a:pt x="1258" y="1120"/>
                    <a:pt x="1355" y="932"/>
                    <a:pt x="1355" y="733"/>
                  </a:cubicBezTo>
                  <a:cubicBezTo>
                    <a:pt x="1355" y="391"/>
                    <a:pt x="1076" y="113"/>
                    <a:pt x="734" y="113"/>
                  </a:cubicBezTo>
                  <a:cubicBezTo>
                    <a:pt x="391" y="113"/>
                    <a:pt x="113" y="391"/>
                    <a:pt x="113" y="733"/>
                  </a:cubicBezTo>
                  <a:cubicBezTo>
                    <a:pt x="113" y="932"/>
                    <a:pt x="209" y="1120"/>
                    <a:pt x="372" y="1237"/>
                  </a:cubicBezTo>
                  <a:cubicBezTo>
                    <a:pt x="386" y="1248"/>
                    <a:pt x="395" y="1264"/>
                    <a:pt x="395" y="1283"/>
                  </a:cubicBezTo>
                  <a:lnTo>
                    <a:pt x="395" y="1862"/>
                  </a:ln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2" name="Freeform 17"/>
            <p:cNvSpPr>
              <a:spLocks noEditPoints="1"/>
            </p:cNvSpPr>
            <p:nvPr/>
          </p:nvSpPr>
          <p:spPr bwMode="auto">
            <a:xfrm>
              <a:off x="7674603" y="1497272"/>
              <a:ext cx="209815" cy="120061"/>
            </a:xfrm>
            <a:custGeom>
              <a:avLst/>
              <a:gdLst>
                <a:gd name="T0" fmla="*/ 395 w 790"/>
                <a:gd name="T1" fmla="*/ 452 h 452"/>
                <a:gd name="T2" fmla="*/ 0 w 790"/>
                <a:gd name="T3" fmla="*/ 57 h 452"/>
                <a:gd name="T4" fmla="*/ 56 w 790"/>
                <a:gd name="T5" fmla="*/ 0 h 452"/>
                <a:gd name="T6" fmla="*/ 733 w 790"/>
                <a:gd name="T7" fmla="*/ 0 h 452"/>
                <a:gd name="T8" fmla="*/ 790 w 790"/>
                <a:gd name="T9" fmla="*/ 57 h 452"/>
                <a:gd name="T10" fmla="*/ 395 w 790"/>
                <a:gd name="T11" fmla="*/ 452 h 452"/>
                <a:gd name="T12" fmla="*/ 125 w 790"/>
                <a:gd name="T13" fmla="*/ 113 h 452"/>
                <a:gd name="T14" fmla="*/ 395 w 790"/>
                <a:gd name="T15" fmla="*/ 339 h 452"/>
                <a:gd name="T16" fmla="*/ 664 w 790"/>
                <a:gd name="T17" fmla="*/ 113 h 452"/>
                <a:gd name="T18" fmla="*/ 125 w 790"/>
                <a:gd name="T19" fmla="*/ 113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0" h="452">
                  <a:moveTo>
                    <a:pt x="395" y="452"/>
                  </a:moveTo>
                  <a:cubicBezTo>
                    <a:pt x="167" y="452"/>
                    <a:pt x="0" y="192"/>
                    <a:pt x="0" y="57"/>
                  </a:cubicBezTo>
                  <a:cubicBezTo>
                    <a:pt x="0" y="26"/>
                    <a:pt x="25" y="0"/>
                    <a:pt x="56" y="0"/>
                  </a:cubicBezTo>
                  <a:lnTo>
                    <a:pt x="733" y="0"/>
                  </a:lnTo>
                  <a:cubicBezTo>
                    <a:pt x="764" y="0"/>
                    <a:pt x="790" y="26"/>
                    <a:pt x="790" y="57"/>
                  </a:cubicBezTo>
                  <a:cubicBezTo>
                    <a:pt x="790" y="192"/>
                    <a:pt x="623" y="452"/>
                    <a:pt x="395" y="452"/>
                  </a:cubicBezTo>
                  <a:close/>
                  <a:moveTo>
                    <a:pt x="125" y="113"/>
                  </a:moveTo>
                  <a:cubicBezTo>
                    <a:pt x="161" y="206"/>
                    <a:pt x="267" y="339"/>
                    <a:pt x="395" y="339"/>
                  </a:cubicBezTo>
                  <a:cubicBezTo>
                    <a:pt x="522" y="339"/>
                    <a:pt x="628" y="206"/>
                    <a:pt x="664" y="113"/>
                  </a:cubicBezTo>
                  <a:lnTo>
                    <a:pt x="125" y="113"/>
                  </a:ln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3" name="Freeform 18"/>
            <p:cNvSpPr/>
            <p:nvPr/>
          </p:nvSpPr>
          <p:spPr bwMode="auto">
            <a:xfrm>
              <a:off x="7674603" y="1348070"/>
              <a:ext cx="209815" cy="29141"/>
            </a:xfrm>
            <a:custGeom>
              <a:avLst/>
              <a:gdLst>
                <a:gd name="T0" fmla="*/ 733 w 790"/>
                <a:gd name="T1" fmla="*/ 113 h 113"/>
                <a:gd name="T2" fmla="*/ 56 w 790"/>
                <a:gd name="T3" fmla="*/ 113 h 113"/>
                <a:gd name="T4" fmla="*/ 0 w 790"/>
                <a:gd name="T5" fmla="*/ 56 h 113"/>
                <a:gd name="T6" fmla="*/ 56 w 790"/>
                <a:gd name="T7" fmla="*/ 0 h 113"/>
                <a:gd name="T8" fmla="*/ 733 w 790"/>
                <a:gd name="T9" fmla="*/ 0 h 113"/>
                <a:gd name="T10" fmla="*/ 790 w 790"/>
                <a:gd name="T11" fmla="*/ 56 h 113"/>
                <a:gd name="T12" fmla="*/ 733 w 790"/>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790" h="113">
                  <a:moveTo>
                    <a:pt x="733" y="113"/>
                  </a:moveTo>
                  <a:lnTo>
                    <a:pt x="56" y="113"/>
                  </a:lnTo>
                  <a:cubicBezTo>
                    <a:pt x="25" y="113"/>
                    <a:pt x="0" y="87"/>
                    <a:pt x="0" y="56"/>
                  </a:cubicBezTo>
                  <a:cubicBezTo>
                    <a:pt x="0" y="25"/>
                    <a:pt x="25" y="0"/>
                    <a:pt x="56" y="0"/>
                  </a:cubicBezTo>
                  <a:lnTo>
                    <a:pt x="733" y="0"/>
                  </a:lnTo>
                  <a:cubicBezTo>
                    <a:pt x="764" y="0"/>
                    <a:pt x="790" y="25"/>
                    <a:pt x="790" y="56"/>
                  </a:cubicBezTo>
                  <a:cubicBezTo>
                    <a:pt x="790" y="87"/>
                    <a:pt x="764" y="113"/>
                    <a:pt x="733" y="11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4" name="Freeform 19"/>
            <p:cNvSpPr/>
            <p:nvPr/>
          </p:nvSpPr>
          <p:spPr bwMode="auto">
            <a:xfrm>
              <a:off x="7673437" y="1360892"/>
              <a:ext cx="212146" cy="61779"/>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1"/>
                    <a:pt x="40" y="0"/>
                    <a:pt x="70" y="5"/>
                  </a:cubicBezTo>
                  <a:lnTo>
                    <a:pt x="748" y="118"/>
                  </a:lnTo>
                  <a:cubicBezTo>
                    <a:pt x="778" y="123"/>
                    <a:pt x="799" y="152"/>
                    <a:pt x="794" y="183"/>
                  </a:cubicBezTo>
                  <a:cubicBezTo>
                    <a:pt x="789" y="211"/>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5" name="Freeform 20"/>
            <p:cNvSpPr/>
            <p:nvPr/>
          </p:nvSpPr>
          <p:spPr bwMode="auto">
            <a:xfrm>
              <a:off x="7673437" y="1421505"/>
              <a:ext cx="212146" cy="60613"/>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0"/>
                    <a:pt x="40" y="0"/>
                    <a:pt x="70" y="5"/>
                  </a:cubicBezTo>
                  <a:lnTo>
                    <a:pt x="748" y="118"/>
                  </a:lnTo>
                  <a:cubicBezTo>
                    <a:pt x="778" y="123"/>
                    <a:pt x="799" y="152"/>
                    <a:pt x="794" y="183"/>
                  </a:cubicBezTo>
                  <a:cubicBezTo>
                    <a:pt x="789" y="210"/>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6" name="Freeform 21"/>
            <p:cNvSpPr/>
            <p:nvPr/>
          </p:nvSpPr>
          <p:spPr bwMode="auto">
            <a:xfrm>
              <a:off x="7464788" y="1197703"/>
              <a:ext cx="89754"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7" name="Freeform 22"/>
            <p:cNvSpPr/>
            <p:nvPr/>
          </p:nvSpPr>
          <p:spPr bwMode="auto">
            <a:xfrm>
              <a:off x="8004479" y="1197703"/>
              <a:ext cx="90920"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8" name="Freeform 23"/>
            <p:cNvSpPr/>
            <p:nvPr/>
          </p:nvSpPr>
          <p:spPr bwMode="auto">
            <a:xfrm>
              <a:off x="7643131" y="910955"/>
              <a:ext cx="64110" cy="92086"/>
            </a:xfrm>
            <a:custGeom>
              <a:avLst/>
              <a:gdLst>
                <a:gd name="T0" fmla="*/ 177 w 241"/>
                <a:gd name="T1" fmla="*/ 347 h 347"/>
                <a:gd name="T2" fmla="*/ 127 w 241"/>
                <a:gd name="T3" fmla="*/ 316 h 347"/>
                <a:gd name="T4" fmla="*/ 14 w 241"/>
                <a:gd name="T5" fmla="*/ 90 h 347"/>
                <a:gd name="T6" fmla="*/ 39 w 241"/>
                <a:gd name="T7" fmla="*/ 14 h 347"/>
                <a:gd name="T8" fmla="*/ 115 w 241"/>
                <a:gd name="T9" fmla="*/ 39 h 347"/>
                <a:gd name="T10" fmla="*/ 228 w 241"/>
                <a:gd name="T11" fmla="*/ 265 h 347"/>
                <a:gd name="T12" fmla="*/ 202 w 241"/>
                <a:gd name="T13" fmla="*/ 341 h 347"/>
                <a:gd name="T14" fmla="*/ 177 w 241"/>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347">
                  <a:moveTo>
                    <a:pt x="177" y="347"/>
                  </a:moveTo>
                  <a:cubicBezTo>
                    <a:pt x="156" y="347"/>
                    <a:pt x="136" y="335"/>
                    <a:pt x="127" y="316"/>
                  </a:cubicBezTo>
                  <a:lnTo>
                    <a:pt x="14" y="90"/>
                  </a:lnTo>
                  <a:cubicBezTo>
                    <a:pt x="0" y="62"/>
                    <a:pt x="11" y="28"/>
                    <a:pt x="39" y="14"/>
                  </a:cubicBezTo>
                  <a:cubicBezTo>
                    <a:pt x="67" y="0"/>
                    <a:pt x="101" y="12"/>
                    <a:pt x="115" y="39"/>
                  </a:cubicBezTo>
                  <a:lnTo>
                    <a:pt x="228" y="265"/>
                  </a:lnTo>
                  <a:cubicBezTo>
                    <a:pt x="241" y="293"/>
                    <a:pt x="230" y="327"/>
                    <a:pt x="202" y="341"/>
                  </a:cubicBezTo>
                  <a:cubicBezTo>
                    <a:pt x="194" y="345"/>
                    <a:pt x="185" y="347"/>
                    <a:pt x="177" y="347"/>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39" name="Freeform 24"/>
            <p:cNvSpPr/>
            <p:nvPr/>
          </p:nvSpPr>
          <p:spPr bwMode="auto">
            <a:xfrm>
              <a:off x="7852946" y="910955"/>
              <a:ext cx="64110" cy="92086"/>
            </a:xfrm>
            <a:custGeom>
              <a:avLst/>
              <a:gdLst>
                <a:gd name="T0" fmla="*/ 64 w 242"/>
                <a:gd name="T1" fmla="*/ 347 h 347"/>
                <a:gd name="T2" fmla="*/ 39 w 242"/>
                <a:gd name="T3" fmla="*/ 341 h 347"/>
                <a:gd name="T4" fmla="*/ 14 w 242"/>
                <a:gd name="T5" fmla="*/ 265 h 347"/>
                <a:gd name="T6" fmla="*/ 126 w 242"/>
                <a:gd name="T7" fmla="*/ 39 h 347"/>
                <a:gd name="T8" fmla="*/ 202 w 242"/>
                <a:gd name="T9" fmla="*/ 14 h 347"/>
                <a:gd name="T10" fmla="*/ 228 w 242"/>
                <a:gd name="T11" fmla="*/ 89 h 347"/>
                <a:gd name="T12" fmla="*/ 115 w 242"/>
                <a:gd name="T13" fmla="*/ 315 h 347"/>
                <a:gd name="T14" fmla="*/ 64 w 242"/>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2" h="347">
                  <a:moveTo>
                    <a:pt x="64" y="347"/>
                  </a:moveTo>
                  <a:cubicBezTo>
                    <a:pt x="56" y="347"/>
                    <a:pt x="47" y="345"/>
                    <a:pt x="39" y="341"/>
                  </a:cubicBezTo>
                  <a:cubicBezTo>
                    <a:pt x="11" y="327"/>
                    <a:pt x="0" y="293"/>
                    <a:pt x="14" y="265"/>
                  </a:cubicBezTo>
                  <a:lnTo>
                    <a:pt x="126" y="39"/>
                  </a:lnTo>
                  <a:cubicBezTo>
                    <a:pt x="141" y="11"/>
                    <a:pt x="175" y="0"/>
                    <a:pt x="202" y="14"/>
                  </a:cubicBezTo>
                  <a:cubicBezTo>
                    <a:pt x="230" y="28"/>
                    <a:pt x="242" y="62"/>
                    <a:pt x="228" y="89"/>
                  </a:cubicBezTo>
                  <a:lnTo>
                    <a:pt x="115" y="315"/>
                  </a:lnTo>
                  <a:cubicBezTo>
                    <a:pt x="105" y="335"/>
                    <a:pt x="85" y="347"/>
                    <a:pt x="64" y="347"/>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40" name="Freeform 25"/>
            <p:cNvSpPr/>
            <p:nvPr/>
          </p:nvSpPr>
          <p:spPr bwMode="auto">
            <a:xfrm>
              <a:off x="7492763" y="1031016"/>
              <a:ext cx="94417" cy="61779"/>
            </a:xfrm>
            <a:custGeom>
              <a:avLst/>
              <a:gdLst>
                <a:gd name="T0" fmla="*/ 290 w 355"/>
                <a:gd name="T1" fmla="*/ 233 h 233"/>
                <a:gd name="T2" fmla="*/ 265 w 355"/>
                <a:gd name="T3" fmla="*/ 227 h 233"/>
                <a:gd name="T4" fmla="*/ 39 w 355"/>
                <a:gd name="T5" fmla="*/ 114 h 233"/>
                <a:gd name="T6" fmla="*/ 14 w 355"/>
                <a:gd name="T7" fmla="*/ 39 h 233"/>
                <a:gd name="T8" fmla="*/ 90 w 355"/>
                <a:gd name="T9" fmla="*/ 13 h 233"/>
                <a:gd name="T10" fmla="*/ 316 w 355"/>
                <a:gd name="T11" fmla="*/ 126 h 233"/>
                <a:gd name="T12" fmla="*/ 341 w 355"/>
                <a:gd name="T13" fmla="*/ 202 h 233"/>
                <a:gd name="T14" fmla="*/ 290 w 355"/>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233">
                  <a:moveTo>
                    <a:pt x="290" y="233"/>
                  </a:moveTo>
                  <a:cubicBezTo>
                    <a:pt x="282" y="233"/>
                    <a:pt x="274" y="231"/>
                    <a:pt x="265" y="227"/>
                  </a:cubicBezTo>
                  <a:lnTo>
                    <a:pt x="39" y="114"/>
                  </a:lnTo>
                  <a:cubicBezTo>
                    <a:pt x="11" y="100"/>
                    <a:pt x="0" y="67"/>
                    <a:pt x="14" y="39"/>
                  </a:cubicBezTo>
                  <a:cubicBezTo>
                    <a:pt x="28" y="11"/>
                    <a:pt x="62" y="0"/>
                    <a:pt x="90" y="13"/>
                  </a:cubicBezTo>
                  <a:lnTo>
                    <a:pt x="316" y="126"/>
                  </a:lnTo>
                  <a:cubicBezTo>
                    <a:pt x="344" y="140"/>
                    <a:pt x="355" y="174"/>
                    <a:pt x="341" y="202"/>
                  </a:cubicBezTo>
                  <a:cubicBezTo>
                    <a:pt x="331" y="222"/>
                    <a:pt x="311" y="233"/>
                    <a:pt x="290" y="23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141" name="Freeform 26"/>
            <p:cNvSpPr/>
            <p:nvPr/>
          </p:nvSpPr>
          <p:spPr bwMode="auto">
            <a:xfrm>
              <a:off x="7973007" y="1031016"/>
              <a:ext cx="94417" cy="61779"/>
            </a:xfrm>
            <a:custGeom>
              <a:avLst/>
              <a:gdLst>
                <a:gd name="T0" fmla="*/ 64 w 354"/>
                <a:gd name="T1" fmla="*/ 233 h 233"/>
                <a:gd name="T2" fmla="*/ 13 w 354"/>
                <a:gd name="T3" fmla="*/ 202 h 233"/>
                <a:gd name="T4" fmla="*/ 39 w 354"/>
                <a:gd name="T5" fmla="*/ 126 h 233"/>
                <a:gd name="T6" fmla="*/ 265 w 354"/>
                <a:gd name="T7" fmla="*/ 13 h 233"/>
                <a:gd name="T8" fmla="*/ 340 w 354"/>
                <a:gd name="T9" fmla="*/ 39 h 233"/>
                <a:gd name="T10" fmla="*/ 315 w 354"/>
                <a:gd name="T11" fmla="*/ 115 h 233"/>
                <a:gd name="T12" fmla="*/ 89 w 354"/>
                <a:gd name="T13" fmla="*/ 228 h 233"/>
                <a:gd name="T14" fmla="*/ 64 w 354"/>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233">
                  <a:moveTo>
                    <a:pt x="64" y="233"/>
                  </a:moveTo>
                  <a:cubicBezTo>
                    <a:pt x="43" y="233"/>
                    <a:pt x="23" y="222"/>
                    <a:pt x="13" y="202"/>
                  </a:cubicBezTo>
                  <a:cubicBezTo>
                    <a:pt x="0" y="174"/>
                    <a:pt x="11" y="140"/>
                    <a:pt x="39" y="126"/>
                  </a:cubicBezTo>
                  <a:lnTo>
                    <a:pt x="265" y="13"/>
                  </a:lnTo>
                  <a:cubicBezTo>
                    <a:pt x="292" y="0"/>
                    <a:pt x="326" y="11"/>
                    <a:pt x="340" y="39"/>
                  </a:cubicBezTo>
                  <a:cubicBezTo>
                    <a:pt x="354" y="67"/>
                    <a:pt x="343" y="101"/>
                    <a:pt x="315" y="115"/>
                  </a:cubicBezTo>
                  <a:lnTo>
                    <a:pt x="89" y="228"/>
                  </a:lnTo>
                  <a:cubicBezTo>
                    <a:pt x="81" y="231"/>
                    <a:pt x="72" y="233"/>
                    <a:pt x="64" y="23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grpSp>
      <p:grpSp>
        <p:nvGrpSpPr>
          <p:cNvPr id="170" name="组合 169"/>
          <p:cNvGrpSpPr/>
          <p:nvPr/>
        </p:nvGrpSpPr>
        <p:grpSpPr>
          <a:xfrm>
            <a:off x="14307042" y="4146320"/>
            <a:ext cx="545072" cy="486817"/>
            <a:chOff x="9392880" y="2065612"/>
            <a:chExt cx="650303" cy="580800"/>
          </a:xfrm>
          <a:solidFill>
            <a:schemeClr val="tx1">
              <a:lumMod val="65000"/>
              <a:lumOff val="35000"/>
            </a:schemeClr>
          </a:solidFill>
        </p:grpSpPr>
        <p:sp>
          <p:nvSpPr>
            <p:cNvPr id="36" name="Freeform 1376"/>
            <p:cNvSpPr/>
            <p:nvPr/>
          </p:nvSpPr>
          <p:spPr bwMode="auto">
            <a:xfrm>
              <a:off x="9854144" y="2080699"/>
              <a:ext cx="189039" cy="550629"/>
            </a:xfrm>
            <a:custGeom>
              <a:avLst/>
              <a:gdLst>
                <a:gd name="T0" fmla="*/ 24 w 30"/>
                <a:gd name="T1" fmla="*/ 43 h 87"/>
                <a:gd name="T2" fmla="*/ 1 w 30"/>
                <a:gd name="T3" fmla="*/ 5 h 87"/>
                <a:gd name="T4" fmla="*/ 3 w 30"/>
                <a:gd name="T5" fmla="*/ 0 h 87"/>
                <a:gd name="T6" fmla="*/ 30 w 30"/>
                <a:gd name="T7" fmla="*/ 43 h 87"/>
                <a:gd name="T8" fmla="*/ 2 w 30"/>
                <a:gd name="T9" fmla="*/ 87 h 87"/>
                <a:gd name="T10" fmla="*/ 0 w 30"/>
                <a:gd name="T11" fmla="*/ 82 h 87"/>
                <a:gd name="T12" fmla="*/ 24 w 30"/>
                <a:gd name="T13" fmla="*/ 43 h 87"/>
              </a:gdLst>
              <a:ahLst/>
              <a:cxnLst>
                <a:cxn ang="0">
                  <a:pos x="T0" y="T1"/>
                </a:cxn>
                <a:cxn ang="0">
                  <a:pos x="T2" y="T3"/>
                </a:cxn>
                <a:cxn ang="0">
                  <a:pos x="T4" y="T5"/>
                </a:cxn>
                <a:cxn ang="0">
                  <a:pos x="T6" y="T7"/>
                </a:cxn>
                <a:cxn ang="0">
                  <a:pos x="T8" y="T9"/>
                </a:cxn>
                <a:cxn ang="0">
                  <a:pos x="T10" y="T11"/>
                </a:cxn>
                <a:cxn ang="0">
                  <a:pos x="T12" y="T13"/>
                </a:cxn>
              </a:cxnLst>
              <a:rect l="0" t="0" r="r" b="b"/>
              <a:pathLst>
                <a:path w="30" h="87">
                  <a:moveTo>
                    <a:pt x="24" y="43"/>
                  </a:moveTo>
                  <a:cubicBezTo>
                    <a:pt x="24" y="26"/>
                    <a:pt x="15" y="12"/>
                    <a:pt x="1" y="5"/>
                  </a:cubicBezTo>
                  <a:cubicBezTo>
                    <a:pt x="3" y="0"/>
                    <a:pt x="3" y="0"/>
                    <a:pt x="3" y="0"/>
                  </a:cubicBezTo>
                  <a:cubicBezTo>
                    <a:pt x="19" y="8"/>
                    <a:pt x="30" y="24"/>
                    <a:pt x="30" y="43"/>
                  </a:cubicBezTo>
                  <a:cubicBezTo>
                    <a:pt x="30" y="62"/>
                    <a:pt x="18" y="79"/>
                    <a:pt x="2" y="87"/>
                  </a:cubicBezTo>
                  <a:cubicBezTo>
                    <a:pt x="0" y="82"/>
                    <a:pt x="0" y="82"/>
                    <a:pt x="0" y="82"/>
                  </a:cubicBezTo>
                  <a:cubicBezTo>
                    <a:pt x="14" y="75"/>
                    <a:pt x="24" y="60"/>
                    <a:pt x="24" y="43"/>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37" name="Freeform 1377"/>
            <p:cNvSpPr/>
            <p:nvPr/>
          </p:nvSpPr>
          <p:spPr bwMode="auto">
            <a:xfrm>
              <a:off x="9793650" y="2133496"/>
              <a:ext cx="158793" cy="445029"/>
            </a:xfrm>
            <a:custGeom>
              <a:avLst/>
              <a:gdLst>
                <a:gd name="T0" fmla="*/ 21 w 26"/>
                <a:gd name="T1" fmla="*/ 35 h 71"/>
                <a:gd name="T2" fmla="*/ 1 w 26"/>
                <a:gd name="T3" fmla="*/ 5 h 71"/>
                <a:gd name="T4" fmla="*/ 3 w 26"/>
                <a:gd name="T5" fmla="*/ 0 h 71"/>
                <a:gd name="T6" fmla="*/ 26 w 26"/>
                <a:gd name="T7" fmla="*/ 35 h 71"/>
                <a:gd name="T8" fmla="*/ 2 w 26"/>
                <a:gd name="T9" fmla="*/ 71 h 71"/>
                <a:gd name="T10" fmla="*/ 0 w 26"/>
                <a:gd name="T11" fmla="*/ 66 h 71"/>
                <a:gd name="T12" fmla="*/ 21 w 26"/>
                <a:gd name="T13" fmla="*/ 35 h 71"/>
              </a:gdLst>
              <a:ahLst/>
              <a:cxnLst>
                <a:cxn ang="0">
                  <a:pos x="T0" y="T1"/>
                </a:cxn>
                <a:cxn ang="0">
                  <a:pos x="T2" y="T3"/>
                </a:cxn>
                <a:cxn ang="0">
                  <a:pos x="T4" y="T5"/>
                </a:cxn>
                <a:cxn ang="0">
                  <a:pos x="T6" y="T7"/>
                </a:cxn>
                <a:cxn ang="0">
                  <a:pos x="T8" y="T9"/>
                </a:cxn>
                <a:cxn ang="0">
                  <a:pos x="T10" y="T11"/>
                </a:cxn>
                <a:cxn ang="0">
                  <a:pos x="T12" y="T13"/>
                </a:cxn>
              </a:cxnLst>
              <a:rect l="0" t="0" r="r" b="b"/>
              <a:pathLst>
                <a:path w="26" h="71">
                  <a:moveTo>
                    <a:pt x="21" y="35"/>
                  </a:moveTo>
                  <a:cubicBezTo>
                    <a:pt x="21" y="22"/>
                    <a:pt x="12" y="10"/>
                    <a:pt x="1" y="5"/>
                  </a:cubicBezTo>
                  <a:cubicBezTo>
                    <a:pt x="3" y="0"/>
                    <a:pt x="3" y="0"/>
                    <a:pt x="3" y="0"/>
                  </a:cubicBezTo>
                  <a:cubicBezTo>
                    <a:pt x="17" y="6"/>
                    <a:pt x="26" y="19"/>
                    <a:pt x="26" y="35"/>
                  </a:cubicBezTo>
                  <a:cubicBezTo>
                    <a:pt x="26" y="51"/>
                    <a:pt x="16" y="65"/>
                    <a:pt x="2" y="71"/>
                  </a:cubicBezTo>
                  <a:cubicBezTo>
                    <a:pt x="0" y="66"/>
                    <a:pt x="0" y="66"/>
                    <a:pt x="0" y="66"/>
                  </a:cubicBezTo>
                  <a:cubicBezTo>
                    <a:pt x="12" y="61"/>
                    <a:pt x="21" y="49"/>
                    <a:pt x="21" y="35"/>
                  </a:cubicBez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38" name="Freeform 1378"/>
            <p:cNvSpPr/>
            <p:nvPr/>
          </p:nvSpPr>
          <p:spPr bwMode="auto">
            <a:xfrm>
              <a:off x="9536554" y="2065612"/>
              <a:ext cx="189039" cy="580800"/>
            </a:xfrm>
            <a:custGeom>
              <a:avLst/>
              <a:gdLst>
                <a:gd name="T0" fmla="*/ 0 w 25"/>
                <a:gd name="T1" fmla="*/ 23 h 77"/>
                <a:gd name="T2" fmla="*/ 0 w 25"/>
                <a:gd name="T3" fmla="*/ 54 h 77"/>
                <a:gd name="T4" fmla="*/ 15 w 25"/>
                <a:gd name="T5" fmla="*/ 68 h 77"/>
                <a:gd name="T6" fmla="*/ 15 w 25"/>
                <a:gd name="T7" fmla="*/ 40 h 77"/>
                <a:gd name="T8" fmla="*/ 18 w 25"/>
                <a:gd name="T9" fmla="*/ 40 h 77"/>
                <a:gd name="T10" fmla="*/ 18 w 25"/>
                <a:gd name="T11" fmla="*/ 71 h 77"/>
                <a:gd name="T12" fmla="*/ 25 w 25"/>
                <a:gd name="T13" fmla="*/ 77 h 77"/>
                <a:gd name="T14" fmla="*/ 25 w 25"/>
                <a:gd name="T15" fmla="*/ 0 h 77"/>
                <a:gd name="T16" fmla="*/ 0 w 25"/>
                <a:gd name="T17" fmla="*/ 23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 h="77">
                  <a:moveTo>
                    <a:pt x="0" y="23"/>
                  </a:moveTo>
                  <a:lnTo>
                    <a:pt x="0" y="54"/>
                  </a:lnTo>
                  <a:lnTo>
                    <a:pt x="15" y="68"/>
                  </a:lnTo>
                  <a:lnTo>
                    <a:pt x="15" y="40"/>
                  </a:lnTo>
                  <a:lnTo>
                    <a:pt x="18" y="40"/>
                  </a:lnTo>
                  <a:lnTo>
                    <a:pt x="18" y="71"/>
                  </a:lnTo>
                  <a:lnTo>
                    <a:pt x="25" y="77"/>
                  </a:lnTo>
                  <a:lnTo>
                    <a:pt x="25" y="0"/>
                  </a:lnTo>
                  <a:lnTo>
                    <a:pt x="0" y="23"/>
                  </a:ln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sp>
          <p:nvSpPr>
            <p:cNvPr id="44" name="Freeform 1379"/>
            <p:cNvSpPr/>
            <p:nvPr/>
          </p:nvSpPr>
          <p:spPr bwMode="auto">
            <a:xfrm>
              <a:off x="9392880" y="2246641"/>
              <a:ext cx="105864" cy="218744"/>
            </a:xfrm>
            <a:custGeom>
              <a:avLst/>
              <a:gdLst>
                <a:gd name="T0" fmla="*/ 0 w 14"/>
                <a:gd name="T1" fmla="*/ 0 h 29"/>
                <a:gd name="T2" fmla="*/ 0 w 14"/>
                <a:gd name="T3" fmla="*/ 29 h 29"/>
                <a:gd name="T4" fmla="*/ 9 w 14"/>
                <a:gd name="T5" fmla="*/ 29 h 29"/>
                <a:gd name="T6" fmla="*/ 9 w 14"/>
                <a:gd name="T7" fmla="*/ 13 h 29"/>
                <a:gd name="T8" fmla="*/ 10 w 14"/>
                <a:gd name="T9" fmla="*/ 13 h 29"/>
                <a:gd name="T10" fmla="*/ 10 w 14"/>
                <a:gd name="T11" fmla="*/ 29 h 29"/>
                <a:gd name="T12" fmla="*/ 14 w 14"/>
                <a:gd name="T13" fmla="*/ 29 h 29"/>
                <a:gd name="T14" fmla="*/ 14 w 14"/>
                <a:gd name="T15" fmla="*/ 0 h 29"/>
                <a:gd name="T16" fmla="*/ 0 w 1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 h="29">
                  <a:moveTo>
                    <a:pt x="0" y="0"/>
                  </a:moveTo>
                  <a:lnTo>
                    <a:pt x="0" y="29"/>
                  </a:lnTo>
                  <a:lnTo>
                    <a:pt x="9" y="29"/>
                  </a:lnTo>
                  <a:lnTo>
                    <a:pt x="9" y="13"/>
                  </a:lnTo>
                  <a:lnTo>
                    <a:pt x="10" y="13"/>
                  </a:lnTo>
                  <a:lnTo>
                    <a:pt x="10" y="29"/>
                  </a:lnTo>
                  <a:lnTo>
                    <a:pt x="14" y="29"/>
                  </a:lnTo>
                  <a:lnTo>
                    <a:pt x="14" y="0"/>
                  </a:lnTo>
                  <a:lnTo>
                    <a:pt x="0" y="0"/>
                  </a:lnTo>
                  <a:close/>
                </a:path>
              </a:pathLst>
            </a:custGeom>
            <a:grpFill/>
            <a:ln>
              <a:noFill/>
            </a:ln>
          </p:spPr>
          <p:txBody>
            <a:bodyPr vert="horz" wrap="square" lIns="137184" tIns="68592" rIns="137184" bIns="68592" numCol="1" anchor="t" anchorCtr="0" compatLnSpc="1"/>
            <a:p>
              <a:endParaRPr lang="zh-CN" altLang="en-US" sz="5400">
                <a:solidFill>
                  <a:prstClr val="black"/>
                </a:solidFill>
                <a:cs typeface="+mn-ea"/>
                <a:sym typeface="+mn-lt"/>
              </a:endParaRPr>
            </a:p>
          </p:txBody>
        </p:sp>
      </p:grpSp>
      <p:grpSp>
        <p:nvGrpSpPr>
          <p:cNvPr id="47" name="组合 46"/>
          <p:cNvGrpSpPr/>
          <p:nvPr/>
        </p:nvGrpSpPr>
        <p:grpSpPr>
          <a:xfrm>
            <a:off x="6266648" y="4670049"/>
            <a:ext cx="578647" cy="648170"/>
            <a:chOff x="7464788" y="910955"/>
            <a:chExt cx="630611" cy="706378"/>
          </a:xfrm>
          <a:solidFill>
            <a:schemeClr val="tx1">
              <a:lumMod val="65000"/>
              <a:lumOff val="35000"/>
            </a:schemeClr>
          </a:solidFill>
        </p:grpSpPr>
        <p:sp>
          <p:nvSpPr>
            <p:cNvPr id="48" name="Freeform 16"/>
            <p:cNvSpPr>
              <a:spLocks noEditPoints="1"/>
            </p:cNvSpPr>
            <p:nvPr/>
          </p:nvSpPr>
          <p:spPr bwMode="auto">
            <a:xfrm>
              <a:off x="7584849" y="1003041"/>
              <a:ext cx="390489" cy="524538"/>
            </a:xfrm>
            <a:custGeom>
              <a:avLst/>
              <a:gdLst>
                <a:gd name="T0" fmla="*/ 1129 w 1467"/>
                <a:gd name="T1" fmla="*/ 1975 h 1975"/>
                <a:gd name="T2" fmla="*/ 339 w 1467"/>
                <a:gd name="T3" fmla="*/ 1975 h 1975"/>
                <a:gd name="T4" fmla="*/ 282 w 1467"/>
                <a:gd name="T5" fmla="*/ 1919 h 1975"/>
                <a:gd name="T6" fmla="*/ 282 w 1467"/>
                <a:gd name="T7" fmla="*/ 1311 h 1975"/>
                <a:gd name="T8" fmla="*/ 0 w 1467"/>
                <a:gd name="T9" fmla="*/ 733 h 1975"/>
                <a:gd name="T10" fmla="*/ 734 w 1467"/>
                <a:gd name="T11" fmla="*/ 0 h 1975"/>
                <a:gd name="T12" fmla="*/ 1467 w 1467"/>
                <a:gd name="T13" fmla="*/ 733 h 1975"/>
                <a:gd name="T14" fmla="*/ 1185 w 1467"/>
                <a:gd name="T15" fmla="*/ 1311 h 1975"/>
                <a:gd name="T16" fmla="*/ 1185 w 1467"/>
                <a:gd name="T17" fmla="*/ 1919 h 1975"/>
                <a:gd name="T18" fmla="*/ 1129 w 1467"/>
                <a:gd name="T19" fmla="*/ 1975 h 1975"/>
                <a:gd name="T20" fmla="*/ 395 w 1467"/>
                <a:gd name="T21" fmla="*/ 1862 h 1975"/>
                <a:gd name="T22" fmla="*/ 1072 w 1467"/>
                <a:gd name="T23" fmla="*/ 1862 h 1975"/>
                <a:gd name="T24" fmla="*/ 1072 w 1467"/>
                <a:gd name="T25" fmla="*/ 1283 h 1975"/>
                <a:gd name="T26" fmla="*/ 1096 w 1467"/>
                <a:gd name="T27" fmla="*/ 1237 h 1975"/>
                <a:gd name="T28" fmla="*/ 1355 w 1467"/>
                <a:gd name="T29" fmla="*/ 733 h 1975"/>
                <a:gd name="T30" fmla="*/ 734 w 1467"/>
                <a:gd name="T31" fmla="*/ 113 h 1975"/>
                <a:gd name="T32" fmla="*/ 113 w 1467"/>
                <a:gd name="T33" fmla="*/ 733 h 1975"/>
                <a:gd name="T34" fmla="*/ 372 w 1467"/>
                <a:gd name="T35" fmla="*/ 1237 h 1975"/>
                <a:gd name="T36" fmla="*/ 395 w 1467"/>
                <a:gd name="T37" fmla="*/ 1283 h 1975"/>
                <a:gd name="T38" fmla="*/ 395 w 1467"/>
                <a:gd name="T39" fmla="*/ 1862 h 19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467" h="1975">
                  <a:moveTo>
                    <a:pt x="1129" y="1975"/>
                  </a:moveTo>
                  <a:lnTo>
                    <a:pt x="339" y="1975"/>
                  </a:lnTo>
                  <a:cubicBezTo>
                    <a:pt x="308" y="1975"/>
                    <a:pt x="282" y="1950"/>
                    <a:pt x="282" y="1919"/>
                  </a:cubicBezTo>
                  <a:lnTo>
                    <a:pt x="282" y="1311"/>
                  </a:lnTo>
                  <a:cubicBezTo>
                    <a:pt x="105" y="1172"/>
                    <a:pt x="0" y="958"/>
                    <a:pt x="0" y="733"/>
                  </a:cubicBezTo>
                  <a:cubicBezTo>
                    <a:pt x="0" y="329"/>
                    <a:pt x="329" y="0"/>
                    <a:pt x="734" y="0"/>
                  </a:cubicBezTo>
                  <a:cubicBezTo>
                    <a:pt x="1138" y="0"/>
                    <a:pt x="1467" y="329"/>
                    <a:pt x="1467" y="733"/>
                  </a:cubicBezTo>
                  <a:cubicBezTo>
                    <a:pt x="1467" y="958"/>
                    <a:pt x="1362" y="1172"/>
                    <a:pt x="1185" y="1311"/>
                  </a:cubicBezTo>
                  <a:lnTo>
                    <a:pt x="1185" y="1919"/>
                  </a:lnTo>
                  <a:cubicBezTo>
                    <a:pt x="1185" y="1950"/>
                    <a:pt x="1160" y="1975"/>
                    <a:pt x="1129" y="1975"/>
                  </a:cubicBezTo>
                  <a:close/>
                  <a:moveTo>
                    <a:pt x="395" y="1862"/>
                  </a:moveTo>
                  <a:lnTo>
                    <a:pt x="1072" y="1862"/>
                  </a:lnTo>
                  <a:lnTo>
                    <a:pt x="1072" y="1283"/>
                  </a:lnTo>
                  <a:cubicBezTo>
                    <a:pt x="1072" y="1264"/>
                    <a:pt x="1081" y="1247"/>
                    <a:pt x="1096" y="1237"/>
                  </a:cubicBezTo>
                  <a:cubicBezTo>
                    <a:pt x="1258" y="1120"/>
                    <a:pt x="1355" y="932"/>
                    <a:pt x="1355" y="733"/>
                  </a:cubicBezTo>
                  <a:cubicBezTo>
                    <a:pt x="1355" y="391"/>
                    <a:pt x="1076" y="113"/>
                    <a:pt x="734" y="113"/>
                  </a:cubicBezTo>
                  <a:cubicBezTo>
                    <a:pt x="391" y="113"/>
                    <a:pt x="113" y="391"/>
                    <a:pt x="113" y="733"/>
                  </a:cubicBezTo>
                  <a:cubicBezTo>
                    <a:pt x="113" y="932"/>
                    <a:pt x="209" y="1120"/>
                    <a:pt x="372" y="1237"/>
                  </a:cubicBezTo>
                  <a:cubicBezTo>
                    <a:pt x="386" y="1248"/>
                    <a:pt x="395" y="1264"/>
                    <a:pt x="395" y="1283"/>
                  </a:cubicBezTo>
                  <a:lnTo>
                    <a:pt x="395" y="1862"/>
                  </a:ln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49" name="Freeform 17"/>
            <p:cNvSpPr>
              <a:spLocks noEditPoints="1"/>
            </p:cNvSpPr>
            <p:nvPr/>
          </p:nvSpPr>
          <p:spPr bwMode="auto">
            <a:xfrm>
              <a:off x="7674603" y="1497272"/>
              <a:ext cx="209815" cy="120061"/>
            </a:xfrm>
            <a:custGeom>
              <a:avLst/>
              <a:gdLst>
                <a:gd name="T0" fmla="*/ 395 w 790"/>
                <a:gd name="T1" fmla="*/ 452 h 452"/>
                <a:gd name="T2" fmla="*/ 0 w 790"/>
                <a:gd name="T3" fmla="*/ 57 h 452"/>
                <a:gd name="T4" fmla="*/ 56 w 790"/>
                <a:gd name="T5" fmla="*/ 0 h 452"/>
                <a:gd name="T6" fmla="*/ 733 w 790"/>
                <a:gd name="T7" fmla="*/ 0 h 452"/>
                <a:gd name="T8" fmla="*/ 790 w 790"/>
                <a:gd name="T9" fmla="*/ 57 h 452"/>
                <a:gd name="T10" fmla="*/ 395 w 790"/>
                <a:gd name="T11" fmla="*/ 452 h 452"/>
                <a:gd name="T12" fmla="*/ 125 w 790"/>
                <a:gd name="T13" fmla="*/ 113 h 452"/>
                <a:gd name="T14" fmla="*/ 395 w 790"/>
                <a:gd name="T15" fmla="*/ 339 h 452"/>
                <a:gd name="T16" fmla="*/ 664 w 790"/>
                <a:gd name="T17" fmla="*/ 113 h 452"/>
                <a:gd name="T18" fmla="*/ 125 w 790"/>
                <a:gd name="T19" fmla="*/ 113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90" h="452">
                  <a:moveTo>
                    <a:pt x="395" y="452"/>
                  </a:moveTo>
                  <a:cubicBezTo>
                    <a:pt x="167" y="452"/>
                    <a:pt x="0" y="192"/>
                    <a:pt x="0" y="57"/>
                  </a:cubicBezTo>
                  <a:cubicBezTo>
                    <a:pt x="0" y="26"/>
                    <a:pt x="25" y="0"/>
                    <a:pt x="56" y="0"/>
                  </a:cubicBezTo>
                  <a:lnTo>
                    <a:pt x="733" y="0"/>
                  </a:lnTo>
                  <a:cubicBezTo>
                    <a:pt x="764" y="0"/>
                    <a:pt x="790" y="26"/>
                    <a:pt x="790" y="57"/>
                  </a:cubicBezTo>
                  <a:cubicBezTo>
                    <a:pt x="790" y="192"/>
                    <a:pt x="623" y="452"/>
                    <a:pt x="395" y="452"/>
                  </a:cubicBezTo>
                  <a:close/>
                  <a:moveTo>
                    <a:pt x="125" y="113"/>
                  </a:moveTo>
                  <a:cubicBezTo>
                    <a:pt x="161" y="206"/>
                    <a:pt x="267" y="339"/>
                    <a:pt x="395" y="339"/>
                  </a:cubicBezTo>
                  <a:cubicBezTo>
                    <a:pt x="522" y="339"/>
                    <a:pt x="628" y="206"/>
                    <a:pt x="664" y="113"/>
                  </a:cubicBezTo>
                  <a:lnTo>
                    <a:pt x="125" y="113"/>
                  </a:ln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0" name="Freeform 18"/>
            <p:cNvSpPr/>
            <p:nvPr/>
          </p:nvSpPr>
          <p:spPr bwMode="auto">
            <a:xfrm>
              <a:off x="7674603" y="1348070"/>
              <a:ext cx="209815" cy="29141"/>
            </a:xfrm>
            <a:custGeom>
              <a:avLst/>
              <a:gdLst>
                <a:gd name="T0" fmla="*/ 733 w 790"/>
                <a:gd name="T1" fmla="*/ 113 h 113"/>
                <a:gd name="T2" fmla="*/ 56 w 790"/>
                <a:gd name="T3" fmla="*/ 113 h 113"/>
                <a:gd name="T4" fmla="*/ 0 w 790"/>
                <a:gd name="T5" fmla="*/ 56 h 113"/>
                <a:gd name="T6" fmla="*/ 56 w 790"/>
                <a:gd name="T7" fmla="*/ 0 h 113"/>
                <a:gd name="T8" fmla="*/ 733 w 790"/>
                <a:gd name="T9" fmla="*/ 0 h 113"/>
                <a:gd name="T10" fmla="*/ 790 w 790"/>
                <a:gd name="T11" fmla="*/ 56 h 113"/>
                <a:gd name="T12" fmla="*/ 733 w 790"/>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790" h="113">
                  <a:moveTo>
                    <a:pt x="733" y="113"/>
                  </a:moveTo>
                  <a:lnTo>
                    <a:pt x="56" y="113"/>
                  </a:lnTo>
                  <a:cubicBezTo>
                    <a:pt x="25" y="113"/>
                    <a:pt x="0" y="87"/>
                    <a:pt x="0" y="56"/>
                  </a:cubicBezTo>
                  <a:cubicBezTo>
                    <a:pt x="0" y="25"/>
                    <a:pt x="25" y="0"/>
                    <a:pt x="56" y="0"/>
                  </a:cubicBezTo>
                  <a:lnTo>
                    <a:pt x="733" y="0"/>
                  </a:lnTo>
                  <a:cubicBezTo>
                    <a:pt x="764" y="0"/>
                    <a:pt x="790" y="25"/>
                    <a:pt x="790" y="56"/>
                  </a:cubicBezTo>
                  <a:cubicBezTo>
                    <a:pt x="790" y="87"/>
                    <a:pt x="764" y="113"/>
                    <a:pt x="733" y="11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1" name="Freeform 19"/>
            <p:cNvSpPr/>
            <p:nvPr/>
          </p:nvSpPr>
          <p:spPr bwMode="auto">
            <a:xfrm>
              <a:off x="7673437" y="1360892"/>
              <a:ext cx="212146" cy="61779"/>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1"/>
                    <a:pt x="40" y="0"/>
                    <a:pt x="70" y="5"/>
                  </a:cubicBezTo>
                  <a:lnTo>
                    <a:pt x="748" y="118"/>
                  </a:lnTo>
                  <a:cubicBezTo>
                    <a:pt x="778" y="123"/>
                    <a:pt x="799" y="152"/>
                    <a:pt x="794" y="183"/>
                  </a:cubicBezTo>
                  <a:cubicBezTo>
                    <a:pt x="789" y="211"/>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2" name="Freeform 20"/>
            <p:cNvSpPr/>
            <p:nvPr/>
          </p:nvSpPr>
          <p:spPr bwMode="auto">
            <a:xfrm>
              <a:off x="7673437" y="1421505"/>
              <a:ext cx="212146" cy="60613"/>
            </a:xfrm>
            <a:custGeom>
              <a:avLst/>
              <a:gdLst>
                <a:gd name="T0" fmla="*/ 738 w 799"/>
                <a:gd name="T1" fmla="*/ 230 h 230"/>
                <a:gd name="T2" fmla="*/ 729 w 799"/>
                <a:gd name="T3" fmla="*/ 229 h 230"/>
                <a:gd name="T4" fmla="*/ 52 w 799"/>
                <a:gd name="T5" fmla="*/ 116 h 230"/>
                <a:gd name="T6" fmla="*/ 5 w 799"/>
                <a:gd name="T7" fmla="*/ 51 h 230"/>
                <a:gd name="T8" fmla="*/ 70 w 799"/>
                <a:gd name="T9" fmla="*/ 5 h 230"/>
                <a:gd name="T10" fmla="*/ 748 w 799"/>
                <a:gd name="T11" fmla="*/ 118 h 230"/>
                <a:gd name="T12" fmla="*/ 794 w 799"/>
                <a:gd name="T13" fmla="*/ 183 h 230"/>
                <a:gd name="T14" fmla="*/ 738 w 799"/>
                <a:gd name="T15" fmla="*/ 230 h 2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9" h="230">
                  <a:moveTo>
                    <a:pt x="738" y="230"/>
                  </a:moveTo>
                  <a:cubicBezTo>
                    <a:pt x="736" y="230"/>
                    <a:pt x="732" y="230"/>
                    <a:pt x="729" y="229"/>
                  </a:cubicBezTo>
                  <a:lnTo>
                    <a:pt x="52" y="116"/>
                  </a:lnTo>
                  <a:cubicBezTo>
                    <a:pt x="21" y="111"/>
                    <a:pt x="0" y="82"/>
                    <a:pt x="5" y="51"/>
                  </a:cubicBezTo>
                  <a:cubicBezTo>
                    <a:pt x="11" y="20"/>
                    <a:pt x="40" y="0"/>
                    <a:pt x="70" y="5"/>
                  </a:cubicBezTo>
                  <a:lnTo>
                    <a:pt x="748" y="118"/>
                  </a:lnTo>
                  <a:cubicBezTo>
                    <a:pt x="778" y="123"/>
                    <a:pt x="799" y="152"/>
                    <a:pt x="794" y="183"/>
                  </a:cubicBezTo>
                  <a:cubicBezTo>
                    <a:pt x="789" y="210"/>
                    <a:pt x="765" y="230"/>
                    <a:pt x="738" y="230"/>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3" name="Freeform 21"/>
            <p:cNvSpPr/>
            <p:nvPr/>
          </p:nvSpPr>
          <p:spPr bwMode="auto">
            <a:xfrm>
              <a:off x="7464788" y="1197703"/>
              <a:ext cx="89754"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4" name="Freeform 22"/>
            <p:cNvSpPr/>
            <p:nvPr/>
          </p:nvSpPr>
          <p:spPr bwMode="auto">
            <a:xfrm>
              <a:off x="8004479" y="1197703"/>
              <a:ext cx="90920" cy="30307"/>
            </a:xfrm>
            <a:custGeom>
              <a:avLst/>
              <a:gdLst>
                <a:gd name="T0" fmla="*/ 283 w 339"/>
                <a:gd name="T1" fmla="*/ 113 h 113"/>
                <a:gd name="T2" fmla="*/ 57 w 339"/>
                <a:gd name="T3" fmla="*/ 113 h 113"/>
                <a:gd name="T4" fmla="*/ 0 w 339"/>
                <a:gd name="T5" fmla="*/ 57 h 113"/>
                <a:gd name="T6" fmla="*/ 57 w 339"/>
                <a:gd name="T7" fmla="*/ 0 h 113"/>
                <a:gd name="T8" fmla="*/ 283 w 339"/>
                <a:gd name="T9" fmla="*/ 0 h 113"/>
                <a:gd name="T10" fmla="*/ 339 w 339"/>
                <a:gd name="T11" fmla="*/ 57 h 113"/>
                <a:gd name="T12" fmla="*/ 283 w 339"/>
                <a:gd name="T13" fmla="*/ 113 h 113"/>
              </a:gdLst>
              <a:ahLst/>
              <a:cxnLst>
                <a:cxn ang="0">
                  <a:pos x="T0" y="T1"/>
                </a:cxn>
                <a:cxn ang="0">
                  <a:pos x="T2" y="T3"/>
                </a:cxn>
                <a:cxn ang="0">
                  <a:pos x="T4" y="T5"/>
                </a:cxn>
                <a:cxn ang="0">
                  <a:pos x="T6" y="T7"/>
                </a:cxn>
                <a:cxn ang="0">
                  <a:pos x="T8" y="T9"/>
                </a:cxn>
                <a:cxn ang="0">
                  <a:pos x="T10" y="T11"/>
                </a:cxn>
                <a:cxn ang="0">
                  <a:pos x="T12" y="T13"/>
                </a:cxn>
              </a:cxnLst>
              <a:rect l="0" t="0" r="r" b="b"/>
              <a:pathLst>
                <a:path w="339" h="113">
                  <a:moveTo>
                    <a:pt x="283" y="113"/>
                  </a:moveTo>
                  <a:lnTo>
                    <a:pt x="57" y="113"/>
                  </a:lnTo>
                  <a:cubicBezTo>
                    <a:pt x="26" y="113"/>
                    <a:pt x="0" y="88"/>
                    <a:pt x="0" y="57"/>
                  </a:cubicBezTo>
                  <a:cubicBezTo>
                    <a:pt x="0" y="26"/>
                    <a:pt x="26" y="0"/>
                    <a:pt x="57" y="0"/>
                  </a:cubicBezTo>
                  <a:lnTo>
                    <a:pt x="283" y="0"/>
                  </a:lnTo>
                  <a:cubicBezTo>
                    <a:pt x="314" y="0"/>
                    <a:pt x="339" y="26"/>
                    <a:pt x="339" y="57"/>
                  </a:cubicBezTo>
                  <a:cubicBezTo>
                    <a:pt x="339" y="88"/>
                    <a:pt x="314" y="113"/>
                    <a:pt x="283" y="11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5" name="Freeform 23"/>
            <p:cNvSpPr/>
            <p:nvPr/>
          </p:nvSpPr>
          <p:spPr bwMode="auto">
            <a:xfrm>
              <a:off x="7643131" y="910955"/>
              <a:ext cx="64110" cy="92086"/>
            </a:xfrm>
            <a:custGeom>
              <a:avLst/>
              <a:gdLst>
                <a:gd name="T0" fmla="*/ 177 w 241"/>
                <a:gd name="T1" fmla="*/ 347 h 347"/>
                <a:gd name="T2" fmla="*/ 127 w 241"/>
                <a:gd name="T3" fmla="*/ 316 h 347"/>
                <a:gd name="T4" fmla="*/ 14 w 241"/>
                <a:gd name="T5" fmla="*/ 90 h 347"/>
                <a:gd name="T6" fmla="*/ 39 w 241"/>
                <a:gd name="T7" fmla="*/ 14 h 347"/>
                <a:gd name="T8" fmla="*/ 115 w 241"/>
                <a:gd name="T9" fmla="*/ 39 h 347"/>
                <a:gd name="T10" fmla="*/ 228 w 241"/>
                <a:gd name="T11" fmla="*/ 265 h 347"/>
                <a:gd name="T12" fmla="*/ 202 w 241"/>
                <a:gd name="T13" fmla="*/ 341 h 347"/>
                <a:gd name="T14" fmla="*/ 177 w 241"/>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1" h="347">
                  <a:moveTo>
                    <a:pt x="177" y="347"/>
                  </a:moveTo>
                  <a:cubicBezTo>
                    <a:pt x="156" y="347"/>
                    <a:pt x="136" y="335"/>
                    <a:pt x="127" y="316"/>
                  </a:cubicBezTo>
                  <a:lnTo>
                    <a:pt x="14" y="90"/>
                  </a:lnTo>
                  <a:cubicBezTo>
                    <a:pt x="0" y="62"/>
                    <a:pt x="11" y="28"/>
                    <a:pt x="39" y="14"/>
                  </a:cubicBezTo>
                  <a:cubicBezTo>
                    <a:pt x="67" y="0"/>
                    <a:pt x="101" y="12"/>
                    <a:pt x="115" y="39"/>
                  </a:cubicBezTo>
                  <a:lnTo>
                    <a:pt x="228" y="265"/>
                  </a:lnTo>
                  <a:cubicBezTo>
                    <a:pt x="241" y="293"/>
                    <a:pt x="230" y="327"/>
                    <a:pt x="202" y="341"/>
                  </a:cubicBezTo>
                  <a:cubicBezTo>
                    <a:pt x="194" y="345"/>
                    <a:pt x="185" y="347"/>
                    <a:pt x="177" y="347"/>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6" name="Freeform 24"/>
            <p:cNvSpPr/>
            <p:nvPr/>
          </p:nvSpPr>
          <p:spPr bwMode="auto">
            <a:xfrm>
              <a:off x="7852946" y="910955"/>
              <a:ext cx="64110" cy="92086"/>
            </a:xfrm>
            <a:custGeom>
              <a:avLst/>
              <a:gdLst>
                <a:gd name="T0" fmla="*/ 64 w 242"/>
                <a:gd name="T1" fmla="*/ 347 h 347"/>
                <a:gd name="T2" fmla="*/ 39 w 242"/>
                <a:gd name="T3" fmla="*/ 341 h 347"/>
                <a:gd name="T4" fmla="*/ 14 w 242"/>
                <a:gd name="T5" fmla="*/ 265 h 347"/>
                <a:gd name="T6" fmla="*/ 126 w 242"/>
                <a:gd name="T7" fmla="*/ 39 h 347"/>
                <a:gd name="T8" fmla="*/ 202 w 242"/>
                <a:gd name="T9" fmla="*/ 14 h 347"/>
                <a:gd name="T10" fmla="*/ 228 w 242"/>
                <a:gd name="T11" fmla="*/ 89 h 347"/>
                <a:gd name="T12" fmla="*/ 115 w 242"/>
                <a:gd name="T13" fmla="*/ 315 h 347"/>
                <a:gd name="T14" fmla="*/ 64 w 242"/>
                <a:gd name="T15" fmla="*/ 347 h 3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2" h="347">
                  <a:moveTo>
                    <a:pt x="64" y="347"/>
                  </a:moveTo>
                  <a:cubicBezTo>
                    <a:pt x="56" y="347"/>
                    <a:pt x="47" y="345"/>
                    <a:pt x="39" y="341"/>
                  </a:cubicBezTo>
                  <a:cubicBezTo>
                    <a:pt x="11" y="327"/>
                    <a:pt x="0" y="293"/>
                    <a:pt x="14" y="265"/>
                  </a:cubicBezTo>
                  <a:lnTo>
                    <a:pt x="126" y="39"/>
                  </a:lnTo>
                  <a:cubicBezTo>
                    <a:pt x="141" y="11"/>
                    <a:pt x="175" y="0"/>
                    <a:pt x="202" y="14"/>
                  </a:cubicBezTo>
                  <a:cubicBezTo>
                    <a:pt x="230" y="28"/>
                    <a:pt x="242" y="62"/>
                    <a:pt x="228" y="89"/>
                  </a:cubicBezTo>
                  <a:lnTo>
                    <a:pt x="115" y="315"/>
                  </a:lnTo>
                  <a:cubicBezTo>
                    <a:pt x="105" y="335"/>
                    <a:pt x="85" y="347"/>
                    <a:pt x="64" y="347"/>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7" name="Freeform 25"/>
            <p:cNvSpPr/>
            <p:nvPr/>
          </p:nvSpPr>
          <p:spPr bwMode="auto">
            <a:xfrm>
              <a:off x="7492763" y="1031016"/>
              <a:ext cx="94417" cy="61779"/>
            </a:xfrm>
            <a:custGeom>
              <a:avLst/>
              <a:gdLst>
                <a:gd name="T0" fmla="*/ 290 w 355"/>
                <a:gd name="T1" fmla="*/ 233 h 233"/>
                <a:gd name="T2" fmla="*/ 265 w 355"/>
                <a:gd name="T3" fmla="*/ 227 h 233"/>
                <a:gd name="T4" fmla="*/ 39 w 355"/>
                <a:gd name="T5" fmla="*/ 114 h 233"/>
                <a:gd name="T6" fmla="*/ 14 w 355"/>
                <a:gd name="T7" fmla="*/ 39 h 233"/>
                <a:gd name="T8" fmla="*/ 90 w 355"/>
                <a:gd name="T9" fmla="*/ 13 h 233"/>
                <a:gd name="T10" fmla="*/ 316 w 355"/>
                <a:gd name="T11" fmla="*/ 126 h 233"/>
                <a:gd name="T12" fmla="*/ 341 w 355"/>
                <a:gd name="T13" fmla="*/ 202 h 233"/>
                <a:gd name="T14" fmla="*/ 290 w 355"/>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5" h="233">
                  <a:moveTo>
                    <a:pt x="290" y="233"/>
                  </a:moveTo>
                  <a:cubicBezTo>
                    <a:pt x="282" y="233"/>
                    <a:pt x="274" y="231"/>
                    <a:pt x="265" y="227"/>
                  </a:cubicBezTo>
                  <a:lnTo>
                    <a:pt x="39" y="114"/>
                  </a:lnTo>
                  <a:cubicBezTo>
                    <a:pt x="11" y="100"/>
                    <a:pt x="0" y="67"/>
                    <a:pt x="14" y="39"/>
                  </a:cubicBezTo>
                  <a:cubicBezTo>
                    <a:pt x="28" y="11"/>
                    <a:pt x="62" y="0"/>
                    <a:pt x="90" y="13"/>
                  </a:cubicBezTo>
                  <a:lnTo>
                    <a:pt x="316" y="126"/>
                  </a:lnTo>
                  <a:cubicBezTo>
                    <a:pt x="344" y="140"/>
                    <a:pt x="355" y="174"/>
                    <a:pt x="341" y="202"/>
                  </a:cubicBezTo>
                  <a:cubicBezTo>
                    <a:pt x="331" y="222"/>
                    <a:pt x="311" y="233"/>
                    <a:pt x="290" y="23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sp>
          <p:nvSpPr>
            <p:cNvPr id="58" name="Freeform 26"/>
            <p:cNvSpPr/>
            <p:nvPr/>
          </p:nvSpPr>
          <p:spPr bwMode="auto">
            <a:xfrm>
              <a:off x="7973007" y="1031016"/>
              <a:ext cx="94417" cy="61779"/>
            </a:xfrm>
            <a:custGeom>
              <a:avLst/>
              <a:gdLst>
                <a:gd name="T0" fmla="*/ 64 w 354"/>
                <a:gd name="T1" fmla="*/ 233 h 233"/>
                <a:gd name="T2" fmla="*/ 13 w 354"/>
                <a:gd name="T3" fmla="*/ 202 h 233"/>
                <a:gd name="T4" fmla="*/ 39 w 354"/>
                <a:gd name="T5" fmla="*/ 126 h 233"/>
                <a:gd name="T6" fmla="*/ 265 w 354"/>
                <a:gd name="T7" fmla="*/ 13 h 233"/>
                <a:gd name="T8" fmla="*/ 340 w 354"/>
                <a:gd name="T9" fmla="*/ 39 h 233"/>
                <a:gd name="T10" fmla="*/ 315 w 354"/>
                <a:gd name="T11" fmla="*/ 115 h 233"/>
                <a:gd name="T12" fmla="*/ 89 w 354"/>
                <a:gd name="T13" fmla="*/ 228 h 233"/>
                <a:gd name="T14" fmla="*/ 64 w 354"/>
                <a:gd name="T15" fmla="*/ 233 h 2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233">
                  <a:moveTo>
                    <a:pt x="64" y="233"/>
                  </a:moveTo>
                  <a:cubicBezTo>
                    <a:pt x="43" y="233"/>
                    <a:pt x="23" y="222"/>
                    <a:pt x="13" y="202"/>
                  </a:cubicBezTo>
                  <a:cubicBezTo>
                    <a:pt x="0" y="174"/>
                    <a:pt x="11" y="140"/>
                    <a:pt x="39" y="126"/>
                  </a:cubicBezTo>
                  <a:lnTo>
                    <a:pt x="265" y="13"/>
                  </a:lnTo>
                  <a:cubicBezTo>
                    <a:pt x="292" y="0"/>
                    <a:pt x="326" y="11"/>
                    <a:pt x="340" y="39"/>
                  </a:cubicBezTo>
                  <a:cubicBezTo>
                    <a:pt x="354" y="67"/>
                    <a:pt x="343" y="101"/>
                    <a:pt x="315" y="115"/>
                  </a:cubicBezTo>
                  <a:lnTo>
                    <a:pt x="89" y="228"/>
                  </a:lnTo>
                  <a:cubicBezTo>
                    <a:pt x="81" y="231"/>
                    <a:pt x="72" y="233"/>
                    <a:pt x="64" y="233"/>
                  </a:cubicBezTo>
                  <a:close/>
                </a:path>
              </a:pathLst>
            </a:custGeom>
            <a:grpFill/>
            <a:ln w="0">
              <a:noFill/>
              <a:prstDash val="solid"/>
              <a:round/>
            </a:ln>
          </p:spPr>
          <p:txBody>
            <a:bodyPr vert="horz" wrap="square" lIns="137184" tIns="68592" rIns="137184" bIns="68592" numCol="1" anchor="t" anchorCtr="0" compatLnSpc="1"/>
            <a:p>
              <a:endParaRPr lang="th-TH" sz="5400">
                <a:cs typeface="+mn-ea"/>
                <a:sym typeface="+mn-lt"/>
              </a:endParaRPr>
            </a:p>
          </p:txBody>
        </p:sp>
      </p:gr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wipe(left)">
                                      <p:cBhvr>
                                        <p:cTn id="13" dur="500"/>
                                        <p:tgtEl>
                                          <p:spTgt spid="9"/>
                                        </p:tgtEl>
                                      </p:cBhvr>
                                    </p:animEffect>
                                  </p:childTnLst>
                                </p:cTn>
                              </p:par>
                            </p:childTnLst>
                          </p:cTn>
                        </p:par>
                        <p:par>
                          <p:cTn id="14" fill="hold">
                            <p:stCondLst>
                              <p:cond delay="1500"/>
                            </p:stCondLst>
                            <p:childTnLst>
                              <p:par>
                                <p:cTn id="15" presetID="10" presetClass="entr" presetSubtype="0" fill="hold"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nodeType="withEffect">
                                  <p:stCondLst>
                                    <p:cond delay="250"/>
                                  </p:stCondLst>
                                  <p:childTnLst>
                                    <p:set>
                                      <p:cBhvr>
                                        <p:cTn id="19" dur="1" fill="hold">
                                          <p:stCondLst>
                                            <p:cond delay="0"/>
                                          </p:stCondLst>
                                        </p:cTn>
                                        <p:tgtEl>
                                          <p:spTgt spid="31"/>
                                        </p:tgtEl>
                                        <p:attrNameLst>
                                          <p:attrName>style.visibility</p:attrName>
                                        </p:attrNameLst>
                                      </p:cBhvr>
                                      <p:to>
                                        <p:strVal val="visible"/>
                                      </p:to>
                                    </p:set>
                                    <p:animEffect transition="in" filter="fade">
                                      <p:cBhvr>
                                        <p:cTn id="20" dur="500"/>
                                        <p:tgtEl>
                                          <p:spTgt spid="31"/>
                                        </p:tgtEl>
                                      </p:cBhvr>
                                    </p:animEffect>
                                  </p:childTnLst>
                                </p:cTn>
                              </p:par>
                              <p:par>
                                <p:cTn id="21" presetID="10" presetClass="entr" presetSubtype="0" fill="hold" nodeType="withEffect">
                                  <p:stCondLst>
                                    <p:cond delay="750"/>
                                  </p:stCondLst>
                                  <p:childTnLst>
                                    <p:set>
                                      <p:cBhvr>
                                        <p:cTn id="22" dur="1" fill="hold">
                                          <p:stCondLst>
                                            <p:cond delay="0"/>
                                          </p:stCondLst>
                                        </p:cTn>
                                        <p:tgtEl>
                                          <p:spTgt spid="39"/>
                                        </p:tgtEl>
                                        <p:attrNameLst>
                                          <p:attrName>style.visibility</p:attrName>
                                        </p:attrNameLst>
                                      </p:cBhvr>
                                      <p:to>
                                        <p:strVal val="visible"/>
                                      </p:to>
                                    </p:set>
                                    <p:animEffect transition="in" filter="fade">
                                      <p:cBhvr>
                                        <p:cTn id="23"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custDataLst>
              <p:tags r:id="rId1"/>
            </p:custDataLst>
          </p:nvPr>
        </p:nvGrpSpPr>
        <p:grpSpPr>
          <a:xfrm>
            <a:off x="1158240" y="856042"/>
            <a:ext cx="4782312" cy="3006090"/>
            <a:chOff x="1069416" y="1608612"/>
            <a:chExt cx="4642552" cy="2039661"/>
          </a:xfrm>
        </p:grpSpPr>
        <p:sp>
          <p:nvSpPr>
            <p:cNvPr id="4" name="任意形状 5"/>
            <p:cNvSpPr/>
            <p:nvPr>
              <p:custDataLst>
                <p:tags r:id="rId2"/>
              </p:custDataLst>
            </p:nvPr>
          </p:nvSpPr>
          <p:spPr>
            <a:xfrm>
              <a:off x="1070196" y="1608612"/>
              <a:ext cx="656191" cy="2038879"/>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dirty="0">
                <a:solidFill>
                  <a:srgbClr val="222222"/>
                </a:solidFill>
                <a:latin typeface="微软雅黑" panose="020B0503020204020204" pitchFamily="34" charset="-122"/>
                <a:ea typeface="微软雅黑" panose="020B0503020204020204" pitchFamily="34" charset="-122"/>
              </a:endParaRPr>
            </a:p>
          </p:txBody>
        </p:sp>
        <p:sp>
          <p:nvSpPr>
            <p:cNvPr id="5" name="圆角矩形 4"/>
            <p:cNvSpPr/>
            <p:nvPr>
              <p:custDataLst>
                <p:tags r:id="rId3"/>
              </p:custDataLst>
            </p:nvPr>
          </p:nvSpPr>
          <p:spPr>
            <a:xfrm>
              <a:off x="1069416" y="1609393"/>
              <a:ext cx="4640209" cy="2038879"/>
            </a:xfrm>
            <a:prstGeom prst="roundRect">
              <a:avLst>
                <a:gd name="adj" fmla="val 4745"/>
              </a:avLst>
            </a:prstGeom>
            <a:noFill/>
            <a:ln w="25400" cap="flat">
              <a:solidFill>
                <a:schemeClr val="tx2">
                  <a:lumMod val="60000"/>
                  <a:lumOff val="40000"/>
                </a:schemeClr>
              </a:solid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sp>
          <p:nvSpPr>
            <p:cNvPr id="6" name="任意形状 4"/>
            <p:cNvSpPr/>
            <p:nvPr>
              <p:custDataLst>
                <p:tags r:id="rId4"/>
              </p:custDataLst>
            </p:nvPr>
          </p:nvSpPr>
          <p:spPr>
            <a:xfrm>
              <a:off x="4844858" y="1609393"/>
              <a:ext cx="867110" cy="2038880"/>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chemeClr val="accent1">
                <a:lumMod val="75000"/>
              </a:schemeClr>
            </a:solidFill>
            <a:ln w="25400" cap="flat">
              <a:no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grpSp>
      <p:grpSp>
        <p:nvGrpSpPr>
          <p:cNvPr id="11" name="组合 10"/>
          <p:cNvGrpSpPr/>
          <p:nvPr>
            <p:custDataLst>
              <p:tags r:id="rId5"/>
            </p:custDataLst>
          </p:nvPr>
        </p:nvGrpSpPr>
        <p:grpSpPr>
          <a:xfrm>
            <a:off x="6315456" y="853756"/>
            <a:ext cx="4786122" cy="3007224"/>
            <a:chOff x="6476393" y="1606020"/>
            <a:chExt cx="4646191" cy="2042253"/>
          </a:xfrm>
        </p:grpSpPr>
        <p:sp>
          <p:nvSpPr>
            <p:cNvPr id="12" name="任意形状 8"/>
            <p:cNvSpPr/>
            <p:nvPr>
              <p:custDataLst>
                <p:tags r:id="rId6"/>
              </p:custDataLst>
            </p:nvPr>
          </p:nvSpPr>
          <p:spPr>
            <a:xfrm>
              <a:off x="6480812" y="1608612"/>
              <a:ext cx="656191" cy="2038880"/>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sp>
          <p:nvSpPr>
            <p:cNvPr id="13" name="任意形状 7"/>
            <p:cNvSpPr/>
            <p:nvPr>
              <p:custDataLst>
                <p:tags r:id="rId7"/>
              </p:custDataLst>
            </p:nvPr>
          </p:nvSpPr>
          <p:spPr>
            <a:xfrm>
              <a:off x="10255474" y="1609393"/>
              <a:ext cx="867110" cy="2038880"/>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chemeClr val="accent1">
                <a:lumMod val="75000"/>
              </a:schemeClr>
            </a:solidFill>
            <a:ln w="25400" cap="flat">
              <a:no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sp>
          <p:nvSpPr>
            <p:cNvPr id="14" name="圆角矩形 13"/>
            <p:cNvSpPr/>
            <p:nvPr>
              <p:custDataLst>
                <p:tags r:id="rId8"/>
              </p:custDataLst>
            </p:nvPr>
          </p:nvSpPr>
          <p:spPr>
            <a:xfrm>
              <a:off x="6476393" y="1606020"/>
              <a:ext cx="4640209" cy="2038880"/>
            </a:xfrm>
            <a:prstGeom prst="roundRect">
              <a:avLst>
                <a:gd name="adj" fmla="val 4745"/>
              </a:avLst>
            </a:prstGeom>
            <a:noFill/>
            <a:ln w="25400" cap="flat">
              <a:solidFill>
                <a:schemeClr val="tx2">
                  <a:lumMod val="60000"/>
                  <a:lumOff val="40000"/>
                </a:schemeClr>
              </a:solid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grpSp>
      <p:sp>
        <p:nvSpPr>
          <p:cNvPr id="19" name="文本框 18"/>
          <p:cNvSpPr txBox="1"/>
          <p:nvPr>
            <p:custDataLst>
              <p:tags r:id="rId9"/>
            </p:custDataLst>
          </p:nvPr>
        </p:nvSpPr>
        <p:spPr>
          <a:xfrm>
            <a:off x="5123989" y="2831363"/>
            <a:ext cx="778002" cy="829945"/>
          </a:xfrm>
          <a:prstGeom prst="rect">
            <a:avLst/>
          </a:prstGeom>
          <a:noFill/>
        </p:spPr>
        <p:txBody>
          <a:bodyPr wrap="square" rtlCol="0">
            <a:spAutoFit/>
          </a:bodyPr>
          <a:lstStyle/>
          <a:p>
            <a:pPr algn="ctr" defTabSz="457200" eaLnBrk="0" fontAlgn="base" hangingPunct="0">
              <a:spcBef>
                <a:spcPct val="0"/>
              </a:spcBef>
              <a:spcAft>
                <a:spcPct val="0"/>
              </a:spcAft>
            </a:pPr>
            <a:r>
              <a:rPr kumimoji="1" lang="en-US" altLang="zh-CN" sz="4800" b="1" dirty="0">
                <a:solidFill>
                  <a:srgbClr val="FFFFFF"/>
                </a:solidFill>
                <a:latin typeface="微软雅黑" panose="020B0503020204020204" pitchFamily="34" charset="-122"/>
                <a:ea typeface="微软雅黑" panose="020B0503020204020204" pitchFamily="34" charset="-122"/>
              </a:rPr>
              <a:t>1</a:t>
            </a:r>
            <a:endParaRPr kumimoji="1" lang="zh-CN" altLang="en-US" sz="4800" b="1" dirty="0">
              <a:solidFill>
                <a:srgbClr val="FFFFFF"/>
              </a:solidFill>
              <a:latin typeface="微软雅黑" panose="020B0503020204020204" pitchFamily="34" charset="-122"/>
              <a:ea typeface="微软雅黑" panose="020B0503020204020204" pitchFamily="34" charset="-122"/>
            </a:endParaRPr>
          </a:p>
        </p:txBody>
      </p:sp>
      <p:sp>
        <p:nvSpPr>
          <p:cNvPr id="21" name="文本框 20"/>
          <p:cNvSpPr txBox="1"/>
          <p:nvPr>
            <p:custDataLst>
              <p:tags r:id="rId10"/>
            </p:custDataLst>
          </p:nvPr>
        </p:nvSpPr>
        <p:spPr>
          <a:xfrm>
            <a:off x="10278584" y="2831363"/>
            <a:ext cx="778002" cy="829945"/>
          </a:xfrm>
          <a:prstGeom prst="rect">
            <a:avLst/>
          </a:prstGeom>
          <a:noFill/>
        </p:spPr>
        <p:txBody>
          <a:bodyPr wrap="square" rtlCol="0">
            <a:spAutoFit/>
          </a:bodyPr>
          <a:lstStyle/>
          <a:p>
            <a:pPr algn="ctr" defTabSz="457200" eaLnBrk="0" fontAlgn="base" hangingPunct="0">
              <a:spcBef>
                <a:spcPct val="0"/>
              </a:spcBef>
              <a:spcAft>
                <a:spcPct val="0"/>
              </a:spcAft>
            </a:pPr>
            <a:r>
              <a:rPr kumimoji="1" lang="en-US" altLang="zh-CN" sz="4800" b="1" dirty="0">
                <a:solidFill>
                  <a:srgbClr val="FFFFFF"/>
                </a:solidFill>
                <a:latin typeface="微软雅黑" panose="020B0503020204020204" pitchFamily="34" charset="-122"/>
                <a:ea typeface="微软雅黑" panose="020B0503020204020204" pitchFamily="34" charset="-122"/>
              </a:rPr>
              <a:t>2</a:t>
            </a:r>
            <a:endParaRPr kumimoji="1" lang="zh-CN" altLang="en-US" sz="4800" b="1" dirty="0">
              <a:solidFill>
                <a:srgbClr val="FFFFFF"/>
              </a:solidFill>
              <a:latin typeface="微软雅黑" panose="020B0503020204020204" pitchFamily="34" charset="-122"/>
              <a:ea typeface="微软雅黑" panose="020B0503020204020204" pitchFamily="34" charset="-122"/>
            </a:endParaRPr>
          </a:p>
        </p:txBody>
      </p:sp>
      <p:sp>
        <p:nvSpPr>
          <p:cNvPr id="23" name="文本框 22"/>
          <p:cNvSpPr txBox="1"/>
          <p:nvPr>
            <p:custDataLst>
              <p:tags r:id="rId11"/>
            </p:custDataLst>
          </p:nvPr>
        </p:nvSpPr>
        <p:spPr>
          <a:xfrm>
            <a:off x="1268730" y="1254125"/>
            <a:ext cx="4006215" cy="2820035"/>
          </a:xfrm>
          <a:prstGeom prst="rect">
            <a:avLst/>
          </a:prstGeom>
          <a:noFill/>
        </p:spPr>
        <p:txBody>
          <a:bodyPr wrap="square" lIns="108000" tIns="0" rtlCol="0">
            <a:noAutofit/>
          </a:bodyPr>
          <a:lstStyle>
            <a:defPPr>
              <a:defRPr lang="en-US"/>
            </a:defPPr>
            <a:lvl1pPr algn="r">
              <a:lnSpc>
                <a:spcPct val="140000"/>
              </a:lnSpc>
              <a:defRPr kumimoji="1" sz="1400">
                <a:solidFill>
                  <a:srgbClr val="222222">
                    <a:lumMod val="75000"/>
                    <a:lumOff val="25000"/>
                  </a:srgbClr>
                </a:solidFill>
              </a:defRPr>
            </a:lvl1pPr>
          </a:lstStyle>
          <a:p>
            <a:pPr algn="l">
              <a:lnSpc>
                <a:spcPct val="100000"/>
              </a:lnSpc>
              <a:spcBef>
                <a:spcPts val="600"/>
              </a:spcBef>
            </a:pPr>
            <a:r>
              <a:rPr sz="2000" spc="150" dirty="0">
                <a:latin typeface="微软雅黑" panose="020B0503020204020204" pitchFamily="34" charset="-122"/>
                <a:ea typeface="微软雅黑" panose="020B0503020204020204" pitchFamily="34" charset="-122"/>
              </a:rPr>
              <a:t>1.如果您需要所在单位为您代办 2019 年度的综合所得年度汇算，您需在 2020 年 4 月 30 日前与单位进行书面确认；逾期未确认的，则您需在 2020 年 6 月 30 日前自行办理年度汇算。</a:t>
            </a:r>
            <a:endParaRPr sz="2000" spc="150" dirty="0">
              <a:latin typeface="微软雅黑" panose="020B0503020204020204" pitchFamily="34" charset="-122"/>
              <a:ea typeface="微软雅黑" panose="020B0503020204020204" pitchFamily="34" charset="-122"/>
            </a:endParaRPr>
          </a:p>
        </p:txBody>
      </p:sp>
      <p:sp>
        <p:nvSpPr>
          <p:cNvPr id="25" name="文本框 24"/>
          <p:cNvSpPr txBox="1"/>
          <p:nvPr>
            <p:custDataLst>
              <p:tags r:id="rId12"/>
            </p:custDataLst>
          </p:nvPr>
        </p:nvSpPr>
        <p:spPr>
          <a:xfrm>
            <a:off x="6508115" y="1082040"/>
            <a:ext cx="3832860" cy="2597150"/>
          </a:xfrm>
          <a:prstGeom prst="rect">
            <a:avLst/>
          </a:prstGeom>
          <a:noFill/>
        </p:spPr>
        <p:txBody>
          <a:bodyPr wrap="square" lIns="108000" tIns="0" rtlCol="0">
            <a:noAutofit/>
          </a:bodyPr>
          <a:lstStyle>
            <a:defPPr>
              <a:defRPr lang="en-US"/>
            </a:defPPr>
            <a:lvl1pPr algn="r">
              <a:lnSpc>
                <a:spcPct val="140000"/>
              </a:lnSpc>
              <a:defRPr kumimoji="1" sz="1400">
                <a:solidFill>
                  <a:srgbClr val="222222">
                    <a:lumMod val="75000"/>
                    <a:lumOff val="25000"/>
                  </a:srgbClr>
                </a:solidFill>
              </a:defRPr>
            </a:lvl1pPr>
          </a:lstStyle>
          <a:p>
            <a:pPr algn="l">
              <a:lnSpc>
                <a:spcPct val="100000"/>
              </a:lnSpc>
              <a:spcBef>
                <a:spcPts val="600"/>
              </a:spcBef>
            </a:pPr>
            <a:r>
              <a:rPr lang="zh-CN" altLang="zh-CN" sz="2000" spc="150" dirty="0">
                <a:latin typeface="微软雅黑" panose="020B0503020204020204" pitchFamily="34" charset="-122"/>
                <a:ea typeface="微软雅黑" panose="020B0503020204020204" pitchFamily="34" charset="-122"/>
              </a:rPr>
              <a:t>2.如果您 2019 年综合所得全年收入额在 6 万元以下但被预扣过税款，您可在 3 月 1 日至 5 月 31 日期间通过网络以简易方式申请退税；此时，您只需简单填写或确认您已 预缴税额、本人银行账户信息，即可快捷申请退税。</a:t>
            </a:r>
            <a:endParaRPr lang="zh-CN" altLang="zh-CN" sz="2000" spc="150" dirty="0">
              <a:latin typeface="微软雅黑" panose="020B0503020204020204" pitchFamily="34" charset="-122"/>
              <a:ea typeface="微软雅黑" panose="020B0503020204020204" pitchFamily="34" charset="-122"/>
            </a:endParaRPr>
          </a:p>
        </p:txBody>
      </p:sp>
      <p:grpSp>
        <p:nvGrpSpPr>
          <p:cNvPr id="15" name="组合 14"/>
          <p:cNvGrpSpPr/>
          <p:nvPr>
            <p:custDataLst>
              <p:tags r:id="rId13"/>
            </p:custDataLst>
          </p:nvPr>
        </p:nvGrpSpPr>
        <p:grpSpPr>
          <a:xfrm>
            <a:off x="3916232" y="4003411"/>
            <a:ext cx="4786122" cy="2632520"/>
            <a:chOff x="6476393" y="1606020"/>
            <a:chExt cx="4646191" cy="2042253"/>
          </a:xfrm>
        </p:grpSpPr>
        <p:sp>
          <p:nvSpPr>
            <p:cNvPr id="16" name="任意形状 8"/>
            <p:cNvSpPr/>
            <p:nvPr>
              <p:custDataLst>
                <p:tags r:id="rId14"/>
              </p:custDataLst>
            </p:nvPr>
          </p:nvSpPr>
          <p:spPr>
            <a:xfrm>
              <a:off x="6480812" y="1608612"/>
              <a:ext cx="656191" cy="2038880"/>
            </a:xfrm>
            <a:custGeom>
              <a:avLst/>
              <a:gdLst>
                <a:gd name="connsiteX0" fmla="*/ 100331 w 677731"/>
                <a:gd name="connsiteY0" fmla="*/ 5126 h 2105809"/>
                <a:gd name="connsiteX1" fmla="*/ 5126 w 677731"/>
                <a:gd name="connsiteY1" fmla="*/ 100331 h 2105809"/>
                <a:gd name="connsiteX2" fmla="*/ 5126 w 677731"/>
                <a:gd name="connsiteY2" fmla="*/ 2007662 h 2105809"/>
                <a:gd name="connsiteX3" fmla="*/ 100331 w 677731"/>
                <a:gd name="connsiteY3" fmla="*/ 2102867 h 2105809"/>
                <a:gd name="connsiteX4" fmla="*/ 281866 w 677731"/>
                <a:gd name="connsiteY4" fmla="*/ 2102867 h 2105809"/>
                <a:gd name="connsiteX5" fmla="*/ 281866 w 677731"/>
                <a:gd name="connsiteY5" fmla="*/ 2102867 h 2105809"/>
                <a:gd name="connsiteX6" fmla="*/ 281866 w 677731"/>
                <a:gd name="connsiteY6" fmla="*/ 860359 h 2105809"/>
                <a:gd name="connsiteX7" fmla="*/ 349639 w 677731"/>
                <a:gd name="connsiteY7" fmla="*/ 697380 h 2105809"/>
                <a:gd name="connsiteX8" fmla="*/ 605402 w 677731"/>
                <a:gd name="connsiteY8" fmla="*/ 441617 h 2105809"/>
                <a:gd name="connsiteX9" fmla="*/ 673176 w 677731"/>
                <a:gd name="connsiteY9" fmla="*/ 278639 h 2105809"/>
                <a:gd name="connsiteX10" fmla="*/ 673176 w 677731"/>
                <a:gd name="connsiteY10" fmla="*/ 5933 h 2105809"/>
                <a:gd name="connsiteX11" fmla="*/ 100331 w 677731"/>
                <a:gd name="connsiteY11" fmla="*/ 5933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7731" h="2105809">
                  <a:moveTo>
                    <a:pt x="100331" y="5126"/>
                  </a:moveTo>
                  <a:cubicBezTo>
                    <a:pt x="47887" y="5126"/>
                    <a:pt x="5126" y="47887"/>
                    <a:pt x="5126" y="100331"/>
                  </a:cubicBezTo>
                  <a:lnTo>
                    <a:pt x="5126" y="2007662"/>
                  </a:lnTo>
                  <a:cubicBezTo>
                    <a:pt x="5126" y="2060105"/>
                    <a:pt x="47887" y="2102867"/>
                    <a:pt x="100331" y="2102867"/>
                  </a:cubicBezTo>
                  <a:lnTo>
                    <a:pt x="281866" y="2102867"/>
                  </a:lnTo>
                  <a:cubicBezTo>
                    <a:pt x="281866" y="2102867"/>
                    <a:pt x="281866" y="2102867"/>
                    <a:pt x="281866" y="2102867"/>
                  </a:cubicBezTo>
                  <a:lnTo>
                    <a:pt x="281866" y="860359"/>
                  </a:lnTo>
                  <a:cubicBezTo>
                    <a:pt x="281866" y="807915"/>
                    <a:pt x="312525" y="734494"/>
                    <a:pt x="349639" y="697380"/>
                  </a:cubicBezTo>
                  <a:lnTo>
                    <a:pt x="605402" y="441617"/>
                  </a:lnTo>
                  <a:cubicBezTo>
                    <a:pt x="642516" y="404503"/>
                    <a:pt x="673176" y="331082"/>
                    <a:pt x="673176" y="278639"/>
                  </a:cubicBezTo>
                  <a:lnTo>
                    <a:pt x="673176" y="5933"/>
                  </a:lnTo>
                  <a:lnTo>
                    <a:pt x="100331" y="5933"/>
                  </a:lnTo>
                  <a:close/>
                </a:path>
              </a:pathLst>
            </a:custGeom>
            <a:solidFill>
              <a:srgbClr val="FFFFFF">
                <a:lumMod val="95000"/>
              </a:srgbClr>
            </a:solidFill>
            <a:ln w="25400" cap="flat">
              <a:no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sp>
          <p:nvSpPr>
            <p:cNvPr id="17" name="任意形状 7"/>
            <p:cNvSpPr/>
            <p:nvPr>
              <p:custDataLst>
                <p:tags r:id="rId15"/>
              </p:custDataLst>
            </p:nvPr>
          </p:nvSpPr>
          <p:spPr>
            <a:xfrm>
              <a:off x="10255474" y="1609393"/>
              <a:ext cx="867110" cy="2038880"/>
            </a:xfrm>
            <a:custGeom>
              <a:avLst/>
              <a:gdLst>
                <a:gd name="connsiteX0" fmla="*/ 799040 w 895574"/>
                <a:gd name="connsiteY0" fmla="*/ 2102060 h 2105809"/>
                <a:gd name="connsiteX1" fmla="*/ 894245 w 895574"/>
                <a:gd name="connsiteY1" fmla="*/ 2006855 h 2105809"/>
                <a:gd name="connsiteX2" fmla="*/ 894245 w 895574"/>
                <a:gd name="connsiteY2" fmla="*/ 100331 h 2105809"/>
                <a:gd name="connsiteX3" fmla="*/ 799040 w 895574"/>
                <a:gd name="connsiteY3" fmla="*/ 5126 h 2105809"/>
                <a:gd name="connsiteX4" fmla="*/ 396435 w 895574"/>
                <a:gd name="connsiteY4" fmla="*/ 5126 h 2105809"/>
                <a:gd name="connsiteX5" fmla="*/ 396435 w 895574"/>
                <a:gd name="connsiteY5" fmla="*/ 5126 h 2105809"/>
                <a:gd name="connsiteX6" fmla="*/ 396435 w 895574"/>
                <a:gd name="connsiteY6" fmla="*/ 845029 h 2105809"/>
                <a:gd name="connsiteX7" fmla="*/ 328662 w 895574"/>
                <a:gd name="connsiteY7" fmla="*/ 1008007 h 2105809"/>
                <a:gd name="connsiteX8" fmla="*/ 72899 w 895574"/>
                <a:gd name="connsiteY8" fmla="*/ 1263770 h 2105809"/>
                <a:gd name="connsiteX9" fmla="*/ 5126 w 895574"/>
                <a:gd name="connsiteY9" fmla="*/ 1426749 h 2105809"/>
                <a:gd name="connsiteX10" fmla="*/ 5126 w 895574"/>
                <a:gd name="connsiteY10" fmla="*/ 2102867 h 2105809"/>
                <a:gd name="connsiteX11" fmla="*/ 799040 w 895574"/>
                <a:gd name="connsiteY11" fmla="*/ 2102867 h 2105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95574" h="2105809">
                  <a:moveTo>
                    <a:pt x="799040" y="2102060"/>
                  </a:moveTo>
                  <a:cubicBezTo>
                    <a:pt x="851484" y="2102060"/>
                    <a:pt x="894245" y="2059298"/>
                    <a:pt x="894245" y="2006855"/>
                  </a:cubicBezTo>
                  <a:lnTo>
                    <a:pt x="894245" y="100331"/>
                  </a:lnTo>
                  <a:cubicBezTo>
                    <a:pt x="894245" y="47887"/>
                    <a:pt x="851484" y="5126"/>
                    <a:pt x="799040" y="5126"/>
                  </a:cubicBezTo>
                  <a:lnTo>
                    <a:pt x="396435" y="5126"/>
                  </a:lnTo>
                  <a:cubicBezTo>
                    <a:pt x="396435" y="5126"/>
                    <a:pt x="396435" y="5126"/>
                    <a:pt x="396435" y="5126"/>
                  </a:cubicBezTo>
                  <a:lnTo>
                    <a:pt x="396435" y="845029"/>
                  </a:lnTo>
                  <a:cubicBezTo>
                    <a:pt x="396435" y="897472"/>
                    <a:pt x="365776" y="970893"/>
                    <a:pt x="328662" y="1008007"/>
                  </a:cubicBezTo>
                  <a:lnTo>
                    <a:pt x="72899" y="1263770"/>
                  </a:lnTo>
                  <a:cubicBezTo>
                    <a:pt x="35785" y="1300884"/>
                    <a:pt x="5126" y="1374305"/>
                    <a:pt x="5126" y="1426749"/>
                  </a:cubicBezTo>
                  <a:lnTo>
                    <a:pt x="5126" y="2102867"/>
                  </a:lnTo>
                  <a:lnTo>
                    <a:pt x="799040" y="2102867"/>
                  </a:lnTo>
                  <a:close/>
                </a:path>
              </a:pathLst>
            </a:custGeom>
            <a:solidFill>
              <a:schemeClr val="accent1">
                <a:lumMod val="75000"/>
              </a:schemeClr>
            </a:solidFill>
            <a:ln w="25400" cap="flat">
              <a:no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sp>
          <p:nvSpPr>
            <p:cNvPr id="18" name="圆角矩形 17"/>
            <p:cNvSpPr/>
            <p:nvPr>
              <p:custDataLst>
                <p:tags r:id="rId16"/>
              </p:custDataLst>
            </p:nvPr>
          </p:nvSpPr>
          <p:spPr>
            <a:xfrm>
              <a:off x="6476393" y="1606020"/>
              <a:ext cx="4640209" cy="2038880"/>
            </a:xfrm>
            <a:prstGeom prst="roundRect">
              <a:avLst>
                <a:gd name="adj" fmla="val 4745"/>
              </a:avLst>
            </a:prstGeom>
            <a:noFill/>
            <a:ln w="25400" cap="flat">
              <a:solidFill>
                <a:schemeClr val="tx2">
                  <a:lumMod val="60000"/>
                  <a:lumOff val="40000"/>
                </a:schemeClr>
              </a:solidFill>
              <a:prstDash val="solid"/>
              <a:miter/>
            </a:ln>
            <a:effectLst/>
          </p:spPr>
          <p:txBody>
            <a:bodyPr rot="0" spcFirstLastPara="0" vertOverflow="overflow" horzOverflow="overflow" vert="horz" wrap="square" lIns="109728" tIns="54864" rIns="109728" bIns="54864" numCol="1" spcCol="0" rtlCol="0" fromWordArt="0" anchor="ctr" anchorCtr="0" forceAA="0" compatLnSpc="1">
              <a:noAutofit/>
            </a:bodyPr>
            <a:lstStyle/>
            <a:p>
              <a:pPr defTabSz="457200" eaLnBrk="0" fontAlgn="base" hangingPunct="0">
                <a:spcBef>
                  <a:spcPct val="0"/>
                </a:spcBef>
                <a:spcAft>
                  <a:spcPct val="0"/>
                </a:spcAft>
              </a:pPr>
              <a:endParaRPr lang="zh-CN" altLang="en-US" sz="100">
                <a:solidFill>
                  <a:srgbClr val="222222"/>
                </a:solidFill>
                <a:latin typeface="微软雅黑" panose="020B0503020204020204" pitchFamily="34" charset="-122"/>
                <a:ea typeface="微软雅黑" panose="020B0503020204020204" pitchFamily="34" charset="-122"/>
              </a:endParaRPr>
            </a:p>
          </p:txBody>
        </p:sp>
      </p:grpSp>
      <p:sp>
        <p:nvSpPr>
          <p:cNvPr id="20" name="文本框 19"/>
          <p:cNvSpPr txBox="1"/>
          <p:nvPr>
            <p:custDataLst>
              <p:tags r:id="rId17"/>
            </p:custDataLst>
          </p:nvPr>
        </p:nvSpPr>
        <p:spPr>
          <a:xfrm>
            <a:off x="7840532" y="5783478"/>
            <a:ext cx="778002" cy="829945"/>
          </a:xfrm>
          <a:prstGeom prst="rect">
            <a:avLst/>
          </a:prstGeom>
          <a:noFill/>
        </p:spPr>
        <p:txBody>
          <a:bodyPr wrap="square" rtlCol="0">
            <a:spAutoFit/>
          </a:bodyPr>
          <a:lstStyle/>
          <a:p>
            <a:pPr algn="ctr" defTabSz="457200" eaLnBrk="0" fontAlgn="base" hangingPunct="0">
              <a:spcBef>
                <a:spcPct val="0"/>
              </a:spcBef>
              <a:spcAft>
                <a:spcPct val="0"/>
              </a:spcAft>
            </a:pPr>
            <a:r>
              <a:rPr kumimoji="1" lang="en-US" altLang="zh-CN" sz="4800" b="1" dirty="0">
                <a:solidFill>
                  <a:srgbClr val="FFFFFF"/>
                </a:solidFill>
                <a:latin typeface="微软雅黑" panose="020B0503020204020204" pitchFamily="34" charset="-122"/>
                <a:ea typeface="微软雅黑" panose="020B0503020204020204" pitchFamily="34" charset="-122"/>
              </a:rPr>
              <a:t>3</a:t>
            </a:r>
            <a:endParaRPr kumimoji="1" lang="zh-CN" altLang="en-US" sz="4800" b="1" dirty="0">
              <a:solidFill>
                <a:srgbClr val="FFFFFF"/>
              </a:solidFill>
              <a:latin typeface="微软雅黑" panose="020B0503020204020204" pitchFamily="34" charset="-122"/>
              <a:ea typeface="微软雅黑" panose="020B0503020204020204" pitchFamily="34" charset="-122"/>
            </a:endParaRPr>
          </a:p>
        </p:txBody>
      </p:sp>
      <p:sp>
        <p:nvSpPr>
          <p:cNvPr id="22" name="文本框 21"/>
          <p:cNvSpPr txBox="1"/>
          <p:nvPr>
            <p:custDataLst>
              <p:tags r:id="rId18"/>
            </p:custDataLst>
          </p:nvPr>
        </p:nvSpPr>
        <p:spPr>
          <a:xfrm>
            <a:off x="4230303" y="4474581"/>
            <a:ext cx="3731514" cy="2138764"/>
          </a:xfrm>
          <a:prstGeom prst="rect">
            <a:avLst/>
          </a:prstGeom>
          <a:noFill/>
        </p:spPr>
        <p:txBody>
          <a:bodyPr wrap="square" lIns="108000" tIns="0" rtlCol="0">
            <a:noAutofit/>
          </a:bodyPr>
          <a:lstStyle>
            <a:defPPr>
              <a:defRPr lang="en-US"/>
            </a:defPPr>
            <a:lvl1pPr algn="r">
              <a:lnSpc>
                <a:spcPct val="140000"/>
              </a:lnSpc>
              <a:defRPr kumimoji="1" sz="1400">
                <a:solidFill>
                  <a:srgbClr val="222222">
                    <a:lumMod val="75000"/>
                    <a:lumOff val="25000"/>
                  </a:srgbClr>
                </a:solidFill>
              </a:defRPr>
            </a:lvl1pPr>
          </a:lstStyle>
          <a:p>
            <a:pPr algn="l">
              <a:lnSpc>
                <a:spcPct val="100000"/>
              </a:lnSpc>
              <a:spcBef>
                <a:spcPts val="600"/>
              </a:spcBef>
            </a:pPr>
            <a:r>
              <a:rPr lang="zh-CN" altLang="en-US" sz="2000" spc="150" dirty="0">
                <a:latin typeface="微软雅黑" panose="020B0503020204020204" pitchFamily="34" charset="-122"/>
                <a:ea typeface="微软雅黑" panose="020B0503020204020204" pitchFamily="34" charset="-122"/>
              </a:rPr>
              <a:t>3.如果您是无住所居民个人，并在取得综合所得的次年 6 月 30 日之前离境的，您也可在离境前办理年度汇算。</a:t>
            </a:r>
            <a:endParaRPr lang="zh-CN" altLang="en-US" sz="2000" spc="150" dirty="0">
              <a:latin typeface="微软雅黑" panose="020B0503020204020204" pitchFamily="34" charset="-122"/>
              <a:ea typeface="微软雅黑" panose="020B0503020204020204" pitchFamily="34" charset="-122"/>
            </a:endParaRPr>
          </a:p>
        </p:txBody>
      </p:sp>
    </p:spTree>
  </p:cSld>
  <p:clrMapOvr>
    <a:masterClrMapping/>
  </p:clrMapOvr>
  <p:transition spd="med">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2.2 未按期办理年度汇算需要承担什么责任么？</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什么时间办理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1665" y="1929130"/>
            <a:ext cx="10716895" cy="4061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如果是您属于需要退税的，是否办理年度汇算申请退 税是您的权利，无需承担任何责任。</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如果您是属于</a:t>
            </a:r>
            <a:r>
              <a:rPr sz="2400" b="1" strike="noStrike" noProof="1">
                <a:solidFill>
                  <a:srgbClr val="FF0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应当补税</a:t>
            </a:r>
            <a:r>
              <a:rPr sz="2400" strike="noStrike" noProof="1">
                <a:latin typeface="微软雅黑" panose="020B0503020204020204" pitchFamily="34" charset="-122"/>
                <a:ea typeface="微软雅黑" panose="020B0503020204020204" pitchFamily="34" charset="-122"/>
              </a:rPr>
              <a:t>的，办理年度汇算是您的义务。 根据</a:t>
            </a:r>
            <a:r>
              <a:rPr sz="2400" b="1" strike="noStrike" noProof="1">
                <a:solidFill>
                  <a:srgbClr val="FF0000"/>
                </a:solidFill>
                <a:latin typeface="微软雅黑" panose="020B0503020204020204" pitchFamily="34" charset="-122"/>
                <a:ea typeface="微软雅黑" panose="020B0503020204020204" pitchFamily="34" charset="-122"/>
              </a:rPr>
              <a:t>税收征管法</a:t>
            </a:r>
            <a:r>
              <a:rPr sz="2400" strike="noStrike" noProof="1">
                <a:latin typeface="微软雅黑" panose="020B0503020204020204" pitchFamily="34" charset="-122"/>
                <a:ea typeface="微软雅黑" panose="020B0503020204020204" pitchFamily="34" charset="-122"/>
              </a:rPr>
              <a:t>第六十二条，纳税人未按照规定期限办理纳税申报和报送纳税资料的，由税务机关责令限期改正， 可以处 2000 元以下的罚款；情节严重的，可以处 2000 元以上 1 万元以下的罚款，并追缴税款、加征滞纳金。滞纳金则从超过缴纳期限之日起，按日加收滞纳税款万分之五。</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53085"/>
          </a:xfrm>
          <a:prstGeom prst="rect">
            <a:avLst/>
          </a:prstGeom>
          <a:solidFill>
            <a:srgbClr val="004DA1"/>
          </a:solidFill>
          <a:ln w="9525">
            <a:noFill/>
          </a:ln>
        </p:spPr>
        <p:txBody>
          <a:bodyPr wrap="square" anchor="t">
            <a:spAutoFit/>
          </a:bodyPr>
          <a:lstStyle/>
          <a:p>
            <a:pPr algn="ctr" defTabSz="914400"/>
            <a:r>
              <a:rPr lang="zh-CN" altLang="en-US" sz="3000" b="1" dirty="0">
                <a:solidFill>
                  <a:schemeClr val="bg1"/>
                </a:solidFill>
                <a:latin typeface="微软雅黑" panose="020B0503020204020204" pitchFamily="34" charset="-122"/>
                <a:ea typeface="微软雅黑" panose="020B0503020204020204" pitchFamily="34" charset="-122"/>
              </a:rPr>
              <a:t>政策依据</a:t>
            </a:r>
            <a:endParaRPr lang="zh-CN" altLang="en-US" sz="3000" b="1" dirty="0">
              <a:solidFill>
                <a:schemeClr val="bg1"/>
              </a:solidFill>
              <a:latin typeface="微软雅黑" panose="020B0503020204020204" pitchFamily="34" charset="-122"/>
              <a:ea typeface="微软雅黑" panose="020B0503020204020204" pitchFamily="34" charset="-122"/>
            </a:endParaRPr>
          </a:p>
        </p:txBody>
      </p:sp>
      <p:sp>
        <p:nvSpPr>
          <p:cNvPr id="16387" name="矩形 4"/>
          <p:cNvSpPr/>
          <p:nvPr/>
        </p:nvSpPr>
        <p:spPr>
          <a:xfrm>
            <a:off x="1220788" y="295275"/>
            <a:ext cx="6878637" cy="460375"/>
          </a:xfrm>
          <a:prstGeom prst="rect">
            <a:avLst/>
          </a:prstGeom>
          <a:noFill/>
          <a:ln w="9525">
            <a:noFill/>
          </a:ln>
        </p:spPr>
        <p:txBody>
          <a:bodyPr wrap="square" anchor="t">
            <a:spAutoFit/>
          </a:bodyPr>
          <a:lstStyle/>
          <a:p>
            <a:r>
              <a:rPr lang="en-US" altLang="zh-CN" sz="2400" b="1" dirty="0">
                <a:solidFill>
                  <a:srgbClr val="004DA1"/>
                </a:solidFill>
                <a:latin typeface="微软雅黑" panose="020B0503020204020204" pitchFamily="34" charset="-122"/>
                <a:ea typeface="微软雅黑" panose="020B0503020204020204" pitchFamily="34" charset="-122"/>
                <a:sym typeface="等线" panose="02010600030101010101" charset="-122"/>
              </a:rPr>
              <a:t>2019</a:t>
            </a:r>
            <a:r>
              <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rPr>
              <a:t>年度</a:t>
            </a:r>
            <a:r>
              <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rPr>
              <a:t>个人所得税综合所得年度汇算</a:t>
            </a:r>
            <a:endParaRPr lang="zh-CN" altLang="en-US" sz="2400" b="1" dirty="0">
              <a:solidFill>
                <a:srgbClr val="004DA1"/>
              </a:solidFill>
              <a:latin typeface="微软雅黑" panose="020B0503020204020204" pitchFamily="34" charset="-122"/>
              <a:ea typeface="微软雅黑" panose="020B0503020204020204" pitchFamily="34" charset="-122"/>
              <a:sym typeface="等线" panose="02010600030101010101" charset="-122"/>
            </a:endParaRPr>
          </a:p>
        </p:txBody>
      </p:sp>
      <p:sp>
        <p:nvSpPr>
          <p:cNvPr id="2" name="文本框 2"/>
          <p:cNvSpPr txBox="1"/>
          <p:nvPr/>
        </p:nvSpPr>
        <p:spPr>
          <a:xfrm>
            <a:off x="737235" y="2205990"/>
            <a:ext cx="10716895" cy="3599815"/>
          </a:xfrm>
          <a:prstGeom prst="rect">
            <a:avLst/>
          </a:prstGeom>
          <a:noFill/>
          <a:ln w="9525">
            <a:noFill/>
          </a:ln>
        </p:spPr>
        <p:txBody>
          <a:bodyPr wrap="square">
            <a:spAutoFit/>
          </a:bodyPr>
          <a:lstStyle/>
          <a:p>
            <a:pPr>
              <a:lnSpc>
                <a:spcPct val="150000"/>
              </a:lnSpc>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2400" b="1" dirty="0">
                <a:latin typeface="微软雅黑" panose="020B0503020204020204" pitchFamily="34" charset="-122"/>
                <a:ea typeface="微软雅黑" panose="020B0503020204020204" pitchFamily="34" charset="-122"/>
                <a:cs typeface="微软雅黑" panose="020B0503020204020204" pitchFamily="34" charset="-122"/>
              </a:rPr>
              <a:t>国家税务总局关于办理 2019 年度个人所得税综合所得汇算清缴事项的公告》</a:t>
            </a:r>
            <a:r>
              <a:rPr lang="zh-CN" altLang="en-US" sz="2400" dirty="0">
                <a:latin typeface="微软雅黑" panose="020B0503020204020204" pitchFamily="34" charset="-122"/>
                <a:ea typeface="微软雅黑" panose="020B0503020204020204" pitchFamily="34" charset="-122"/>
                <a:cs typeface="微软雅黑" panose="020B0503020204020204" pitchFamily="34" charset="-122"/>
              </a:rPr>
              <a:t>（国家税务总局公告 2019 年第 44号）</a:t>
            </a: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lang="zh-CN" altLang="en-US" sz="24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lang="zh-CN" altLang="en-US" sz="1200" dirty="0">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pP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2、</a:t>
            </a:r>
            <a:r>
              <a:rPr lang="en-US" altLang="zh-CN" sz="2400" b="1" dirty="0">
                <a:latin typeface="微软雅黑" panose="020B0503020204020204" pitchFamily="34" charset="-122"/>
                <a:ea typeface="微软雅黑" panose="020B0503020204020204" pitchFamily="34" charset="-122"/>
                <a:cs typeface="微软雅黑" panose="020B0503020204020204" pitchFamily="34" charset="-122"/>
              </a:rPr>
              <a:t>《关于个人所得税综合所得汇算清缴涉及有关政策问题的公告》</a:t>
            </a:r>
            <a:r>
              <a:rPr lang="en-US" altLang="zh-CN" sz="2400" dirty="0">
                <a:latin typeface="微软雅黑" panose="020B0503020204020204" pitchFamily="34" charset="-122"/>
                <a:ea typeface="微软雅黑" panose="020B0503020204020204" pitchFamily="34" charset="-122"/>
                <a:cs typeface="微软雅黑" panose="020B0503020204020204" pitchFamily="34" charset="-122"/>
              </a:rPr>
              <a:t>（财政部 税务总局公告 2019 年第 94 号）</a:t>
            </a:r>
            <a:endParaRPr lang="en-US" altLang="zh-CN" sz="2400" dirty="0">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endParaRPr lang="zh-CN" altLang="en-US" sz="2000" dirty="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2061210" y="3580130"/>
            <a:ext cx="8532495" cy="922020"/>
          </a:xfrm>
          <a:prstGeom prst="rect">
            <a:avLst/>
          </a:prstGeom>
        </p:spPr>
        <p:txBody>
          <a:bodyPr wrap="square">
            <a:spAutoFit/>
          </a:bodyPr>
          <a:lstStyle/>
          <a:p>
            <a:pPr algn="l" fontAlgn="auto">
              <a:buClrTx/>
              <a:buSzTx/>
            </a:pPr>
            <a:r>
              <a:rPr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我该</a:t>
            </a:r>
            <a:r>
              <a:rPr 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去哪儿</a:t>
            </a:r>
            <a:r>
              <a:rPr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办理年度汇算</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3</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en-US" sz="3200" b="1" dirty="0">
                <a:solidFill>
                  <a:schemeClr val="bg1"/>
                </a:solidFill>
              </a:rPr>
              <a:t>3.0 </a:t>
            </a:r>
            <a:r>
              <a:rPr sz="3200" b="1" dirty="0">
                <a:solidFill>
                  <a:schemeClr val="bg1"/>
                </a:solidFill>
              </a:rPr>
              <a:t>我该去哪儿办理年度汇算？</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年度汇算申报地点</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000" strike="noStrike" noProof="1">
                <a:latin typeface="微软雅黑" panose="020B0503020204020204" pitchFamily="34" charset="-122"/>
                <a:ea typeface="微软雅黑" panose="020B0503020204020204" pitchFamily="34" charset="-122"/>
              </a:rPr>
              <a:t>按照方便就近原则，如您选择</a:t>
            </a:r>
            <a:r>
              <a:rPr sz="2000" b="1" strike="noStrike" noProof="1">
                <a:latin typeface="微软雅黑" panose="020B0503020204020204" pitchFamily="34" charset="-122"/>
                <a:ea typeface="微软雅黑" panose="020B0503020204020204" pitchFamily="34" charset="-122"/>
              </a:rPr>
              <a:t>自行办理</a:t>
            </a:r>
            <a:r>
              <a:rPr sz="2000" strike="noStrike" noProof="1">
                <a:latin typeface="微软雅黑" panose="020B0503020204020204" pitchFamily="34" charset="-122"/>
                <a:ea typeface="微软雅黑" panose="020B0503020204020204" pitchFamily="34" charset="-122"/>
              </a:rPr>
              <a:t>年度汇算申报或者</a:t>
            </a:r>
            <a:r>
              <a:rPr sz="2000" b="1" strike="noStrike" noProof="1">
                <a:latin typeface="微软雅黑" panose="020B0503020204020204" pitchFamily="34" charset="-122"/>
                <a:ea typeface="微软雅黑" panose="020B0503020204020204" pitchFamily="34" charset="-122"/>
              </a:rPr>
              <a:t>委托第三方</a:t>
            </a:r>
            <a:r>
              <a:rPr sz="2000" strike="noStrike" noProof="1">
                <a:latin typeface="微软雅黑" panose="020B0503020204020204" pitchFamily="34" charset="-122"/>
                <a:ea typeface="微软雅黑" panose="020B0503020204020204" pitchFamily="34" charset="-122"/>
              </a:rPr>
              <a:t>（涉税专业服务机构或其他单位及个人） 办理申报的，应当向您</a:t>
            </a:r>
            <a:r>
              <a:rPr sz="2000" b="1" strike="noStrike" noProof="1">
                <a:solidFill>
                  <a:srgbClr val="FF0000"/>
                </a:solidFill>
                <a:latin typeface="微软雅黑" panose="020B0503020204020204" pitchFamily="34" charset="-122"/>
                <a:ea typeface="微软雅黑" panose="020B0503020204020204" pitchFamily="34" charset="-122"/>
              </a:rPr>
              <a:t>任职受雇单位所在地主管税务机关</a:t>
            </a:r>
            <a:r>
              <a:rPr sz="2000" strike="noStrike" noProof="1">
                <a:latin typeface="微软雅黑" panose="020B0503020204020204" pitchFamily="34" charset="-122"/>
                <a:ea typeface="微软雅黑" panose="020B0503020204020204" pitchFamily="34" charset="-122"/>
              </a:rPr>
              <a:t>进行申报；如您有两处及以上任职受雇单位的，可选择其 中一处进行申报。如您没有任职受雇单位，则向您</a:t>
            </a:r>
            <a:r>
              <a:rPr sz="2000" b="1" strike="noStrike" noProof="1">
                <a:solidFill>
                  <a:srgbClr val="FF0000"/>
                </a:solidFill>
                <a:latin typeface="微软雅黑" panose="020B0503020204020204" pitchFamily="34" charset="-122"/>
                <a:ea typeface="微软雅黑" panose="020B0503020204020204" pitchFamily="34" charset="-122"/>
              </a:rPr>
              <a:t>户籍所在地</a:t>
            </a:r>
            <a:r>
              <a:rPr sz="2000" strike="noStrike" noProof="1">
                <a:latin typeface="微软雅黑" panose="020B0503020204020204" pitchFamily="34" charset="-122"/>
                <a:ea typeface="微软雅黑" panose="020B0503020204020204" pitchFamily="34" charset="-122"/>
              </a:rPr>
              <a:t>或者</a:t>
            </a:r>
            <a:r>
              <a:rPr sz="2000" b="1" strike="noStrike" noProof="1">
                <a:solidFill>
                  <a:srgbClr val="FF0000"/>
                </a:solidFill>
                <a:latin typeface="微软雅黑" panose="020B0503020204020204" pitchFamily="34" charset="-122"/>
                <a:ea typeface="微软雅黑" panose="020B0503020204020204" pitchFamily="34" charset="-122"/>
              </a:rPr>
              <a:t>经常居住地</a:t>
            </a:r>
            <a:r>
              <a:rPr sz="2000" strike="noStrike" noProof="1">
                <a:latin typeface="微软雅黑" panose="020B0503020204020204" pitchFamily="34" charset="-122"/>
                <a:ea typeface="微软雅黑" panose="020B0503020204020204" pitchFamily="34" charset="-122"/>
              </a:rPr>
              <a:t>主管税务机关申报。无论您是选择网络申报还是至税务机关办税服务厅进行申报，年度汇算申报地点均按上述规则确定。</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       如您选择</a:t>
            </a:r>
            <a:r>
              <a:rPr sz="2000" b="1" strike="noStrike" noProof="1">
                <a:latin typeface="微软雅黑" panose="020B0503020204020204" pitchFamily="34" charset="-122"/>
                <a:ea typeface="微软雅黑" panose="020B0503020204020204" pitchFamily="34" charset="-122"/>
              </a:rPr>
              <a:t>由单位代办</a:t>
            </a:r>
            <a:r>
              <a:rPr sz="2000" strike="noStrike" noProof="1">
                <a:latin typeface="微软雅黑" panose="020B0503020204020204" pitchFamily="34" charset="-122"/>
                <a:ea typeface="微软雅黑" panose="020B0503020204020204" pitchFamily="34" charset="-122"/>
              </a:rPr>
              <a:t>综合所得年度汇算的，您直接将相关资料提交单位即可，由单位在年度汇算期内向其</a:t>
            </a:r>
            <a:r>
              <a:rPr sz="2000" b="1" strike="noStrike" noProof="1">
                <a:latin typeface="微软雅黑" panose="020B0503020204020204" pitchFamily="34" charset="-122"/>
                <a:ea typeface="微软雅黑" panose="020B0503020204020204" pitchFamily="34" charset="-122"/>
              </a:rPr>
              <a:t>主管税务机关</a:t>
            </a:r>
            <a:r>
              <a:rPr sz="2000" strike="noStrike" noProof="1">
                <a:latin typeface="微软雅黑" panose="020B0503020204020204" pitchFamily="34" charset="-122"/>
                <a:ea typeface="微软雅黑" panose="020B0503020204020204" pitchFamily="34" charset="-122"/>
              </a:rPr>
              <a:t>办理申报。</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1200" b="1" u="sng" strike="noStrike" noProof="1">
                <a:solidFill>
                  <a:srgbClr val="FF0000"/>
                </a:solidFill>
                <a:latin typeface="微软雅黑" panose="020B0503020204020204" pitchFamily="34" charset="-122"/>
                <a:ea typeface="微软雅黑" panose="020B0503020204020204" pitchFamily="34" charset="-122"/>
              </a:rPr>
              <a:t>【政策规定】《国家税务总局关于办理 2019 年度个人所得税综合所得汇算清缴事项的公告》（国家税务总局公告 2019 年第 44号）第九条</a:t>
            </a: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3.1 什么是我的主管税务机关？</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年度汇算申报地点</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您的年度汇算主管税务机关，指的是接受您提交的年度汇算申报、对您提交的申报信息进行必要审核，并办理退税或者补税等相关事宜的税务机关。</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您需要向您的主管税务机关办理纳税申报，但</a:t>
            </a:r>
            <a:r>
              <a:rPr sz="2400" b="1" strike="noStrike" noProof="1">
                <a:latin typeface="微软雅黑" panose="020B0503020204020204" pitchFamily="34" charset="-122"/>
                <a:ea typeface="微软雅黑" panose="020B0503020204020204" pitchFamily="34" charset="-122"/>
              </a:rPr>
              <a:t>这一地点不等同于您办理年度汇算时身处的“物理地点”</a:t>
            </a:r>
            <a:r>
              <a:rPr sz="2400" strike="noStrike" noProof="1">
                <a:latin typeface="微软雅黑" panose="020B0503020204020204" pitchFamily="34" charset="-122"/>
                <a:ea typeface="微软雅黑" panose="020B0503020204020204" pitchFamily="34" charset="-122"/>
              </a:rPr>
              <a:t>。若您通过网络远程办理年度汇算，可在信息系统提示下，根据 前述原则确定税务机关并提交申报即可，税务机关会为您提供服务并处理后续相关事宜。当然，在网络办理不方便的情况下，纳税人也可以前往前述规定的税务机关办理。</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3.2 什么是汇缴地？我选择汇缴地后可以变更吗？</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年度汇算申报地点</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接受年度汇算申报的主管税务机关所在地，即为您的汇缴地，该地点负责受理您的纳税申报以及后续事宜。您2019 年度汇算申报表提交后，一般情况下</a:t>
            </a:r>
            <a:r>
              <a:rPr sz="2400" b="1" strike="noStrike" noProof="1">
                <a:solidFill>
                  <a:srgbClr val="FF0000"/>
                </a:solidFill>
                <a:latin typeface="微软雅黑" panose="020B0503020204020204" pitchFamily="34" charset="-122"/>
                <a:ea typeface="微软雅黑" panose="020B0503020204020204" pitchFamily="34" charset="-122"/>
              </a:rPr>
              <a:t>不可以变更</a:t>
            </a:r>
            <a:r>
              <a:rPr sz="2400" strike="noStrike" noProof="1">
                <a:latin typeface="微软雅黑" panose="020B0503020204020204" pitchFamily="34" charset="-122"/>
                <a:ea typeface="微软雅黑" panose="020B0503020204020204" pitchFamily="34" charset="-122"/>
              </a:rPr>
              <a:t>汇缴地。</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3.3 我有任职受雇单位，该去哪里办理年度汇算？</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年度汇算申报地点</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19605"/>
            <a:ext cx="10716895" cy="1383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800" strike="noStrike" noProof="1">
                <a:latin typeface="微软雅黑" panose="020B0503020204020204" pitchFamily="34" charset="-122"/>
                <a:ea typeface="微软雅黑" panose="020B0503020204020204" pitchFamily="34" charset="-122"/>
              </a:rPr>
              <a:t>如果您</a:t>
            </a:r>
            <a:r>
              <a:rPr lang="en-US" sz="2800" strike="noStrike" noProof="1">
                <a:latin typeface="微软雅黑" panose="020B0503020204020204" pitchFamily="34" charset="-122"/>
                <a:ea typeface="微软雅黑" panose="020B0503020204020204" pitchFamily="34" charset="-122"/>
              </a:rPr>
              <a:t>2019</a:t>
            </a:r>
            <a:r>
              <a:rPr lang="zh-CN" altLang="en-US" sz="2800" strike="noStrike" noProof="1">
                <a:latin typeface="微软雅黑" panose="020B0503020204020204" pitchFamily="34" charset="-122"/>
                <a:ea typeface="微软雅黑" panose="020B0503020204020204" pitchFamily="34" charset="-122"/>
              </a:rPr>
              <a:t>年</a:t>
            </a:r>
            <a:r>
              <a:rPr sz="2800" strike="noStrike" noProof="1">
                <a:latin typeface="微软雅黑" panose="020B0503020204020204" pitchFamily="34" charset="-122"/>
                <a:ea typeface="微软雅黑" panose="020B0503020204020204" pitchFamily="34" charset="-122"/>
              </a:rPr>
              <a:t>有任职受雇单位并且取得了工资薪金， 您需要向单位所在地主管税务机关申报。</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【小贴士：我有多个任职单位，该向哪里办理年度汇算？】</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年度汇算申报地点</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如您一个纳税年度当中就职于多个单位，您可以在其中</a:t>
            </a:r>
            <a:r>
              <a:rPr sz="2400" b="1" strike="noStrike" noProof="1">
                <a:solidFill>
                  <a:srgbClr val="FF0000"/>
                </a:solidFill>
                <a:latin typeface="微软雅黑" panose="020B0503020204020204" pitchFamily="34" charset="-122"/>
                <a:ea typeface="微软雅黑" panose="020B0503020204020204" pitchFamily="34" charset="-122"/>
              </a:rPr>
              <a:t>任意选择一个</a:t>
            </a:r>
            <a:r>
              <a:rPr sz="2400" strike="noStrike" noProof="1">
                <a:latin typeface="微软雅黑" panose="020B0503020204020204" pitchFamily="34" charset="-122"/>
                <a:ea typeface="微软雅黑" panose="020B0503020204020204" pitchFamily="34" charset="-122"/>
              </a:rPr>
              <a:t>单位的主管税务机关作为您的年度汇算税务机关。该税务机关将负责受理您的纳税申报、为您办理退（补）税，进行后续管理并为您提供相应的纳税服务。</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如，您 2019 年在 A 单位上班，2020 年 1 月跳槽至 B 单位，您年度汇算应当向A 单位所在地税务机关申报。 </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如，您 2019 年 1-8 月在 A 单位上班，9-12 月跳槽至 B 单位， 您年度汇算可向 A 单位所在地税务机关申报，也可以向 B 单位所在地税务机关申报。 </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3.4 我是个自由职业者，该去哪里办理汇算？</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年度汇算申报地点</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如果您 2019 年度没有取得过工资薪金，仅有劳务报酬（或者稿酬，或者特许权使用费），您可向您户籍地税务机关办理年度汇算，也可向您经常居住地税务机关办理。</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lang="zh-CN" sz="2400" b="1" strike="noStrike" noProof="1">
                <a:solidFill>
                  <a:srgbClr val="FF0000"/>
                </a:solidFill>
                <a:latin typeface="微软雅黑" panose="020B0503020204020204" pitchFamily="34" charset="-122"/>
                <a:ea typeface="微软雅黑" panose="020B0503020204020204" pitchFamily="34" charset="-122"/>
              </a:rPr>
              <a:t>经常居住地</a:t>
            </a:r>
            <a:r>
              <a:rPr lang="zh-CN" sz="2400" b="1" strike="noStrike" noProof="1">
                <a:latin typeface="微软雅黑" panose="020B0503020204020204" pitchFamily="34" charset="-122"/>
                <a:ea typeface="微软雅黑" panose="020B0503020204020204" pitchFamily="34" charset="-122"/>
              </a:rPr>
              <a:t>：</a:t>
            </a:r>
            <a:r>
              <a:rPr lang="zh-CN" sz="2400" strike="noStrike" noProof="1">
                <a:latin typeface="微软雅黑" panose="020B0503020204020204" pitchFamily="34" charset="-122"/>
                <a:ea typeface="微软雅黑" panose="020B0503020204020204" pitchFamily="34" charset="-122"/>
              </a:rPr>
              <a:t>如果您在中国境内申领了</a:t>
            </a:r>
            <a:r>
              <a:rPr lang="zh-CN" sz="2400" b="1" strike="noStrike" noProof="1">
                <a:latin typeface="微软雅黑" panose="020B0503020204020204" pitchFamily="34" charset="-122"/>
                <a:ea typeface="微软雅黑" panose="020B0503020204020204" pitchFamily="34" charset="-122"/>
              </a:rPr>
              <a:t>居住证</a:t>
            </a:r>
            <a:r>
              <a:rPr lang="zh-CN" sz="2400" strike="noStrike" noProof="1">
                <a:latin typeface="微软雅黑" panose="020B0503020204020204" pitchFamily="34" charset="-122"/>
                <a:ea typeface="微软雅黑" panose="020B0503020204020204" pitchFamily="34" charset="-122"/>
              </a:rPr>
              <a:t>的，那么居住证登载的居住地住址为经常居住地；如果没有申领居住证，那您</a:t>
            </a:r>
            <a:r>
              <a:rPr lang="zh-CN" sz="2400" b="1" strike="noStrike" noProof="1">
                <a:latin typeface="微软雅黑" panose="020B0503020204020204" pitchFamily="34" charset="-122"/>
                <a:ea typeface="微软雅黑" panose="020B0503020204020204" pitchFamily="34" charset="-122"/>
              </a:rPr>
              <a:t>当前的实际居住地</a:t>
            </a:r>
            <a:r>
              <a:rPr lang="zh-CN" sz="2400" strike="noStrike" noProof="1">
                <a:latin typeface="微软雅黑" panose="020B0503020204020204" pitchFamily="34" charset="-122"/>
                <a:ea typeface="微软雅黑" panose="020B0503020204020204" pitchFamily="34" charset="-122"/>
              </a:rPr>
              <a:t>为经常居住地。</a:t>
            </a:r>
            <a:endParaRPr lang="zh-CN"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41045" y="3580130"/>
            <a:ext cx="11070590" cy="922020"/>
          </a:xfrm>
          <a:prstGeom prst="rect">
            <a:avLst/>
          </a:prstGeom>
        </p:spPr>
        <p:txBody>
          <a:bodyPr wrap="square">
            <a:spAutoFit/>
          </a:bodyPr>
          <a:lstStyle/>
          <a:p>
            <a:pPr algn="l" fontAlgn="auto">
              <a:buClrTx/>
              <a:buSzTx/>
            </a:pPr>
            <a:r>
              <a:rPr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我该</a:t>
            </a:r>
            <a:r>
              <a:rPr 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为</a:t>
            </a:r>
            <a:r>
              <a:rPr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准备哪些资料信息</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4</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en-US" sz="3200" b="1" dirty="0">
                <a:solidFill>
                  <a:schemeClr val="bg1"/>
                </a:solidFill>
              </a:rPr>
              <a:t>4.0 </a:t>
            </a:r>
            <a:r>
              <a:rPr sz="3200" b="1" dirty="0">
                <a:solidFill>
                  <a:schemeClr val="bg1"/>
                </a:solidFill>
              </a:rPr>
              <a:t>我该为年度汇算做哪些准备？</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737235" y="1776730"/>
            <a:ext cx="10716895" cy="438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办理年度汇算时，您除了向税务机关报送年度汇算申报表外，如需修改本人相关基础信息，新增享受扣除或者税收优惠的，还应按规定一并填报相关信息。填报的信息， 需仔细核对，确保真实、准确、完整。同时，年度汇算申报表以及与您综合所得收入、扣除、已缴税额或税收优惠等相关资料，自年度汇算期结束之日起需</a:t>
            </a:r>
            <a:r>
              <a:rPr sz="2400" b="1" strike="noStrike" noProof="1">
                <a:latin typeface="微软雅黑" panose="020B0503020204020204" pitchFamily="34" charset="-122"/>
                <a:ea typeface="微软雅黑" panose="020B0503020204020204" pitchFamily="34" charset="-122"/>
              </a:rPr>
              <a:t>留存 5 年</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trike="noStrike" noProof="1">
              <a:latin typeface="微软雅黑" panose="020B0503020204020204" pitchFamily="34" charset="-122"/>
              <a:ea typeface="微软雅黑" panose="020B0503020204020204" pitchFamily="34" charset="-122"/>
            </a:endParaRPr>
          </a:p>
          <a:p>
            <a:pPr algn="just" defTabSz="913765">
              <a:lnSpc>
                <a:spcPct val="150000"/>
              </a:lnSpc>
            </a:pPr>
            <a:endParaRPr strike="noStrike" noProof="1">
              <a:latin typeface="微软雅黑" panose="020B0503020204020204" pitchFamily="34" charset="-122"/>
              <a:ea typeface="微软雅黑" panose="020B0503020204020204" pitchFamily="34" charset="-122"/>
            </a:endParaRPr>
          </a:p>
          <a:p>
            <a:pPr algn="just" defTabSz="913765">
              <a:lnSpc>
                <a:spcPct val="150000"/>
              </a:lnSpc>
            </a:pPr>
            <a:r>
              <a:rPr sz="1200" b="1" u="sng" strike="noStrike" noProof="1">
                <a:solidFill>
                  <a:srgbClr val="FF0000"/>
                </a:solidFill>
                <a:latin typeface="微软雅黑" panose="020B0503020204020204" pitchFamily="34" charset="-122"/>
                <a:ea typeface="微软雅黑" panose="020B0503020204020204" pitchFamily="34" charset="-122"/>
              </a:rPr>
              <a:t>【政策规定】《国家税务总局关于办理 2019 年度个人所得税综合所得汇算清缴事项的公告》（国家税务总局公告 2019 年第 44号）第八条</a:t>
            </a:r>
            <a:endParaRPr sz="1200" b="1" u="sng" strike="noStrike" noProof="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4.1 我该为年度汇算准备哪些资料信息？</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在办理年度汇算前，您需要准备好您的</a:t>
            </a:r>
            <a:r>
              <a:rPr lang="zh-CN" sz="2400" strike="noStrike" noProof="1">
                <a:latin typeface="微软雅黑" panose="020B0503020204020204" pitchFamily="34" charset="-122"/>
                <a:ea typeface="微软雅黑" panose="020B0503020204020204" pitchFamily="34" charset="-122"/>
              </a:rPr>
              <a:t>综合所得</a:t>
            </a:r>
            <a:r>
              <a:rPr sz="2400" strike="noStrike" noProof="1">
                <a:latin typeface="微软雅黑" panose="020B0503020204020204" pitchFamily="34" charset="-122"/>
                <a:ea typeface="微软雅黑" panose="020B0503020204020204" pitchFamily="34" charset="-122"/>
              </a:rPr>
              <a:t>收入、三险一 金、专项附加扣除、其他扣除（年金、符合条件的商业健 康保险或税延养老保险）、捐赠、税收优惠、已纳税款等 相关信息或资料，以备您填报申报信息时使用。</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350963" y="3580130"/>
            <a:ext cx="9242425" cy="922020"/>
          </a:xfrm>
          <a:prstGeom prst="rect">
            <a:avLst/>
          </a:prstGeom>
        </p:spPr>
        <p:txBody>
          <a:bodyPr wrap="square">
            <a:spAutoFit/>
          </a:bodyPr>
          <a:lstStyle/>
          <a:p>
            <a:pPr algn="ctr" fontAlgn="auto"/>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我需要办理年度汇算吗</a:t>
            </a:r>
            <a:endParaRPr lang="zh-CN" altLang="en-US" sz="5400" b="1" strike="noStrike" noProof="1">
              <a:solidFill>
                <a:srgbClr val="004DA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mn-ea"/>
              <a:sym typeface="+mn-lt"/>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1</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4.2 我的收入纳税信息可从哪里获得？</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您可向支付您所得的单位或者个人（</a:t>
            </a:r>
            <a:r>
              <a:rPr sz="2400" b="1" strike="noStrike" noProof="1">
                <a:solidFill>
                  <a:srgbClr val="FF0000"/>
                </a:solidFill>
                <a:latin typeface="微软雅黑" panose="020B0503020204020204" pitchFamily="34" charset="-122"/>
                <a:ea typeface="微软雅黑" panose="020B0503020204020204" pitchFamily="34" charset="-122"/>
              </a:rPr>
              <a:t>扣缴义务人</a:t>
            </a:r>
            <a:r>
              <a:rPr sz="2400" strike="noStrike" noProof="1">
                <a:latin typeface="微软雅黑" panose="020B0503020204020204" pitchFamily="34" charset="-122"/>
                <a:ea typeface="微软雅黑" panose="020B0503020204020204" pitchFamily="34" charset="-122"/>
              </a:rPr>
              <a:t>）处 了解，也可以通过手机</a:t>
            </a:r>
            <a:r>
              <a:rPr sz="2400" b="1" strike="noStrike" noProof="1">
                <a:solidFill>
                  <a:srgbClr val="FF0000"/>
                </a:solidFill>
                <a:latin typeface="微软雅黑" panose="020B0503020204020204" pitchFamily="34" charset="-122"/>
                <a:ea typeface="微软雅黑" panose="020B0503020204020204" pitchFamily="34" charset="-122"/>
              </a:rPr>
              <a:t>个人所得税 APP</a:t>
            </a:r>
            <a:r>
              <a:rPr sz="2400" strike="noStrike" noProof="1">
                <a:latin typeface="微软雅黑" panose="020B0503020204020204" pitchFamily="34" charset="-122"/>
                <a:ea typeface="微软雅黑" panose="020B0503020204020204" pitchFamily="34" charset="-122"/>
              </a:rPr>
              <a:t>、自然人电子税务局或到当地办税服务厅查询您相关的收入纳税申报信息。</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需要说明的是，您通过税务机关查询的收入纳税信息， 是您的扣缴义务人（支付所得单位）扣缴申报的信息。其中，显示的“收入”并非您实际到手收入，对工资薪金所得而言为没有减除“三险一金”等扣除和个税前的收入； 劳务报酬所得、稿酬所得和特许权使用费所得，为没有扣减任何费用和个税前的收入。</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431165" y="1193165"/>
            <a:ext cx="11250295" cy="583565"/>
          </a:xfrm>
          <a:prstGeom prst="rect">
            <a:avLst/>
          </a:prstGeom>
          <a:solidFill>
            <a:srgbClr val="004DA1"/>
          </a:solidFill>
          <a:ln w="9525">
            <a:noFill/>
          </a:ln>
        </p:spPr>
        <p:txBody>
          <a:bodyPr wrap="square" anchor="t">
            <a:spAutoFit/>
          </a:bodyPr>
          <a:lstStyle/>
          <a:p>
            <a:pPr algn="ctr"/>
            <a:r>
              <a:rPr sz="3200" b="1" dirty="0">
                <a:solidFill>
                  <a:schemeClr val="bg1"/>
                </a:solidFill>
              </a:rPr>
              <a:t>【小贴士：我从哪里可以查询本人相关的预扣预缴税款信息？】</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获取您被预扣预缴税款的信息</a:t>
            </a:r>
            <a:r>
              <a:rPr sz="2400" b="1" strike="noStrike" noProof="1">
                <a:latin typeface="微软雅黑" panose="020B0503020204020204" pitchFamily="34" charset="-122"/>
                <a:ea typeface="微软雅黑" panose="020B0503020204020204" pitchFamily="34" charset="-122"/>
              </a:rPr>
              <a:t>有以下途径</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一是</a:t>
            </a:r>
            <a:r>
              <a:rPr sz="2400" b="1" strike="noStrike" noProof="1">
                <a:solidFill>
                  <a:srgbClr val="FF0000"/>
                </a:solidFill>
                <a:latin typeface="微软雅黑" panose="020B0503020204020204" pitchFamily="34" charset="-122"/>
                <a:ea typeface="微软雅黑" panose="020B0503020204020204" pitchFamily="34" charset="-122"/>
              </a:rPr>
              <a:t>从扣缴义务人处</a:t>
            </a:r>
            <a:r>
              <a:rPr sz="2400" strike="noStrike" noProof="1">
                <a:latin typeface="微软雅黑" panose="020B0503020204020204" pitchFamily="34" charset="-122"/>
                <a:ea typeface="微软雅黑" panose="020B0503020204020204" pitchFamily="34" charset="-122"/>
              </a:rPr>
              <a:t>获得。您可在每月（次）领取收入后向其问询或索要凭据（如工资条），或者在次年 2 月底前请其提供相关支付所得和已扣缴税款等信息；</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二是可以通过</a:t>
            </a:r>
            <a:r>
              <a:rPr sz="2400" b="1" strike="noStrike" noProof="1">
                <a:solidFill>
                  <a:srgbClr val="FF0000"/>
                </a:solidFill>
                <a:latin typeface="微软雅黑" panose="020B0503020204020204" pitchFamily="34" charset="-122"/>
                <a:ea typeface="微软雅黑" panose="020B0503020204020204" pitchFamily="34" charset="-122"/>
              </a:rPr>
              <a:t>手机个人所得税APP</a:t>
            </a:r>
            <a:r>
              <a:rPr sz="2400" strike="noStrike" noProof="1">
                <a:latin typeface="微软雅黑" panose="020B0503020204020204" pitchFamily="34" charset="-122"/>
                <a:ea typeface="微软雅黑" panose="020B0503020204020204" pitchFamily="34" charset="-122"/>
              </a:rPr>
              <a:t> 或者</a:t>
            </a:r>
            <a:r>
              <a:rPr sz="2400" b="1" strike="noStrike" noProof="1">
                <a:solidFill>
                  <a:srgbClr val="FF0000"/>
                </a:solidFill>
                <a:latin typeface="微软雅黑" panose="020B0503020204020204" pitchFamily="34" charset="-122"/>
                <a:ea typeface="微软雅黑" panose="020B0503020204020204" pitchFamily="34" charset="-122"/>
              </a:rPr>
              <a:t>自然人电子税务局</a:t>
            </a:r>
            <a:r>
              <a:rPr sz="2400" strike="noStrike" noProof="1">
                <a:latin typeface="微软雅黑" panose="020B0503020204020204" pitchFamily="34" charset="-122"/>
                <a:ea typeface="微软雅黑" panose="020B0503020204020204" pitchFamily="34" charset="-122"/>
              </a:rPr>
              <a:t>查询。</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761365" y="1193165"/>
            <a:ext cx="10577195" cy="583565"/>
          </a:xfrm>
          <a:prstGeom prst="rect">
            <a:avLst/>
          </a:prstGeom>
          <a:solidFill>
            <a:srgbClr val="004DA1"/>
          </a:solidFill>
          <a:ln w="9525">
            <a:noFill/>
          </a:ln>
        </p:spPr>
        <p:txBody>
          <a:bodyPr wrap="square" anchor="t">
            <a:spAutoFit/>
          </a:bodyPr>
          <a:lstStyle/>
          <a:p>
            <a:pPr algn="ctr"/>
            <a:r>
              <a:rPr sz="3200" b="1" dirty="0">
                <a:solidFill>
                  <a:schemeClr val="bg1"/>
                </a:solidFill>
              </a:rPr>
              <a:t> 4.3 我对收入纳税信息有异议怎么办？</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您在通过手机个人所得税 APP 或者自然人电子税务局查询本人的收入纳税记录时，如对相关数据有疑问，可</a:t>
            </a:r>
            <a:r>
              <a:rPr sz="2400" b="1" strike="noStrike" noProof="1">
                <a:latin typeface="微软雅黑" panose="020B0503020204020204" pitchFamily="34" charset="-122"/>
                <a:ea typeface="微软雅黑" panose="020B0503020204020204" pitchFamily="34" charset="-122"/>
              </a:rPr>
              <a:t>就该笔收入纳税记录咨询支付单位</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如果您确定本人</a:t>
            </a:r>
            <a:r>
              <a:rPr sz="2400" b="1" strike="noStrike" noProof="1">
                <a:solidFill>
                  <a:srgbClr val="FF0000"/>
                </a:solidFill>
                <a:latin typeface="微软雅黑" panose="020B0503020204020204" pitchFamily="34" charset="-122"/>
                <a:ea typeface="微软雅黑" panose="020B0503020204020204" pitchFamily="34" charset="-122"/>
              </a:rPr>
              <a:t>从未取得过</a:t>
            </a:r>
            <a:r>
              <a:rPr sz="2400" strike="noStrike" noProof="1">
                <a:latin typeface="微软雅黑" panose="020B0503020204020204" pitchFamily="34" charset="-122"/>
                <a:ea typeface="微软雅黑" panose="020B0503020204020204" pitchFamily="34" charset="-122"/>
              </a:rPr>
              <a:t>记录中的某一项，您可直接通过手机个人所得税 APP 或者自然人电子税务局就该笔记录</a:t>
            </a:r>
            <a:r>
              <a:rPr sz="2400" b="1" strike="noStrike" noProof="1">
                <a:latin typeface="微软雅黑" panose="020B0503020204020204" pitchFamily="34" charset="-122"/>
                <a:ea typeface="微软雅黑" panose="020B0503020204020204" pitchFamily="34" charset="-122"/>
              </a:rPr>
              <a:t>发起申诉</a:t>
            </a:r>
            <a:r>
              <a:rPr sz="2400" strike="noStrike" noProof="1">
                <a:latin typeface="微软雅黑" panose="020B0503020204020204" pitchFamily="34" charset="-122"/>
                <a:ea typeface="微软雅黑" panose="020B0503020204020204" pitchFamily="34" charset="-122"/>
              </a:rPr>
              <a:t>并进行承诺；申诉后该笔收入将不纳入您年度汇算。需要特别说明的是，如果您取得了该笔收入，仅是对相关金额有异议，请不要通过上述渠道申诉，可联系支付单位请其更正。</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761365" y="1193165"/>
            <a:ext cx="10577195" cy="583565"/>
          </a:xfrm>
          <a:prstGeom prst="rect">
            <a:avLst/>
          </a:prstGeom>
          <a:solidFill>
            <a:srgbClr val="004DA1"/>
          </a:solidFill>
          <a:ln w="9525">
            <a:noFill/>
          </a:ln>
        </p:spPr>
        <p:txBody>
          <a:bodyPr wrap="square" anchor="t">
            <a:spAutoFit/>
          </a:bodyPr>
          <a:lstStyle/>
          <a:p>
            <a:pPr algn="ctr"/>
            <a:r>
              <a:rPr sz="3200" b="1" dirty="0">
                <a:solidFill>
                  <a:schemeClr val="bg1"/>
                </a:solidFill>
              </a:rPr>
              <a:t>4.</a:t>
            </a:r>
            <a:r>
              <a:rPr lang="en-US" sz="3200" b="1" dirty="0">
                <a:solidFill>
                  <a:schemeClr val="bg1"/>
                </a:solidFill>
              </a:rPr>
              <a:t>4 </a:t>
            </a:r>
            <a:r>
              <a:rPr sz="3200" b="1" dirty="0">
                <a:solidFill>
                  <a:schemeClr val="bg1"/>
                </a:solidFill>
              </a:rPr>
              <a:t>不如实申报会有什么后果？ </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纳税人如</a:t>
            </a:r>
            <a:r>
              <a:rPr sz="2400" b="1" strike="noStrike" noProof="1">
                <a:solidFill>
                  <a:srgbClr val="FF0000"/>
                </a:solidFill>
                <a:latin typeface="微软雅黑" panose="020B0503020204020204" pitchFamily="34" charset="-122"/>
                <a:ea typeface="微软雅黑" panose="020B0503020204020204" pitchFamily="34" charset="-122"/>
              </a:rPr>
              <a:t>未依法如实</a:t>
            </a:r>
            <a:r>
              <a:rPr sz="2400" strike="noStrike" noProof="1">
                <a:latin typeface="微软雅黑" panose="020B0503020204020204" pitchFamily="34" charset="-122"/>
                <a:ea typeface="微软雅黑" panose="020B0503020204020204" pitchFamily="34" charset="-122"/>
              </a:rPr>
              <a:t>办理综合所得年度汇算的，可能面临</a:t>
            </a:r>
            <a:r>
              <a:rPr sz="2400" b="1" strike="noStrike" noProof="1">
                <a:solidFill>
                  <a:srgbClr val="FF0000"/>
                </a:solidFill>
                <a:latin typeface="微软雅黑" panose="020B0503020204020204" pitchFamily="34" charset="-122"/>
                <a:ea typeface="微软雅黑" panose="020B0503020204020204" pitchFamily="34" charset="-122"/>
              </a:rPr>
              <a:t>税务行政处罚</a:t>
            </a:r>
            <a:r>
              <a:rPr sz="2400" strike="noStrike" noProof="1">
                <a:latin typeface="微软雅黑" panose="020B0503020204020204" pitchFamily="34" charset="-122"/>
                <a:ea typeface="微软雅黑" panose="020B0503020204020204" pitchFamily="34" charset="-122"/>
              </a:rPr>
              <a:t>，并记入</a:t>
            </a:r>
            <a:r>
              <a:rPr sz="2400" b="1" strike="noStrike" noProof="1">
                <a:solidFill>
                  <a:srgbClr val="FF0000"/>
                </a:solidFill>
                <a:latin typeface="微软雅黑" panose="020B0503020204020204" pitchFamily="34" charset="-122"/>
                <a:ea typeface="微软雅黑" panose="020B0503020204020204" pitchFamily="34" charset="-122"/>
              </a:rPr>
              <a:t>个人纳税信用</a:t>
            </a:r>
            <a:r>
              <a:rPr sz="2400" strike="noStrike" noProof="1">
                <a:latin typeface="微软雅黑" panose="020B0503020204020204" pitchFamily="34" charset="-122"/>
                <a:ea typeface="微软雅黑" panose="020B0503020204020204" pitchFamily="34" charset="-122"/>
              </a:rPr>
              <a:t>档案。根据税收征管法第六十三条规定，纳税人采取隐瞒收入、编造虚假扣除等手段逃避缴税的，由税务机关追缴其不缴或者少缴的税款、滞纳金， 并处不缴或者少缴的税款百分之五十以上五倍以下的罚款；构成犯罪的，依法追究刑事责任。</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165"/>
            <a:ext cx="10716260" cy="583565"/>
          </a:xfrm>
          <a:prstGeom prst="rect">
            <a:avLst/>
          </a:prstGeom>
          <a:solidFill>
            <a:srgbClr val="004DA1"/>
          </a:solidFill>
          <a:ln w="9525">
            <a:noFill/>
          </a:ln>
        </p:spPr>
        <p:txBody>
          <a:bodyPr wrap="square" anchor="t">
            <a:spAutoFit/>
          </a:bodyPr>
          <a:lstStyle/>
          <a:p>
            <a:pPr algn="ctr"/>
            <a:r>
              <a:rPr sz="3200" b="1" dirty="0">
                <a:solidFill>
                  <a:schemeClr val="bg1"/>
                </a:solidFill>
              </a:rPr>
              <a:t> 4.</a:t>
            </a:r>
            <a:r>
              <a:rPr lang="en-US" sz="3200" b="1" dirty="0">
                <a:solidFill>
                  <a:schemeClr val="bg1"/>
                </a:solidFill>
              </a:rPr>
              <a:t>4</a:t>
            </a:r>
            <a:r>
              <a:rPr sz="3200" b="1" dirty="0">
                <a:solidFill>
                  <a:schemeClr val="bg1"/>
                </a:solidFill>
              </a:rPr>
              <a:t>.1 不如实报送专项附加扣除信息要承担什么法律责任？</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除承担上述不如实申报的法律后果外，还可能对您享受专项附加扣除造成一定影响。如果纳税人填报的专项附加扣除信息存在明显错误，经税务机关通知，拒不更正也不说明情况， 税务机关</a:t>
            </a:r>
            <a:r>
              <a:rPr sz="2400" b="1" strike="noStrike" noProof="1">
                <a:solidFill>
                  <a:srgbClr val="FF0000"/>
                </a:solidFill>
                <a:latin typeface="微软雅黑" panose="020B0503020204020204" pitchFamily="34" charset="-122"/>
                <a:ea typeface="微软雅黑" panose="020B0503020204020204" pitchFamily="34" charset="-122"/>
              </a:rPr>
              <a:t>可暂停其享受</a:t>
            </a:r>
            <a:r>
              <a:rPr sz="2400" strike="noStrike" noProof="1">
                <a:latin typeface="微软雅黑" panose="020B0503020204020204" pitchFamily="34" charset="-122"/>
                <a:ea typeface="微软雅黑" panose="020B0503020204020204" pitchFamily="34" charset="-122"/>
              </a:rPr>
              <a:t>专项附加扣除。待纳税人按规定更正相关信息或者说明情况后，可继续专项附加扣除，以前月份未享受扣除的，可按规定追补扣除。</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761365" y="1193165"/>
            <a:ext cx="10577195" cy="583565"/>
          </a:xfrm>
          <a:prstGeom prst="rect">
            <a:avLst/>
          </a:prstGeom>
          <a:solidFill>
            <a:srgbClr val="004DA1"/>
          </a:solidFill>
          <a:ln w="9525">
            <a:noFill/>
          </a:ln>
        </p:spPr>
        <p:txBody>
          <a:bodyPr wrap="square" anchor="t">
            <a:spAutoFit/>
          </a:bodyPr>
          <a:lstStyle/>
          <a:p>
            <a:pPr algn="ctr"/>
            <a:r>
              <a:rPr sz="3200" b="1" dirty="0">
                <a:solidFill>
                  <a:schemeClr val="bg1"/>
                </a:solidFill>
              </a:rPr>
              <a:t> 4.</a:t>
            </a:r>
            <a:r>
              <a:rPr lang="en-US" sz="3200" b="1" dirty="0">
                <a:solidFill>
                  <a:schemeClr val="bg1"/>
                </a:solidFill>
              </a:rPr>
              <a:t>4</a:t>
            </a:r>
            <a:r>
              <a:rPr sz="3200" b="1" dirty="0">
                <a:solidFill>
                  <a:schemeClr val="bg1"/>
                </a:solidFill>
              </a:rPr>
              <a:t>.2 不如实申报，对个人纳税信用有什么影响？</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年度汇算</a:t>
            </a:r>
            <a:r>
              <a:rPr 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准备资料</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29130"/>
            <a:ext cx="10716895"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纳税人的纳税申报情况将</a:t>
            </a:r>
            <a:r>
              <a:rPr sz="2400" b="1" strike="noStrike" noProof="1">
                <a:solidFill>
                  <a:srgbClr val="FF0000"/>
                </a:solidFill>
                <a:latin typeface="微软雅黑" panose="020B0503020204020204" pitchFamily="34" charset="-122"/>
                <a:ea typeface="微软雅黑" panose="020B0503020204020204" pitchFamily="34" charset="-122"/>
              </a:rPr>
              <a:t>纳入个人信用管理</a:t>
            </a:r>
            <a:r>
              <a:rPr sz="2400" strike="noStrike" noProof="1">
                <a:latin typeface="微软雅黑" panose="020B0503020204020204" pitchFamily="34" charset="-122"/>
                <a:ea typeface="微软雅黑" panose="020B0503020204020204" pitchFamily="34" charset="-122"/>
              </a:rPr>
              <a:t>。未按规定办理纳税申报、不缴或者少缴税款、提供虚假资料申报享受税收优惠、不配合税务检查、虚假承诺等行为，都会对个人信用产生影响。</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608138" y="3560445"/>
            <a:ext cx="9242425" cy="922020"/>
          </a:xfrm>
          <a:prstGeom prst="rect">
            <a:avLst/>
          </a:prstGeom>
        </p:spPr>
        <p:txBody>
          <a:bodyPr wrap="square">
            <a:spAutoFit/>
          </a:bodyPr>
          <a:lstStyle/>
          <a:p>
            <a:pPr algn="ctr" fontAlgn="auto"/>
            <a:r>
              <a:rPr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我该如何办理年度汇算申报？</a:t>
            </a:r>
            <a:endPar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grpSp>
        <p:nvGrpSpPr>
          <p:cNvPr id="15362" name="组合 34"/>
          <p:cNvGrpSpPr/>
          <p:nvPr/>
        </p:nvGrpSpPr>
        <p:grpSpPr>
          <a:xfrm>
            <a:off x="4876800" y="1057275"/>
            <a:ext cx="2190750" cy="2214880"/>
            <a:chOff x="2872740" y="1722120"/>
            <a:chExt cx="683201" cy="691147"/>
          </a:xfrm>
        </p:grpSpPr>
        <p:sp>
          <p:nvSpPr>
            <p:cNvPr id="37" name="椭圆 36"/>
            <p:cNvSpPr/>
            <p:nvPr/>
          </p:nvSpPr>
          <p:spPr>
            <a:xfrm>
              <a:off x="2872740" y="1722120"/>
              <a:ext cx="683201" cy="683201"/>
            </a:xfrm>
            <a:prstGeom prst="ellipse">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z="6600" strike="noStrike" noProof="1"/>
            </a:p>
          </p:txBody>
        </p:sp>
        <p:sp>
          <p:nvSpPr>
            <p:cNvPr id="15364" name="文本框 37"/>
            <p:cNvSpPr txBox="1"/>
            <p:nvPr/>
          </p:nvSpPr>
          <p:spPr>
            <a:xfrm>
              <a:off x="2872740" y="1722120"/>
              <a:ext cx="683201" cy="691147"/>
            </a:xfrm>
            <a:prstGeom prst="rect">
              <a:avLst/>
            </a:prstGeom>
            <a:noFill/>
            <a:ln w="9525">
              <a:noFill/>
            </a:ln>
          </p:spPr>
          <p:txBody>
            <a:bodyPr wrap="square" anchor="t">
              <a:spAutoFit/>
            </a:bodyPr>
            <a:lstStyle/>
            <a:p>
              <a:pPr algn="ctr"/>
              <a:r>
                <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rPr>
                <a:t>5</a:t>
              </a:r>
              <a:endParaRPr lang="en-US" altLang="zh-CN" sz="13800" b="1" dirty="0">
                <a:solidFill>
                  <a:schemeClr val="bg1"/>
                </a:solidFill>
                <a:latin typeface="微软雅黑" panose="020B0503020204020204" pitchFamily="34" charset="-122"/>
                <a:ea typeface="微软雅黑" panose="020B0503020204020204" pitchFamily="34" charset="-122"/>
                <a:sym typeface="等线" panose="02010600030101010101" charset="-122"/>
              </a:endParaRPr>
            </a:p>
          </p:txBody>
        </p:sp>
      </p:grpSp>
    </p:spTree>
  </p:cSld>
  <p:clrMapOvr>
    <a:masterClrMapping/>
  </p:clrMapOvr>
  <p:transition spd="med">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5105" y="2435225"/>
            <a:ext cx="9894570" cy="922020"/>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谁来办理</a:t>
            </a:r>
            <a:endParaRPr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上箭头 2"/>
          <p:cNvSpPr/>
          <p:nvPr/>
        </p:nvSpPr>
        <p:spPr>
          <a:xfrm>
            <a:off x="3740347" y="3512946"/>
            <a:ext cx="2042755" cy="2601105"/>
          </a:xfrm>
          <a:prstGeom prst="upArrow">
            <a:avLst>
              <a:gd name="adj1" fmla="val 50000"/>
              <a:gd name="adj2" fmla="val 56152"/>
            </a:avLst>
          </a:prstGeom>
          <a:blipFill>
            <a:blip r:embed="rId1"/>
            <a:stretch>
              <a:fillRect l="-79641" r="-786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p>
        </p:txBody>
      </p:sp>
      <p:sp>
        <p:nvSpPr>
          <p:cNvPr id="4" name="上箭头 3"/>
          <p:cNvSpPr/>
          <p:nvPr/>
        </p:nvSpPr>
        <p:spPr>
          <a:xfrm>
            <a:off x="6408899" y="3512946"/>
            <a:ext cx="2042755" cy="2601105"/>
          </a:xfrm>
          <a:prstGeom prst="upArrow">
            <a:avLst>
              <a:gd name="adj1" fmla="val 50000"/>
              <a:gd name="adj2" fmla="val 56152"/>
            </a:avLst>
          </a:prstGeom>
          <a:blipFill>
            <a:blip r:embed="rId1"/>
            <a:stretch>
              <a:fillRect l="-79641" r="-78659"/>
            </a:stretch>
          </a:blip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lstStyle/>
          <a:p>
            <a:pPr algn="ctr"/>
          </a:p>
        </p:txBody>
      </p:sp>
      <p:sp>
        <p:nvSpPr>
          <p:cNvPr id="2" name="上箭头 1"/>
          <p:cNvSpPr/>
          <p:nvPr/>
        </p:nvSpPr>
        <p:spPr>
          <a:xfrm>
            <a:off x="4780139" y="2451100"/>
            <a:ext cx="2668554" cy="3662952"/>
          </a:xfrm>
          <a:prstGeom prst="upArrow">
            <a:avLst>
              <a:gd name="adj1" fmla="val 50000"/>
              <a:gd name="adj2" fmla="val 5615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rmAutofit/>
          </a:bodyPr>
          <a:lstStyle/>
          <a:p>
            <a:pPr algn="ctr"/>
          </a:p>
        </p:txBody>
      </p:sp>
      <p:sp>
        <p:nvSpPr>
          <p:cNvPr id="43" name="矩形 42"/>
          <p:cNvSpPr/>
          <p:nvPr/>
        </p:nvSpPr>
        <p:spPr bwMode="auto">
          <a:xfrm>
            <a:off x="3821430" y="1329055"/>
            <a:ext cx="5319395" cy="767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fontScale="25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50000"/>
              </a:lnSpc>
              <a:spcBef>
                <a:spcPct val="0"/>
              </a:spcBef>
            </a:pPr>
            <a:r>
              <a:rPr sz="8000">
                <a:latin typeface="微软雅黑" panose="020B0503020204020204" pitchFamily="34" charset="-122"/>
                <a:ea typeface="微软雅黑" panose="020B0503020204020204" pitchFamily="34" charset="-122"/>
                <a:sym typeface="+mn-ea"/>
              </a:rPr>
              <a:t>纳税人可以通过手机个人所得税 APP、自然人电子税务局等渠道自行办理年度汇算。</a:t>
            </a:r>
            <a:endParaRPr sz="8000" strike="noStrike" noProof="1">
              <a:latin typeface="微软雅黑" panose="020B0503020204020204" pitchFamily="34" charset="-122"/>
              <a:ea typeface="微软雅黑" panose="020B0503020204020204" pitchFamily="34" charset="-122"/>
            </a:endParaRPr>
          </a:p>
          <a:p>
            <a:pPr algn="ctr">
              <a:lnSpc>
                <a:spcPct val="150000"/>
              </a:lnSpc>
              <a:spcBef>
                <a:spcPct val="0"/>
              </a:spcBef>
            </a:pPr>
            <a:r>
              <a:rPr lang="en-US" altLang="zh-CN" sz="1100" dirty="0"/>
              <a:t>……</a:t>
            </a:r>
            <a:endParaRPr lang="en-US" altLang="zh-CN" sz="1100" dirty="0"/>
          </a:p>
        </p:txBody>
      </p:sp>
      <p:sp>
        <p:nvSpPr>
          <p:cNvPr id="44" name="文本框 43"/>
          <p:cNvSpPr txBox="1"/>
          <p:nvPr/>
        </p:nvSpPr>
        <p:spPr bwMode="auto">
          <a:xfrm>
            <a:off x="4237547" y="887095"/>
            <a:ext cx="3715636"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eaLnBrk="1" hangingPunct="1">
              <a:lnSpc>
                <a:spcPct val="100000"/>
              </a:lnSpc>
              <a:spcBef>
                <a:spcPct val="0"/>
              </a:spcBef>
            </a:pPr>
            <a:r>
              <a:rPr sz="2000">
                <a:latin typeface="微软雅黑" panose="020B0503020204020204" pitchFamily="34" charset="-122"/>
                <a:ea typeface="微软雅黑" panose="020B0503020204020204" pitchFamily="34" charset="-122"/>
                <a:sym typeface="+mn-ea"/>
              </a:rPr>
              <a:t>  </a:t>
            </a:r>
            <a:r>
              <a:rPr sz="2000" b="1">
                <a:latin typeface="微软雅黑" panose="020B0503020204020204" pitchFamily="34" charset="-122"/>
                <a:ea typeface="微软雅黑" panose="020B0503020204020204" pitchFamily="34" charset="-122"/>
                <a:sym typeface="+mn-ea"/>
              </a:rPr>
              <a:t>一是自己办</a:t>
            </a:r>
            <a:endParaRPr lang="en-US" altLang="zh-CN" sz="2000" b="1" dirty="0"/>
          </a:p>
        </p:txBody>
      </p:sp>
      <p:grpSp>
        <p:nvGrpSpPr>
          <p:cNvPr id="10" name="组合 9"/>
          <p:cNvGrpSpPr/>
          <p:nvPr/>
        </p:nvGrpSpPr>
        <p:grpSpPr>
          <a:xfrm>
            <a:off x="649605" y="2689534"/>
            <a:ext cx="3715636" cy="3227705"/>
            <a:chOff x="669925" y="2592553"/>
            <a:chExt cx="3715636" cy="3227705"/>
          </a:xfrm>
        </p:grpSpPr>
        <p:sp>
          <p:nvSpPr>
            <p:cNvPr id="45" name="矩形 44"/>
            <p:cNvSpPr/>
            <p:nvPr/>
          </p:nvSpPr>
          <p:spPr bwMode="auto">
            <a:xfrm>
              <a:off x="669925" y="3034513"/>
              <a:ext cx="3715385" cy="27857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nSpc>
                  <a:spcPct val="150000"/>
                </a:lnSpc>
                <a:spcBef>
                  <a:spcPct val="0"/>
                </a:spcBef>
                <a:buFont typeface="Arial" panose="020B0604020202020204" pitchFamily="34" charset="0"/>
                <a:buChar char="•"/>
              </a:pPr>
              <a:r>
                <a:rPr sz="1900">
                  <a:latin typeface="微软雅黑" panose="020B0503020204020204" pitchFamily="34" charset="-122"/>
                  <a:ea typeface="微软雅黑" panose="020B0503020204020204" pitchFamily="34" charset="-122"/>
                  <a:sym typeface="+mn-ea"/>
                </a:rPr>
                <a:t>即请取得工资薪金或连续性取得劳务报酬所得的扣缴义务人代为办理。您可以请单位帮助代办年度汇算，也可以请教单位如何通过手机或者自然人电子税务局自行办理</a:t>
              </a:r>
              <a:r>
                <a:rPr lang="zh-CN" sz="1900">
                  <a:latin typeface="微软雅黑" panose="020B0503020204020204" pitchFamily="34" charset="-122"/>
                  <a:ea typeface="微软雅黑" panose="020B0503020204020204" pitchFamily="34" charset="-122"/>
                  <a:sym typeface="+mn-ea"/>
                </a:rPr>
                <a:t>。</a:t>
              </a:r>
              <a:endParaRPr lang="zh-CN" sz="1900" dirty="0">
                <a:latin typeface="微软雅黑" panose="020B0503020204020204" pitchFamily="34" charset="-122"/>
                <a:ea typeface="微软雅黑" panose="020B0503020204020204" pitchFamily="34" charset="-122"/>
                <a:sym typeface="+mn-ea"/>
              </a:endParaRPr>
            </a:p>
          </p:txBody>
        </p:sp>
        <p:sp>
          <p:nvSpPr>
            <p:cNvPr id="46" name="文本框 45"/>
            <p:cNvSpPr txBox="1"/>
            <p:nvPr/>
          </p:nvSpPr>
          <p:spPr bwMode="auto">
            <a:xfrm>
              <a:off x="669925" y="2592553"/>
              <a:ext cx="3715636"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l" eaLnBrk="1" hangingPunct="1">
                <a:lnSpc>
                  <a:spcPct val="100000"/>
                </a:lnSpc>
                <a:spcBef>
                  <a:spcPct val="0"/>
                </a:spcBef>
              </a:pPr>
              <a:r>
                <a:rPr sz="2000" b="1">
                  <a:latin typeface="微软雅黑" panose="020B0503020204020204" pitchFamily="34" charset="-122"/>
                  <a:ea typeface="微软雅黑" panose="020B0503020204020204" pitchFamily="34" charset="-122"/>
                  <a:sym typeface="+mn-ea"/>
                </a:rPr>
                <a:t>二是单位办</a:t>
              </a:r>
              <a:endParaRPr lang="en-US" altLang="zh-CN" sz="2000" b="1" dirty="0"/>
            </a:p>
          </p:txBody>
        </p:sp>
      </p:grpSp>
      <p:grpSp>
        <p:nvGrpSpPr>
          <p:cNvPr id="7" name="组合 6"/>
          <p:cNvGrpSpPr/>
          <p:nvPr/>
        </p:nvGrpSpPr>
        <p:grpSpPr>
          <a:xfrm>
            <a:off x="7814784" y="2689534"/>
            <a:ext cx="3715636" cy="1141295"/>
            <a:chOff x="7804624" y="2689534"/>
            <a:chExt cx="3715636" cy="1141295"/>
          </a:xfrm>
        </p:grpSpPr>
        <p:sp>
          <p:nvSpPr>
            <p:cNvPr id="47" name="矩形 46"/>
            <p:cNvSpPr/>
            <p:nvPr/>
          </p:nvSpPr>
          <p:spPr bwMode="auto">
            <a:xfrm>
              <a:off x="7804626" y="3131338"/>
              <a:ext cx="3715634" cy="699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gn="r">
                <a:lnSpc>
                  <a:spcPct val="150000"/>
                </a:lnSpc>
                <a:spcBef>
                  <a:spcPct val="0"/>
                </a:spcBef>
                <a:buFont typeface="Arial" panose="020B0604020202020204" pitchFamily="34" charset="0"/>
                <a:buChar char="•"/>
              </a:pPr>
              <a:r>
                <a:rPr sz="1900">
                  <a:latin typeface="微软雅黑" panose="020B0503020204020204" pitchFamily="34" charset="-122"/>
                  <a:ea typeface="微软雅黑" panose="020B0503020204020204" pitchFamily="34" charset="-122"/>
                  <a:sym typeface="+mn-ea"/>
                </a:rPr>
                <a:t>即委托涉税专业服务机构或其他单位及个人办理。</a:t>
              </a:r>
              <a:endParaRPr lang="en-US" altLang="zh-CN" sz="1900" dirty="0"/>
            </a:p>
          </p:txBody>
        </p:sp>
        <p:sp>
          <p:nvSpPr>
            <p:cNvPr id="48" name="文本框 47"/>
            <p:cNvSpPr txBox="1"/>
            <p:nvPr/>
          </p:nvSpPr>
          <p:spPr bwMode="auto">
            <a:xfrm>
              <a:off x="7804624" y="2689534"/>
              <a:ext cx="3715636" cy="441805"/>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r" eaLnBrk="1" hangingPunct="1">
                <a:lnSpc>
                  <a:spcPct val="100000"/>
                </a:lnSpc>
                <a:spcBef>
                  <a:spcPct val="0"/>
                </a:spcBef>
              </a:pPr>
              <a:r>
                <a:rPr sz="2000" b="1">
                  <a:latin typeface="微软雅黑" panose="020B0503020204020204" pitchFamily="34" charset="-122"/>
                  <a:ea typeface="微软雅黑" panose="020B0503020204020204" pitchFamily="34" charset="-122"/>
                  <a:sym typeface="+mn-ea"/>
                </a:rPr>
                <a:t>三是请人办</a:t>
              </a:r>
              <a:endParaRPr lang="en-US" altLang="zh-CN" sz="2000" b="1" dirty="0"/>
            </a:p>
          </p:txBody>
        </p:sp>
      </p:grpSp>
      <p:grpSp>
        <p:nvGrpSpPr>
          <p:cNvPr id="19" name="组合 18"/>
          <p:cNvGrpSpPr/>
          <p:nvPr/>
        </p:nvGrpSpPr>
        <p:grpSpPr>
          <a:xfrm>
            <a:off x="5609442" y="2235987"/>
            <a:ext cx="971552" cy="971552"/>
            <a:chOff x="5595704" y="2411685"/>
            <a:chExt cx="971552" cy="971552"/>
          </a:xfrm>
        </p:grpSpPr>
        <p:sp>
          <p:nvSpPr>
            <p:cNvPr id="20" name="Oval 5"/>
            <p:cNvSpPr/>
            <p:nvPr/>
          </p:nvSpPr>
          <p:spPr bwMode="auto">
            <a:xfrm>
              <a:off x="5595704" y="2411685"/>
              <a:ext cx="971552" cy="971552"/>
            </a:xfrm>
            <a:prstGeom prst="ellipse">
              <a:avLst/>
            </a:prstGeom>
            <a:solidFill>
              <a:schemeClr val="accent1"/>
            </a:solidFill>
            <a:ln w="38100">
              <a:solidFill>
                <a:schemeClr val="bg2"/>
              </a:solidFill>
            </a:ln>
            <a:effectLst/>
          </p:spPr>
          <p:txBody>
            <a:bodyPr wrap="square" lIns="91440" tIns="45720" rIns="91440" bIns="4572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3200"/>
            </a:p>
          </p:txBody>
        </p:sp>
        <p:sp>
          <p:nvSpPr>
            <p:cNvPr id="21" name="bank_289176"/>
            <p:cNvSpPr>
              <a:spLocks noChangeAspect="1"/>
            </p:cNvSpPr>
            <p:nvPr/>
          </p:nvSpPr>
          <p:spPr bwMode="auto">
            <a:xfrm>
              <a:off x="5909241" y="2717602"/>
              <a:ext cx="373523" cy="359717"/>
            </a:xfrm>
            <a:custGeom>
              <a:avLst/>
              <a:gdLst>
                <a:gd name="connsiteX0" fmla="*/ 216243 w 609050"/>
                <a:gd name="connsiteY0" fmla="*/ 412730 h 586540"/>
                <a:gd name="connsiteX1" fmla="*/ 216243 w 609050"/>
                <a:gd name="connsiteY1" fmla="*/ 456594 h 586540"/>
                <a:gd name="connsiteX2" fmla="*/ 293953 w 609050"/>
                <a:gd name="connsiteY2" fmla="*/ 456594 h 586540"/>
                <a:gd name="connsiteX3" fmla="*/ 293953 w 609050"/>
                <a:gd name="connsiteY3" fmla="*/ 412730 h 586540"/>
                <a:gd name="connsiteX4" fmla="*/ 69884 w 609050"/>
                <a:gd name="connsiteY4" fmla="*/ 412730 h 586540"/>
                <a:gd name="connsiteX5" fmla="*/ 69884 w 609050"/>
                <a:gd name="connsiteY5" fmla="*/ 456594 h 586540"/>
                <a:gd name="connsiteX6" fmla="*/ 147595 w 609050"/>
                <a:gd name="connsiteY6" fmla="*/ 456594 h 586540"/>
                <a:gd name="connsiteX7" fmla="*/ 147595 w 609050"/>
                <a:gd name="connsiteY7" fmla="*/ 412730 h 586540"/>
                <a:gd name="connsiteX8" fmla="*/ 460769 w 609050"/>
                <a:gd name="connsiteY8" fmla="*/ 376268 h 586540"/>
                <a:gd name="connsiteX9" fmla="*/ 460769 w 609050"/>
                <a:gd name="connsiteY9" fmla="*/ 414786 h 586540"/>
                <a:gd name="connsiteX10" fmla="*/ 555916 w 609050"/>
                <a:gd name="connsiteY10" fmla="*/ 414786 h 586540"/>
                <a:gd name="connsiteX11" fmla="*/ 555916 w 609050"/>
                <a:gd name="connsiteY11" fmla="*/ 376268 h 586540"/>
                <a:gd name="connsiteX12" fmla="*/ 216243 w 609050"/>
                <a:gd name="connsiteY12" fmla="*/ 339670 h 586540"/>
                <a:gd name="connsiteX13" fmla="*/ 216243 w 609050"/>
                <a:gd name="connsiteY13" fmla="*/ 383533 h 586540"/>
                <a:gd name="connsiteX14" fmla="*/ 293953 w 609050"/>
                <a:gd name="connsiteY14" fmla="*/ 383533 h 586540"/>
                <a:gd name="connsiteX15" fmla="*/ 293953 w 609050"/>
                <a:gd name="connsiteY15" fmla="*/ 339670 h 586540"/>
                <a:gd name="connsiteX16" fmla="*/ 69884 w 609050"/>
                <a:gd name="connsiteY16" fmla="*/ 339670 h 586540"/>
                <a:gd name="connsiteX17" fmla="*/ 69884 w 609050"/>
                <a:gd name="connsiteY17" fmla="*/ 383533 h 586540"/>
                <a:gd name="connsiteX18" fmla="*/ 147595 w 609050"/>
                <a:gd name="connsiteY18" fmla="*/ 383533 h 586540"/>
                <a:gd name="connsiteX19" fmla="*/ 147595 w 609050"/>
                <a:gd name="connsiteY19" fmla="*/ 339670 h 586540"/>
                <a:gd name="connsiteX20" fmla="*/ 460769 w 609050"/>
                <a:gd name="connsiteY20" fmla="*/ 303071 h 586540"/>
                <a:gd name="connsiteX21" fmla="*/ 460769 w 609050"/>
                <a:gd name="connsiteY21" fmla="*/ 341726 h 586540"/>
                <a:gd name="connsiteX22" fmla="*/ 555916 w 609050"/>
                <a:gd name="connsiteY22" fmla="*/ 341726 h 586540"/>
                <a:gd name="connsiteX23" fmla="*/ 555916 w 609050"/>
                <a:gd name="connsiteY23" fmla="*/ 303071 h 586540"/>
                <a:gd name="connsiteX24" fmla="*/ 216243 w 609050"/>
                <a:gd name="connsiteY24" fmla="*/ 266609 h 586540"/>
                <a:gd name="connsiteX25" fmla="*/ 216243 w 609050"/>
                <a:gd name="connsiteY25" fmla="*/ 310473 h 586540"/>
                <a:gd name="connsiteX26" fmla="*/ 293953 w 609050"/>
                <a:gd name="connsiteY26" fmla="*/ 310473 h 586540"/>
                <a:gd name="connsiteX27" fmla="*/ 293953 w 609050"/>
                <a:gd name="connsiteY27" fmla="*/ 266609 h 586540"/>
                <a:gd name="connsiteX28" fmla="*/ 69884 w 609050"/>
                <a:gd name="connsiteY28" fmla="*/ 266609 h 586540"/>
                <a:gd name="connsiteX29" fmla="*/ 69884 w 609050"/>
                <a:gd name="connsiteY29" fmla="*/ 310473 h 586540"/>
                <a:gd name="connsiteX30" fmla="*/ 147595 w 609050"/>
                <a:gd name="connsiteY30" fmla="*/ 310473 h 586540"/>
                <a:gd name="connsiteX31" fmla="*/ 147595 w 609050"/>
                <a:gd name="connsiteY31" fmla="*/ 266609 h 586540"/>
                <a:gd name="connsiteX32" fmla="*/ 460769 w 609050"/>
                <a:gd name="connsiteY32" fmla="*/ 230010 h 586540"/>
                <a:gd name="connsiteX33" fmla="*/ 460769 w 609050"/>
                <a:gd name="connsiteY33" fmla="*/ 268528 h 586540"/>
                <a:gd name="connsiteX34" fmla="*/ 555916 w 609050"/>
                <a:gd name="connsiteY34" fmla="*/ 268528 h 586540"/>
                <a:gd name="connsiteX35" fmla="*/ 555916 w 609050"/>
                <a:gd name="connsiteY35" fmla="*/ 230010 h 586540"/>
                <a:gd name="connsiteX36" fmla="*/ 216243 w 609050"/>
                <a:gd name="connsiteY36" fmla="*/ 193549 h 586540"/>
                <a:gd name="connsiteX37" fmla="*/ 216243 w 609050"/>
                <a:gd name="connsiteY37" fmla="*/ 237412 h 586540"/>
                <a:gd name="connsiteX38" fmla="*/ 293953 w 609050"/>
                <a:gd name="connsiteY38" fmla="*/ 237412 h 586540"/>
                <a:gd name="connsiteX39" fmla="*/ 293953 w 609050"/>
                <a:gd name="connsiteY39" fmla="*/ 193549 h 586540"/>
                <a:gd name="connsiteX40" fmla="*/ 69884 w 609050"/>
                <a:gd name="connsiteY40" fmla="*/ 193549 h 586540"/>
                <a:gd name="connsiteX41" fmla="*/ 69884 w 609050"/>
                <a:gd name="connsiteY41" fmla="*/ 237412 h 586540"/>
                <a:gd name="connsiteX42" fmla="*/ 147595 w 609050"/>
                <a:gd name="connsiteY42" fmla="*/ 237412 h 586540"/>
                <a:gd name="connsiteX43" fmla="*/ 147595 w 609050"/>
                <a:gd name="connsiteY43" fmla="*/ 193549 h 586540"/>
                <a:gd name="connsiteX44" fmla="*/ 460769 w 609050"/>
                <a:gd name="connsiteY44" fmla="*/ 156950 h 586540"/>
                <a:gd name="connsiteX45" fmla="*/ 460769 w 609050"/>
                <a:gd name="connsiteY45" fmla="*/ 195468 h 586540"/>
                <a:gd name="connsiteX46" fmla="*/ 555916 w 609050"/>
                <a:gd name="connsiteY46" fmla="*/ 195468 h 586540"/>
                <a:gd name="connsiteX47" fmla="*/ 555916 w 609050"/>
                <a:gd name="connsiteY47" fmla="*/ 156950 h 586540"/>
                <a:gd name="connsiteX48" fmla="*/ 192926 w 609050"/>
                <a:gd name="connsiteY48" fmla="*/ 96251 h 586540"/>
                <a:gd name="connsiteX49" fmla="*/ 361366 w 609050"/>
                <a:gd name="connsiteY49" fmla="*/ 96251 h 586540"/>
                <a:gd name="connsiteX50" fmla="*/ 361366 w 609050"/>
                <a:gd name="connsiteY50" fmla="*/ 114880 h 586540"/>
                <a:gd name="connsiteX51" fmla="*/ 192926 w 609050"/>
                <a:gd name="connsiteY51" fmla="*/ 114880 h 586540"/>
                <a:gd name="connsiteX52" fmla="*/ 192926 w 609050"/>
                <a:gd name="connsiteY52" fmla="*/ 49819 h 586540"/>
                <a:gd name="connsiteX53" fmla="*/ 361366 w 609050"/>
                <a:gd name="connsiteY53" fmla="*/ 49819 h 586540"/>
                <a:gd name="connsiteX54" fmla="*/ 361366 w 609050"/>
                <a:gd name="connsiteY54" fmla="*/ 68307 h 586540"/>
                <a:gd name="connsiteX55" fmla="*/ 192926 w 609050"/>
                <a:gd name="connsiteY55" fmla="*/ 68307 h 586540"/>
                <a:gd name="connsiteX56" fmla="*/ 166130 w 609050"/>
                <a:gd name="connsiteY56" fmla="*/ 25222 h 586540"/>
                <a:gd name="connsiteX57" fmla="*/ 166130 w 609050"/>
                <a:gd name="connsiteY57" fmla="*/ 155716 h 586540"/>
                <a:gd name="connsiteX58" fmla="*/ 338987 w 609050"/>
                <a:gd name="connsiteY58" fmla="*/ 155716 h 586540"/>
                <a:gd name="connsiteX59" fmla="*/ 338987 w 609050"/>
                <a:gd name="connsiteY59" fmla="*/ 341040 h 586540"/>
                <a:gd name="connsiteX60" fmla="*/ 338987 w 609050"/>
                <a:gd name="connsiteY60" fmla="*/ 531710 h 586540"/>
                <a:gd name="connsiteX61" fmla="*/ 366721 w 609050"/>
                <a:gd name="connsiteY61" fmla="*/ 531710 h 586540"/>
                <a:gd name="connsiteX62" fmla="*/ 366721 w 609050"/>
                <a:gd name="connsiteY62" fmla="*/ 341040 h 586540"/>
                <a:gd name="connsiteX63" fmla="*/ 366721 w 609050"/>
                <a:gd name="connsiteY63" fmla="*/ 155305 h 586540"/>
                <a:gd name="connsiteX64" fmla="*/ 388002 w 609050"/>
                <a:gd name="connsiteY64" fmla="*/ 143517 h 586540"/>
                <a:gd name="connsiteX65" fmla="*/ 388002 w 609050"/>
                <a:gd name="connsiteY65" fmla="*/ 25222 h 586540"/>
                <a:gd name="connsiteX66" fmla="*/ 140867 w 609050"/>
                <a:gd name="connsiteY66" fmla="*/ 0 h 586540"/>
                <a:gd name="connsiteX67" fmla="*/ 413402 w 609050"/>
                <a:gd name="connsiteY67" fmla="*/ 0 h 586540"/>
                <a:gd name="connsiteX68" fmla="*/ 413402 w 609050"/>
                <a:gd name="connsiteY68" fmla="*/ 129398 h 586540"/>
                <a:gd name="connsiteX69" fmla="*/ 432486 w 609050"/>
                <a:gd name="connsiteY69" fmla="*/ 118843 h 586540"/>
                <a:gd name="connsiteX70" fmla="*/ 584199 w 609050"/>
                <a:gd name="connsiteY70" fmla="*/ 118843 h 586540"/>
                <a:gd name="connsiteX71" fmla="*/ 584199 w 609050"/>
                <a:gd name="connsiteY71" fmla="*/ 531710 h 586540"/>
                <a:gd name="connsiteX72" fmla="*/ 609050 w 609050"/>
                <a:gd name="connsiteY72" fmla="*/ 531710 h 586540"/>
                <a:gd name="connsiteX73" fmla="*/ 609050 w 609050"/>
                <a:gd name="connsiteY73" fmla="*/ 586540 h 586540"/>
                <a:gd name="connsiteX74" fmla="*/ 0 w 609050"/>
                <a:gd name="connsiteY74" fmla="*/ 586540 h 586540"/>
                <a:gd name="connsiteX75" fmla="*/ 0 w 609050"/>
                <a:gd name="connsiteY75" fmla="*/ 531710 h 586540"/>
                <a:gd name="connsiteX76" fmla="*/ 24851 w 609050"/>
                <a:gd name="connsiteY76" fmla="*/ 531710 h 586540"/>
                <a:gd name="connsiteX77" fmla="*/ 24851 w 609050"/>
                <a:gd name="connsiteY77" fmla="*/ 155716 h 586540"/>
                <a:gd name="connsiteX78" fmla="*/ 140867 w 609050"/>
                <a:gd name="connsiteY78" fmla="*/ 155716 h 586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9050" h="586540">
                  <a:moveTo>
                    <a:pt x="216243" y="412730"/>
                  </a:moveTo>
                  <a:lnTo>
                    <a:pt x="216243" y="456594"/>
                  </a:lnTo>
                  <a:lnTo>
                    <a:pt x="293953" y="456594"/>
                  </a:lnTo>
                  <a:lnTo>
                    <a:pt x="293953" y="412730"/>
                  </a:lnTo>
                  <a:close/>
                  <a:moveTo>
                    <a:pt x="69884" y="412730"/>
                  </a:moveTo>
                  <a:lnTo>
                    <a:pt x="69884" y="456594"/>
                  </a:lnTo>
                  <a:lnTo>
                    <a:pt x="147595" y="456594"/>
                  </a:lnTo>
                  <a:lnTo>
                    <a:pt x="147595" y="412730"/>
                  </a:lnTo>
                  <a:close/>
                  <a:moveTo>
                    <a:pt x="460769" y="376268"/>
                  </a:moveTo>
                  <a:lnTo>
                    <a:pt x="460769" y="414786"/>
                  </a:lnTo>
                  <a:lnTo>
                    <a:pt x="555916" y="414786"/>
                  </a:lnTo>
                  <a:lnTo>
                    <a:pt x="555916" y="376268"/>
                  </a:lnTo>
                  <a:close/>
                  <a:moveTo>
                    <a:pt x="216243" y="339670"/>
                  </a:moveTo>
                  <a:lnTo>
                    <a:pt x="216243" y="383533"/>
                  </a:lnTo>
                  <a:lnTo>
                    <a:pt x="293953" y="383533"/>
                  </a:lnTo>
                  <a:lnTo>
                    <a:pt x="293953" y="339670"/>
                  </a:lnTo>
                  <a:close/>
                  <a:moveTo>
                    <a:pt x="69884" y="339670"/>
                  </a:moveTo>
                  <a:lnTo>
                    <a:pt x="69884" y="383533"/>
                  </a:lnTo>
                  <a:lnTo>
                    <a:pt x="147595" y="383533"/>
                  </a:lnTo>
                  <a:lnTo>
                    <a:pt x="147595" y="339670"/>
                  </a:lnTo>
                  <a:close/>
                  <a:moveTo>
                    <a:pt x="460769" y="303071"/>
                  </a:moveTo>
                  <a:lnTo>
                    <a:pt x="460769" y="341726"/>
                  </a:lnTo>
                  <a:lnTo>
                    <a:pt x="555916" y="341726"/>
                  </a:lnTo>
                  <a:lnTo>
                    <a:pt x="555916" y="303071"/>
                  </a:lnTo>
                  <a:close/>
                  <a:moveTo>
                    <a:pt x="216243" y="266609"/>
                  </a:moveTo>
                  <a:lnTo>
                    <a:pt x="216243" y="310473"/>
                  </a:lnTo>
                  <a:lnTo>
                    <a:pt x="293953" y="310473"/>
                  </a:lnTo>
                  <a:lnTo>
                    <a:pt x="293953" y="266609"/>
                  </a:lnTo>
                  <a:close/>
                  <a:moveTo>
                    <a:pt x="69884" y="266609"/>
                  </a:moveTo>
                  <a:lnTo>
                    <a:pt x="69884" y="310473"/>
                  </a:lnTo>
                  <a:lnTo>
                    <a:pt x="147595" y="310473"/>
                  </a:lnTo>
                  <a:lnTo>
                    <a:pt x="147595" y="266609"/>
                  </a:lnTo>
                  <a:close/>
                  <a:moveTo>
                    <a:pt x="460769" y="230010"/>
                  </a:moveTo>
                  <a:lnTo>
                    <a:pt x="460769" y="268528"/>
                  </a:lnTo>
                  <a:lnTo>
                    <a:pt x="555916" y="268528"/>
                  </a:lnTo>
                  <a:lnTo>
                    <a:pt x="555916" y="230010"/>
                  </a:lnTo>
                  <a:close/>
                  <a:moveTo>
                    <a:pt x="216243" y="193549"/>
                  </a:moveTo>
                  <a:lnTo>
                    <a:pt x="216243" y="237412"/>
                  </a:lnTo>
                  <a:lnTo>
                    <a:pt x="293953" y="237412"/>
                  </a:lnTo>
                  <a:lnTo>
                    <a:pt x="293953" y="193549"/>
                  </a:lnTo>
                  <a:close/>
                  <a:moveTo>
                    <a:pt x="69884" y="193549"/>
                  </a:moveTo>
                  <a:lnTo>
                    <a:pt x="69884" y="237412"/>
                  </a:lnTo>
                  <a:lnTo>
                    <a:pt x="147595" y="237412"/>
                  </a:lnTo>
                  <a:lnTo>
                    <a:pt x="147595" y="193549"/>
                  </a:lnTo>
                  <a:close/>
                  <a:moveTo>
                    <a:pt x="460769" y="156950"/>
                  </a:moveTo>
                  <a:lnTo>
                    <a:pt x="460769" y="195468"/>
                  </a:lnTo>
                  <a:lnTo>
                    <a:pt x="555916" y="195468"/>
                  </a:lnTo>
                  <a:lnTo>
                    <a:pt x="555916" y="156950"/>
                  </a:lnTo>
                  <a:close/>
                  <a:moveTo>
                    <a:pt x="192926" y="96251"/>
                  </a:moveTo>
                  <a:lnTo>
                    <a:pt x="361366" y="96251"/>
                  </a:lnTo>
                  <a:lnTo>
                    <a:pt x="361366" y="114880"/>
                  </a:lnTo>
                  <a:lnTo>
                    <a:pt x="192926" y="114880"/>
                  </a:lnTo>
                  <a:close/>
                  <a:moveTo>
                    <a:pt x="192926" y="49819"/>
                  </a:moveTo>
                  <a:lnTo>
                    <a:pt x="361366" y="49819"/>
                  </a:lnTo>
                  <a:lnTo>
                    <a:pt x="361366" y="68307"/>
                  </a:lnTo>
                  <a:lnTo>
                    <a:pt x="192926" y="68307"/>
                  </a:lnTo>
                  <a:close/>
                  <a:moveTo>
                    <a:pt x="166130" y="25222"/>
                  </a:moveTo>
                  <a:lnTo>
                    <a:pt x="166130" y="155716"/>
                  </a:lnTo>
                  <a:lnTo>
                    <a:pt x="338987" y="155716"/>
                  </a:lnTo>
                  <a:lnTo>
                    <a:pt x="338987" y="341040"/>
                  </a:lnTo>
                  <a:lnTo>
                    <a:pt x="338987" y="531710"/>
                  </a:lnTo>
                  <a:lnTo>
                    <a:pt x="366721" y="531710"/>
                  </a:lnTo>
                  <a:lnTo>
                    <a:pt x="366721" y="341040"/>
                  </a:lnTo>
                  <a:lnTo>
                    <a:pt x="366721" y="155305"/>
                  </a:lnTo>
                  <a:lnTo>
                    <a:pt x="388002" y="143517"/>
                  </a:lnTo>
                  <a:lnTo>
                    <a:pt x="388002" y="25222"/>
                  </a:lnTo>
                  <a:close/>
                  <a:moveTo>
                    <a:pt x="140867" y="0"/>
                  </a:moveTo>
                  <a:lnTo>
                    <a:pt x="413402" y="0"/>
                  </a:lnTo>
                  <a:lnTo>
                    <a:pt x="413402" y="129398"/>
                  </a:lnTo>
                  <a:lnTo>
                    <a:pt x="432486" y="118843"/>
                  </a:lnTo>
                  <a:lnTo>
                    <a:pt x="584199" y="118843"/>
                  </a:lnTo>
                  <a:lnTo>
                    <a:pt x="584199" y="531710"/>
                  </a:lnTo>
                  <a:lnTo>
                    <a:pt x="609050" y="531710"/>
                  </a:lnTo>
                  <a:lnTo>
                    <a:pt x="609050" y="586540"/>
                  </a:lnTo>
                  <a:lnTo>
                    <a:pt x="0" y="586540"/>
                  </a:lnTo>
                  <a:lnTo>
                    <a:pt x="0" y="531710"/>
                  </a:lnTo>
                  <a:lnTo>
                    <a:pt x="24851" y="531710"/>
                  </a:lnTo>
                  <a:lnTo>
                    <a:pt x="24851" y="155716"/>
                  </a:lnTo>
                  <a:lnTo>
                    <a:pt x="140867" y="155716"/>
                  </a:lnTo>
                  <a:close/>
                </a:path>
              </a:pathLst>
            </a:custGeom>
            <a:solidFill>
              <a:schemeClr val="bg1"/>
            </a:solidFill>
            <a:ln>
              <a:noFill/>
            </a:ln>
          </p:spPr>
          <p:txBody>
            <a:bodyPr wrap="square" lIns="91440" tIns="45720" rIns="91440" bIns="45720">
              <a:normAutofit lnSpcReduction="10000"/>
            </a:bodyPr>
            <a:lstStyle/>
            <a:p>
              <a:endParaRPr lang="zh-CN" altLang="en-US"/>
            </a:p>
          </p:txBody>
        </p:sp>
      </p:grpSp>
      <p:sp>
        <p:nvSpPr>
          <p:cNvPr id="5"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谁来办理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5105" y="2435225"/>
            <a:ext cx="9894570" cy="1753235"/>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想自己办年度汇算，我该如何办？</a:t>
            </a:r>
            <a:endPar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4788" y="2435225"/>
            <a:ext cx="9242425" cy="922020"/>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902335" y="14090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5.</a:t>
            </a:r>
            <a:r>
              <a:rPr lang="en-US" sz="3200" b="1" dirty="0">
                <a:solidFill>
                  <a:schemeClr val="bg1"/>
                </a:solidFill>
              </a:rPr>
              <a:t>2 </a:t>
            </a:r>
            <a:r>
              <a:rPr sz="3200" b="1" dirty="0">
                <a:solidFill>
                  <a:schemeClr val="bg1"/>
                </a:solidFill>
              </a:rPr>
              <a:t>想自己办年度汇算，我该如何办？</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3507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sz="2000" strike="noStrike" noProof="1">
                <a:latin typeface="微软雅黑" panose="020B0503020204020204" pitchFamily="34" charset="-122"/>
                <a:ea typeface="微软雅黑" panose="020B0503020204020204" pitchFamily="34" charset="-122"/>
              </a:rPr>
              <a:t>办理年度汇算，您主要需要填写纳税申报表（个人所得 税年度自行纳税申报表）；如果有新增或者调整本人重要基础信息（如有效联系方式、银行卡）、专项附加扣除信息等扣除 信息，需要对相应信息进行补充或更新。上述事项均可通过</a:t>
            </a:r>
            <a:r>
              <a:rPr sz="2000" b="1" strike="noStrike" noProof="1">
                <a:solidFill>
                  <a:srgbClr val="FF0000"/>
                </a:solidFill>
                <a:latin typeface="微软雅黑" panose="020B0503020204020204" pitchFamily="34" charset="-122"/>
                <a:ea typeface="微软雅黑" panose="020B0503020204020204" pitchFamily="34" charset="-122"/>
              </a:rPr>
              <a:t>手机个人所得税 APP、自然人电子税务局</a:t>
            </a:r>
            <a:r>
              <a:rPr sz="2000" strike="noStrike" noProof="1">
                <a:latin typeface="微软雅黑" panose="020B0503020204020204" pitchFamily="34" charset="-122"/>
                <a:ea typeface="微软雅黑" panose="020B0503020204020204" pitchFamily="34" charset="-122"/>
              </a:rPr>
              <a:t>等渠道“随时随地”办理。如您不方便使用网络，也可以通过邮寄方式或者到办税服务厅办理。</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【特别提醒】手机 APP 和自然人电子税务局申报，都是免费的。千万勿用非官方软件办理，以防上当受骗！</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rPr>
              <a:t>5.</a:t>
            </a:r>
            <a:r>
              <a:rPr lang="en-US" sz="3200" b="1" dirty="0">
                <a:solidFill>
                  <a:schemeClr val="bg1"/>
                </a:solidFill>
              </a:rPr>
              <a:t>2</a:t>
            </a:r>
            <a:r>
              <a:rPr sz="3200" b="1" dirty="0">
                <a:solidFill>
                  <a:schemeClr val="bg1"/>
                </a:solidFill>
              </a:rPr>
              <a:t>.</a:t>
            </a:r>
            <a:r>
              <a:rPr lang="en-US" sz="3200" b="1" dirty="0">
                <a:solidFill>
                  <a:schemeClr val="bg1"/>
                </a:solidFill>
              </a:rPr>
              <a:t>1</a:t>
            </a:r>
            <a:r>
              <a:rPr sz="3200" b="1" dirty="0">
                <a:solidFill>
                  <a:schemeClr val="bg1"/>
                </a:solidFill>
              </a:rPr>
              <a:t> 有哪些申报渠道可供选择？</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sz="2400" strike="noStrike" noProof="1">
                <a:latin typeface="微软雅黑" panose="020B0503020204020204" pitchFamily="34" charset="-122"/>
                <a:ea typeface="微软雅黑" panose="020B0503020204020204" pitchFamily="34" charset="-122"/>
              </a:rPr>
              <a:t>手机个人所得税 APP、自然人电子税务局可以方便快捷地通过网络远程办理年度汇算，推荐您使用该方式，并根据软件提示和引导完成申报。网络方式办理年度汇算的，获得退税时间相对更快，缴税更加便捷，还可以随时关注本人的申报、退税（补税）进度。</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如果您不方便网上办理，也可以至主管税务机关办税服 务厅办理，或者将填写好的申报表及相关资料邮寄至指定的税务机关。</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    1.手机个人所得税APP 申报</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069330" y="2828925"/>
            <a:ext cx="458089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手机申报，适合绝大部分收入、扣除事项相对简单且没 有境外所得的纳税人。</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b="1" strike="noStrike" noProof="1">
                <a:solidFill>
                  <a:srgbClr val="FF0000"/>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手机APP </a:t>
            </a:r>
            <a:r>
              <a:rPr sz="2400" strike="noStrike" noProof="1">
                <a:latin typeface="微软雅黑" panose="020B0503020204020204" pitchFamily="34" charset="-122"/>
                <a:ea typeface="微软雅黑" panose="020B0503020204020204" pitchFamily="34" charset="-122"/>
              </a:rPr>
              <a:t>将为您提供以下服务：</a:t>
            </a:r>
            <a:endParaRPr sz="2400" strike="noStrike" noProof="1">
              <a:latin typeface="微软雅黑" panose="020B0503020204020204" pitchFamily="34" charset="-122"/>
              <a:ea typeface="微软雅黑" panose="020B0503020204020204" pitchFamily="34" charset="-122"/>
            </a:endParaRPr>
          </a:p>
        </p:txBody>
      </p:sp>
      <p:sp>
        <p:nvSpPr>
          <p:cNvPr id="91" name="Freeform 86"/>
          <p:cNvSpPr>
            <a:spLocks noEditPoints="1"/>
          </p:cNvSpPr>
          <p:nvPr/>
        </p:nvSpPr>
        <p:spPr bwMode="auto">
          <a:xfrm>
            <a:off x="2167890" y="2662555"/>
            <a:ext cx="1911985" cy="3194050"/>
          </a:xfrm>
          <a:custGeom>
            <a:avLst/>
            <a:gdLst/>
            <a:ahLst/>
            <a:cxnLst>
              <a:cxn ang="0">
                <a:pos x="29" y="44"/>
              </a:cxn>
              <a:cxn ang="0">
                <a:pos x="24" y="49"/>
              </a:cxn>
              <a:cxn ang="0">
                <a:pos x="5" y="49"/>
              </a:cxn>
              <a:cxn ang="0">
                <a:pos x="0" y="44"/>
              </a:cxn>
              <a:cxn ang="0">
                <a:pos x="0" y="5"/>
              </a:cxn>
              <a:cxn ang="0">
                <a:pos x="5" y="0"/>
              </a:cxn>
              <a:cxn ang="0">
                <a:pos x="24" y="0"/>
              </a:cxn>
              <a:cxn ang="0">
                <a:pos x="29" y="5"/>
              </a:cxn>
              <a:cxn ang="0">
                <a:pos x="29" y="44"/>
              </a:cxn>
              <a:cxn ang="0">
                <a:pos x="25" y="11"/>
              </a:cxn>
              <a:cxn ang="0">
                <a:pos x="24" y="10"/>
              </a:cxn>
              <a:cxn ang="0">
                <a:pos x="5" y="10"/>
              </a:cxn>
              <a:cxn ang="0">
                <a:pos x="3" y="11"/>
              </a:cxn>
              <a:cxn ang="0">
                <a:pos x="3" y="38"/>
              </a:cxn>
              <a:cxn ang="0">
                <a:pos x="5" y="39"/>
              </a:cxn>
              <a:cxn ang="0">
                <a:pos x="24" y="39"/>
              </a:cxn>
              <a:cxn ang="0">
                <a:pos x="25" y="38"/>
              </a:cxn>
              <a:cxn ang="0">
                <a:pos x="25" y="11"/>
              </a:cxn>
              <a:cxn ang="0">
                <a:pos x="17" y="5"/>
              </a:cxn>
              <a:cxn ang="0">
                <a:pos x="11" y="5"/>
              </a:cxn>
              <a:cxn ang="0">
                <a:pos x="11" y="6"/>
              </a:cxn>
              <a:cxn ang="0">
                <a:pos x="11" y="6"/>
              </a:cxn>
              <a:cxn ang="0">
                <a:pos x="17" y="6"/>
              </a:cxn>
              <a:cxn ang="0">
                <a:pos x="18" y="6"/>
              </a:cxn>
              <a:cxn ang="0">
                <a:pos x="17" y="5"/>
              </a:cxn>
              <a:cxn ang="0">
                <a:pos x="14" y="41"/>
              </a:cxn>
              <a:cxn ang="0">
                <a:pos x="11" y="44"/>
              </a:cxn>
              <a:cxn ang="0">
                <a:pos x="14" y="47"/>
              </a:cxn>
              <a:cxn ang="0">
                <a:pos x="17" y="44"/>
              </a:cxn>
              <a:cxn ang="0">
                <a:pos x="14" y="41"/>
              </a:cxn>
            </a:cxnLst>
            <a:rect l="0" t="0" r="r" b="b"/>
            <a:pathLst>
              <a:path w="29" h="49">
                <a:moveTo>
                  <a:pt x="29" y="44"/>
                </a:moveTo>
                <a:cubicBezTo>
                  <a:pt x="29" y="47"/>
                  <a:pt x="27" y="49"/>
                  <a:pt x="24" y="49"/>
                </a:cubicBezTo>
                <a:cubicBezTo>
                  <a:pt x="5" y="49"/>
                  <a:pt x="5" y="49"/>
                  <a:pt x="5" y="49"/>
                </a:cubicBezTo>
                <a:cubicBezTo>
                  <a:pt x="2" y="49"/>
                  <a:pt x="0" y="47"/>
                  <a:pt x="0" y="44"/>
                </a:cubicBezTo>
                <a:cubicBezTo>
                  <a:pt x="0" y="5"/>
                  <a:pt x="0" y="5"/>
                  <a:pt x="0" y="5"/>
                </a:cubicBezTo>
                <a:cubicBezTo>
                  <a:pt x="0" y="3"/>
                  <a:pt x="2" y="0"/>
                  <a:pt x="5" y="0"/>
                </a:cubicBezTo>
                <a:cubicBezTo>
                  <a:pt x="24" y="0"/>
                  <a:pt x="24" y="0"/>
                  <a:pt x="24" y="0"/>
                </a:cubicBezTo>
                <a:cubicBezTo>
                  <a:pt x="27" y="0"/>
                  <a:pt x="29" y="3"/>
                  <a:pt x="29" y="5"/>
                </a:cubicBezTo>
                <a:lnTo>
                  <a:pt x="29" y="44"/>
                </a:lnTo>
                <a:close/>
                <a:moveTo>
                  <a:pt x="25" y="11"/>
                </a:moveTo>
                <a:cubicBezTo>
                  <a:pt x="25" y="11"/>
                  <a:pt x="25" y="10"/>
                  <a:pt x="24" y="10"/>
                </a:cubicBezTo>
                <a:cubicBezTo>
                  <a:pt x="5" y="10"/>
                  <a:pt x="5" y="10"/>
                  <a:pt x="5" y="10"/>
                </a:cubicBezTo>
                <a:cubicBezTo>
                  <a:pt x="4" y="10"/>
                  <a:pt x="3" y="11"/>
                  <a:pt x="3" y="11"/>
                </a:cubicBezTo>
                <a:cubicBezTo>
                  <a:pt x="3" y="38"/>
                  <a:pt x="3" y="38"/>
                  <a:pt x="3" y="38"/>
                </a:cubicBezTo>
                <a:cubicBezTo>
                  <a:pt x="3" y="39"/>
                  <a:pt x="4" y="39"/>
                  <a:pt x="5" y="39"/>
                </a:cubicBezTo>
                <a:cubicBezTo>
                  <a:pt x="24" y="39"/>
                  <a:pt x="24" y="39"/>
                  <a:pt x="24" y="39"/>
                </a:cubicBezTo>
                <a:cubicBezTo>
                  <a:pt x="25" y="39"/>
                  <a:pt x="25" y="39"/>
                  <a:pt x="25" y="38"/>
                </a:cubicBezTo>
                <a:lnTo>
                  <a:pt x="25" y="11"/>
                </a:lnTo>
                <a:close/>
                <a:moveTo>
                  <a:pt x="17" y="5"/>
                </a:moveTo>
                <a:cubicBezTo>
                  <a:pt x="11" y="5"/>
                  <a:pt x="11" y="5"/>
                  <a:pt x="11" y="5"/>
                </a:cubicBezTo>
                <a:cubicBezTo>
                  <a:pt x="11" y="5"/>
                  <a:pt x="11" y="6"/>
                  <a:pt x="11" y="6"/>
                </a:cubicBezTo>
                <a:cubicBezTo>
                  <a:pt x="11" y="6"/>
                  <a:pt x="11" y="6"/>
                  <a:pt x="11" y="6"/>
                </a:cubicBezTo>
                <a:cubicBezTo>
                  <a:pt x="17" y="6"/>
                  <a:pt x="17" y="6"/>
                  <a:pt x="17" y="6"/>
                </a:cubicBezTo>
                <a:cubicBezTo>
                  <a:pt x="18" y="6"/>
                  <a:pt x="18" y="6"/>
                  <a:pt x="18" y="6"/>
                </a:cubicBezTo>
                <a:cubicBezTo>
                  <a:pt x="18" y="6"/>
                  <a:pt x="18" y="5"/>
                  <a:pt x="17" y="5"/>
                </a:cubicBezTo>
                <a:close/>
                <a:moveTo>
                  <a:pt x="14" y="41"/>
                </a:moveTo>
                <a:cubicBezTo>
                  <a:pt x="13" y="41"/>
                  <a:pt x="11" y="42"/>
                  <a:pt x="11" y="44"/>
                </a:cubicBezTo>
                <a:cubicBezTo>
                  <a:pt x="11" y="46"/>
                  <a:pt x="13" y="47"/>
                  <a:pt x="14" y="47"/>
                </a:cubicBezTo>
                <a:cubicBezTo>
                  <a:pt x="16" y="47"/>
                  <a:pt x="17" y="46"/>
                  <a:pt x="17" y="44"/>
                </a:cubicBezTo>
                <a:cubicBezTo>
                  <a:pt x="17" y="42"/>
                  <a:pt x="16" y="41"/>
                  <a:pt x="14" y="41"/>
                </a:cubicBezTo>
                <a:close/>
              </a:path>
            </a:pathLst>
          </a:custGeom>
          <a:solidFill>
            <a:schemeClr val="tx1">
              <a:lumMod val="65000"/>
              <a:lumOff val="35000"/>
            </a:schemeClr>
          </a:solidFill>
          <a:ln w="9525">
            <a:noFill/>
            <a:round/>
          </a:ln>
        </p:spPr>
        <p:txBody>
          <a:bodyPr vert="horz" wrap="square" lIns="137184" tIns="68592" rIns="137184" bIns="68592" numCol="1" anchor="t" anchorCtr="0" compatLnSpc="1"/>
          <a:p>
            <a:endParaRPr lang="en-US" sz="5400">
              <a:cs typeface="+mn-ea"/>
              <a:sym typeface="+mn-lt"/>
            </a:endParaRPr>
          </a:p>
        </p:txBody>
      </p:sp>
    </p:spTree>
  </p:cSld>
  <p:clrMapOvr>
    <a:masterClrMapping/>
  </p:clrMapOvr>
  <p:transition spd="med">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矩形 2"/>
          <p:cNvSpPr>
            <a:spLocks noChangeArrowheads="1"/>
          </p:cNvSpPr>
          <p:nvPr/>
        </p:nvSpPr>
        <p:spPr bwMode="auto">
          <a:xfrm>
            <a:off x="6481445" y="683260"/>
            <a:ext cx="4992370" cy="1014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pPr>
            <a:r>
              <a:rPr sz="2000">
                <a:latin typeface="微软雅黑" panose="020B0503020204020204" pitchFamily="34" charset="-122"/>
                <a:ea typeface="微软雅黑" panose="020B0503020204020204" pitchFamily="34" charset="-122"/>
                <a:sym typeface="+mn-ea"/>
              </a:rPr>
              <a:t>提供多种缴税方式（网上银行、第三方支付等）。</a:t>
            </a:r>
            <a:endParaRPr sz="2000">
              <a:latin typeface="微软雅黑" panose="020B0503020204020204" pitchFamily="34" charset="-122"/>
              <a:ea typeface="微软雅黑" panose="020B0503020204020204" pitchFamily="34" charset="-122"/>
            </a:endParaRPr>
          </a:p>
        </p:txBody>
      </p:sp>
      <p:sp>
        <p:nvSpPr>
          <p:cNvPr id="20488" name="矩形 5"/>
          <p:cNvSpPr>
            <a:spLocks noChangeArrowheads="1"/>
          </p:cNvSpPr>
          <p:nvPr/>
        </p:nvSpPr>
        <p:spPr bwMode="auto">
          <a:xfrm>
            <a:off x="670900" y="1567554"/>
            <a:ext cx="3363708" cy="97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lnSpc>
                <a:spcPct val="114000"/>
              </a:lnSpc>
            </a:pPr>
            <a:r>
              <a:rPr sz="2000">
                <a:latin typeface="微软雅黑" panose="020B0503020204020204" pitchFamily="34" charset="-122"/>
                <a:ea typeface="微软雅黑" panose="020B0503020204020204" pitchFamily="34" charset="-122"/>
                <a:sym typeface="+mn-ea"/>
              </a:rPr>
              <a:t>查询退税进度；核验退税银行卡；获得退税时间较 其他申报渠道更短（与自然人电子税务局一样）。</a:t>
            </a:r>
            <a:endParaRPr lang="zh-CN" altLang="en-US" sz="1680" dirty="0">
              <a:latin typeface="微软雅黑" panose="020B0503020204020204" pitchFamily="34" charset="-122"/>
              <a:ea typeface="微软雅黑" panose="020B0503020204020204" pitchFamily="34" charset="-122"/>
            </a:endParaRPr>
          </a:p>
        </p:txBody>
      </p:sp>
      <p:sp>
        <p:nvSpPr>
          <p:cNvPr id="20489" name="矩形 33"/>
          <p:cNvSpPr>
            <a:spLocks noChangeArrowheads="1"/>
          </p:cNvSpPr>
          <p:nvPr/>
        </p:nvSpPr>
        <p:spPr bwMode="auto">
          <a:xfrm>
            <a:off x="8359849" y="5187367"/>
            <a:ext cx="3443028" cy="86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pPr>
            <a:r>
              <a:rPr sz="2000">
                <a:latin typeface="微软雅黑" panose="020B0503020204020204" pitchFamily="34" charset="-122"/>
                <a:ea typeface="微软雅黑" panose="020B0503020204020204" pitchFamily="34" charset="-122"/>
                <a:sym typeface="+mn-ea"/>
              </a:rPr>
              <a:t>如您申报存在问题可获取税务机关点对点的提示等。</a:t>
            </a:r>
            <a:endParaRPr sz="2000">
              <a:latin typeface="微软雅黑" panose="020B0503020204020204" pitchFamily="34" charset="-122"/>
              <a:ea typeface="微软雅黑" panose="020B0503020204020204" pitchFamily="34" charset="-122"/>
            </a:endParaRPr>
          </a:p>
        </p:txBody>
      </p:sp>
      <p:sp>
        <p:nvSpPr>
          <p:cNvPr id="14" name="AutoShape 4"/>
          <p:cNvSpPr/>
          <p:nvPr/>
        </p:nvSpPr>
        <p:spPr bwMode="auto">
          <a:xfrm rot="16200000">
            <a:off x="4002991" y="1988125"/>
            <a:ext cx="3800446" cy="3319991"/>
          </a:xfrm>
          <a:custGeom>
            <a:avLst/>
            <a:gdLst>
              <a:gd name="T0" fmla="*/ 0 w 21600"/>
              <a:gd name="T1" fmla="*/ 681 h 21600"/>
              <a:gd name="T2" fmla="*/ 177 w 21600"/>
              <a:gd name="T3" fmla="*/ 34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a:moveTo>
                  <a:pt x="0" y="21600"/>
                </a:moveTo>
                <a:cubicBezTo>
                  <a:pt x="11925" y="21600"/>
                  <a:pt x="21600" y="16767"/>
                  <a:pt x="21600" y="10804"/>
                </a:cubicBezTo>
                <a:cubicBezTo>
                  <a:pt x="21600" y="4840"/>
                  <a:pt x="11925" y="0"/>
                  <a:pt x="0" y="0"/>
                </a:cubicBezTo>
              </a:path>
            </a:pathLst>
          </a:custGeom>
          <a:noFill/>
          <a:ln w="19050" cap="flat">
            <a:solidFill>
              <a:srgbClr val="546E7A"/>
            </a:solidFill>
            <a:prstDash val="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680" b="0" i="0" u="none" strike="noStrike" kern="1200" cap="none" spc="0" normalizeH="0" baseline="0" noProof="0" dirty="0">
              <a:ln>
                <a:noFill/>
              </a:ln>
              <a:gradFill>
                <a:gsLst>
                  <a:gs pos="0">
                    <a:srgbClr val="3F5096"/>
                  </a:gs>
                  <a:gs pos="100000">
                    <a:srgbClr val="3F5096"/>
                  </a:gs>
                </a:gsLst>
                <a:lin ang="5400000" scaled="1"/>
              </a:gradFill>
              <a:effectLst/>
              <a:uLnTx/>
              <a:uFillTx/>
              <a:latin typeface="方正中等线简体" panose="02010601030101010101" pitchFamily="2" charset="-122"/>
              <a:ea typeface="方正中等线简体" panose="02010601030101010101" pitchFamily="2" charset="-122"/>
              <a:cs typeface="+mn-cs"/>
            </a:endParaRPr>
          </a:p>
        </p:txBody>
      </p:sp>
      <p:sp>
        <p:nvSpPr>
          <p:cNvPr id="15" name="椭圆 14"/>
          <p:cNvSpPr/>
          <p:nvPr/>
        </p:nvSpPr>
        <p:spPr>
          <a:xfrm>
            <a:off x="4635223" y="4883141"/>
            <a:ext cx="2499655" cy="409736"/>
          </a:xfrm>
          <a:prstGeom prst="ellipse">
            <a:avLst/>
          </a:prstGeom>
          <a:solidFill>
            <a:srgbClr val="5B9BD5"/>
          </a:solidFill>
          <a:ln w="12700" cap="flat" cmpd="sng" algn="ctr">
            <a:noFill/>
            <a:prstDash val="solid"/>
            <a:miter lim="8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8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6" name="AutoShape 11"/>
          <p:cNvSpPr/>
          <p:nvPr/>
        </p:nvSpPr>
        <p:spPr bwMode="auto">
          <a:xfrm>
            <a:off x="5462389" y="2218062"/>
            <a:ext cx="845323" cy="3043138"/>
          </a:xfrm>
          <a:custGeom>
            <a:avLst/>
            <a:gdLst>
              <a:gd name="T0" fmla="*/ 26 w 20967"/>
              <a:gd name="T1" fmla="*/ 0 h 21600"/>
              <a:gd name="T2" fmla="*/ 19 w 20967"/>
              <a:gd name="T3" fmla="*/ 27 h 21600"/>
              <a:gd name="T4" fmla="*/ 19 w 20967"/>
              <a:gd name="T5" fmla="*/ 55 h 21600"/>
              <a:gd name="T6" fmla="*/ 20 w 20967"/>
              <a:gd name="T7" fmla="*/ 60 h 21600"/>
              <a:gd name="T8" fmla="*/ 21 w 20967"/>
              <a:gd name="T9" fmla="*/ 73 h 21600"/>
              <a:gd name="T10" fmla="*/ 22 w 20967"/>
              <a:gd name="T11" fmla="*/ 80 h 21600"/>
              <a:gd name="T12" fmla="*/ 21 w 20967"/>
              <a:gd name="T13" fmla="*/ 90 h 21600"/>
              <a:gd name="T14" fmla="*/ 14 w 20967"/>
              <a:gd name="T15" fmla="*/ 100 h 21600"/>
              <a:gd name="T16" fmla="*/ 9 w 20967"/>
              <a:gd name="T17" fmla="*/ 116 h 21600"/>
              <a:gd name="T18" fmla="*/ 4 w 20967"/>
              <a:gd name="T19" fmla="*/ 142 h 21600"/>
              <a:gd name="T20" fmla="*/ 0 w 20967"/>
              <a:gd name="T21" fmla="*/ 174 h 21600"/>
              <a:gd name="T22" fmla="*/ 8 w 20967"/>
              <a:gd name="T23" fmla="*/ 189 h 21600"/>
              <a:gd name="T24" fmla="*/ 11 w 20967"/>
              <a:gd name="T25" fmla="*/ 183 h 21600"/>
              <a:gd name="T26" fmla="*/ 9 w 20967"/>
              <a:gd name="T27" fmla="*/ 232 h 21600"/>
              <a:gd name="T28" fmla="*/ 7 w 20967"/>
              <a:gd name="T29" fmla="*/ 283 h 21600"/>
              <a:gd name="T30" fmla="*/ 10 w 20967"/>
              <a:gd name="T31" fmla="*/ 289 h 21600"/>
              <a:gd name="T32" fmla="*/ 12 w 20967"/>
              <a:gd name="T33" fmla="*/ 354 h 21600"/>
              <a:gd name="T34" fmla="*/ 15 w 20967"/>
              <a:gd name="T35" fmla="*/ 416 h 21600"/>
              <a:gd name="T36" fmla="*/ 15 w 20967"/>
              <a:gd name="T37" fmla="*/ 456 h 21600"/>
              <a:gd name="T38" fmla="*/ 10 w 20967"/>
              <a:gd name="T39" fmla="*/ 481 h 21600"/>
              <a:gd name="T40" fmla="*/ 4 w 20967"/>
              <a:gd name="T41" fmla="*/ 486 h 21600"/>
              <a:gd name="T42" fmla="*/ 5 w 20967"/>
              <a:gd name="T43" fmla="*/ 495 h 21600"/>
              <a:gd name="T44" fmla="*/ 15 w 20967"/>
              <a:gd name="T45" fmla="*/ 492 h 21600"/>
              <a:gd name="T46" fmla="*/ 18 w 20967"/>
              <a:gd name="T47" fmla="*/ 487 h 21600"/>
              <a:gd name="T48" fmla="*/ 21 w 20967"/>
              <a:gd name="T49" fmla="*/ 493 h 21600"/>
              <a:gd name="T50" fmla="*/ 25 w 20967"/>
              <a:gd name="T51" fmla="*/ 485 h 21600"/>
              <a:gd name="T52" fmla="*/ 25 w 20967"/>
              <a:gd name="T53" fmla="*/ 464 h 21600"/>
              <a:gd name="T54" fmla="*/ 24 w 20967"/>
              <a:gd name="T55" fmla="*/ 439 h 21600"/>
              <a:gd name="T56" fmla="*/ 26 w 20967"/>
              <a:gd name="T57" fmla="*/ 405 h 21600"/>
              <a:gd name="T58" fmla="*/ 26 w 20967"/>
              <a:gd name="T59" fmla="*/ 377 h 21600"/>
              <a:gd name="T60" fmla="*/ 25 w 20967"/>
              <a:gd name="T61" fmla="*/ 350 h 21600"/>
              <a:gd name="T62" fmla="*/ 25 w 20967"/>
              <a:gd name="T63" fmla="*/ 333 h 21600"/>
              <a:gd name="T64" fmla="*/ 28 w 20967"/>
              <a:gd name="T65" fmla="*/ 383 h 21600"/>
              <a:gd name="T66" fmla="*/ 29 w 20967"/>
              <a:gd name="T67" fmla="*/ 442 h 21600"/>
              <a:gd name="T68" fmla="*/ 32 w 20967"/>
              <a:gd name="T69" fmla="*/ 478 h 21600"/>
              <a:gd name="T70" fmla="*/ 33 w 20967"/>
              <a:gd name="T71" fmla="*/ 494 h 21600"/>
              <a:gd name="T72" fmla="*/ 31 w 20967"/>
              <a:gd name="T73" fmla="*/ 515 h 21600"/>
              <a:gd name="T74" fmla="*/ 32 w 20967"/>
              <a:gd name="T75" fmla="*/ 542 h 21600"/>
              <a:gd name="T76" fmla="*/ 40 w 20967"/>
              <a:gd name="T77" fmla="*/ 525 h 21600"/>
              <a:gd name="T78" fmla="*/ 40 w 20967"/>
              <a:gd name="T79" fmla="*/ 497 h 21600"/>
              <a:gd name="T80" fmla="*/ 41 w 20967"/>
              <a:gd name="T81" fmla="*/ 475 h 21600"/>
              <a:gd name="T82" fmla="*/ 41 w 20967"/>
              <a:gd name="T83" fmla="*/ 445 h 21600"/>
              <a:gd name="T84" fmla="*/ 40 w 20967"/>
              <a:gd name="T85" fmla="*/ 391 h 21600"/>
              <a:gd name="T86" fmla="*/ 38 w 20967"/>
              <a:gd name="T87" fmla="*/ 326 h 21600"/>
              <a:gd name="T88" fmla="*/ 38 w 20967"/>
              <a:gd name="T89" fmla="*/ 291 h 21600"/>
              <a:gd name="T90" fmla="*/ 43 w 20967"/>
              <a:gd name="T91" fmla="*/ 284 h 21600"/>
              <a:gd name="T92" fmla="*/ 41 w 20967"/>
              <a:gd name="T93" fmla="*/ 244 h 21600"/>
              <a:gd name="T94" fmla="*/ 39 w 20967"/>
              <a:gd name="T95" fmla="*/ 202 h 21600"/>
              <a:gd name="T96" fmla="*/ 39 w 20967"/>
              <a:gd name="T97" fmla="*/ 175 h 21600"/>
              <a:gd name="T98" fmla="*/ 43 w 20967"/>
              <a:gd name="T99" fmla="*/ 139 h 21600"/>
              <a:gd name="T100" fmla="*/ 44 w 20967"/>
              <a:gd name="T101" fmla="*/ 98 h 21600"/>
              <a:gd name="T102" fmla="*/ 37 w 20967"/>
              <a:gd name="T103" fmla="*/ 90 h 21600"/>
              <a:gd name="T104" fmla="*/ 33 w 20967"/>
              <a:gd name="T105" fmla="*/ 75 h 21600"/>
              <a:gd name="T106" fmla="*/ 32 w 20967"/>
              <a:gd name="T107" fmla="*/ 69 h 21600"/>
              <a:gd name="T108" fmla="*/ 32 w 20967"/>
              <a:gd name="T109" fmla="*/ 60 h 21600"/>
              <a:gd name="T110" fmla="*/ 34 w 20967"/>
              <a:gd name="T111" fmla="*/ 51 h 21600"/>
              <a:gd name="T112" fmla="*/ 34 w 20967"/>
              <a:gd name="T113" fmla="*/ 22 h 21600"/>
              <a:gd name="T114" fmla="*/ 26 w 20967"/>
              <a:gd name="T115" fmla="*/ 0 h 21600"/>
              <a:gd name="T116" fmla="*/ 26 w 20967"/>
              <a:gd name="T117" fmla="*/ 0 h 216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0967" h="21600">
                <a:moveTo>
                  <a:pt x="12347" y="0"/>
                </a:moveTo>
                <a:cubicBezTo>
                  <a:pt x="10928" y="0"/>
                  <a:pt x="8721" y="414"/>
                  <a:pt x="8721" y="1059"/>
                </a:cubicBezTo>
                <a:cubicBezTo>
                  <a:pt x="8721" y="1704"/>
                  <a:pt x="8879" y="1980"/>
                  <a:pt x="9036" y="2211"/>
                </a:cubicBezTo>
                <a:cubicBezTo>
                  <a:pt x="9194" y="2395"/>
                  <a:pt x="9509" y="2395"/>
                  <a:pt x="9509" y="2395"/>
                </a:cubicBezTo>
                <a:cubicBezTo>
                  <a:pt x="9509" y="2395"/>
                  <a:pt x="9352" y="2809"/>
                  <a:pt x="9824" y="2901"/>
                </a:cubicBezTo>
                <a:cubicBezTo>
                  <a:pt x="10298" y="3040"/>
                  <a:pt x="10455" y="3040"/>
                  <a:pt x="10455" y="3178"/>
                </a:cubicBezTo>
                <a:cubicBezTo>
                  <a:pt x="10455" y="3316"/>
                  <a:pt x="10140" y="3454"/>
                  <a:pt x="9667" y="3592"/>
                </a:cubicBezTo>
                <a:cubicBezTo>
                  <a:pt x="9352" y="3730"/>
                  <a:pt x="7617" y="3869"/>
                  <a:pt x="6671" y="3961"/>
                </a:cubicBezTo>
                <a:cubicBezTo>
                  <a:pt x="5568" y="4099"/>
                  <a:pt x="4937" y="4237"/>
                  <a:pt x="4306" y="4606"/>
                </a:cubicBezTo>
                <a:cubicBezTo>
                  <a:pt x="3833" y="4928"/>
                  <a:pt x="3045" y="5388"/>
                  <a:pt x="1941" y="5665"/>
                </a:cubicBezTo>
                <a:cubicBezTo>
                  <a:pt x="995" y="5987"/>
                  <a:pt x="-266" y="6448"/>
                  <a:pt x="49" y="6908"/>
                </a:cubicBezTo>
                <a:cubicBezTo>
                  <a:pt x="522" y="7323"/>
                  <a:pt x="2572" y="7691"/>
                  <a:pt x="3833" y="7507"/>
                </a:cubicBezTo>
                <a:cubicBezTo>
                  <a:pt x="4937" y="7323"/>
                  <a:pt x="5410" y="7277"/>
                  <a:pt x="5410" y="7277"/>
                </a:cubicBezTo>
                <a:cubicBezTo>
                  <a:pt x="5410" y="7277"/>
                  <a:pt x="4622" y="8290"/>
                  <a:pt x="4306" y="9257"/>
                </a:cubicBezTo>
                <a:cubicBezTo>
                  <a:pt x="3991" y="10270"/>
                  <a:pt x="3045" y="11238"/>
                  <a:pt x="3518" y="11284"/>
                </a:cubicBezTo>
                <a:cubicBezTo>
                  <a:pt x="4149" y="11376"/>
                  <a:pt x="4937" y="11514"/>
                  <a:pt x="4937" y="11514"/>
                </a:cubicBezTo>
                <a:cubicBezTo>
                  <a:pt x="4937" y="11514"/>
                  <a:pt x="5095" y="12896"/>
                  <a:pt x="5883" y="14093"/>
                </a:cubicBezTo>
                <a:cubicBezTo>
                  <a:pt x="6671" y="15290"/>
                  <a:pt x="6987" y="15843"/>
                  <a:pt x="7144" y="16580"/>
                </a:cubicBezTo>
                <a:cubicBezTo>
                  <a:pt x="7302" y="17317"/>
                  <a:pt x="7460" y="17823"/>
                  <a:pt x="7302" y="18146"/>
                </a:cubicBezTo>
                <a:cubicBezTo>
                  <a:pt x="7144" y="18422"/>
                  <a:pt x="5725" y="19021"/>
                  <a:pt x="4779" y="19159"/>
                </a:cubicBezTo>
                <a:cubicBezTo>
                  <a:pt x="3991" y="19251"/>
                  <a:pt x="2572" y="19251"/>
                  <a:pt x="1941" y="19343"/>
                </a:cubicBezTo>
                <a:cubicBezTo>
                  <a:pt x="1311" y="19389"/>
                  <a:pt x="838" y="19620"/>
                  <a:pt x="2257" y="19712"/>
                </a:cubicBezTo>
                <a:cubicBezTo>
                  <a:pt x="3676" y="19758"/>
                  <a:pt x="6198" y="19666"/>
                  <a:pt x="6829" y="19574"/>
                </a:cubicBezTo>
                <a:cubicBezTo>
                  <a:pt x="7460" y="19527"/>
                  <a:pt x="8563" y="19389"/>
                  <a:pt x="8563" y="19389"/>
                </a:cubicBezTo>
                <a:cubicBezTo>
                  <a:pt x="8563" y="19389"/>
                  <a:pt x="8248" y="19620"/>
                  <a:pt x="9667" y="19620"/>
                </a:cubicBezTo>
                <a:cubicBezTo>
                  <a:pt x="11243" y="19620"/>
                  <a:pt x="11401" y="19574"/>
                  <a:pt x="11559" y="19297"/>
                </a:cubicBezTo>
                <a:cubicBezTo>
                  <a:pt x="11559" y="19021"/>
                  <a:pt x="11559" y="18652"/>
                  <a:pt x="11716" y="18468"/>
                </a:cubicBezTo>
                <a:cubicBezTo>
                  <a:pt x="12032" y="18284"/>
                  <a:pt x="10928" y="17777"/>
                  <a:pt x="11401" y="17501"/>
                </a:cubicBezTo>
                <a:cubicBezTo>
                  <a:pt x="12032" y="17271"/>
                  <a:pt x="12505" y="16534"/>
                  <a:pt x="12032" y="16119"/>
                </a:cubicBezTo>
                <a:cubicBezTo>
                  <a:pt x="11559" y="15705"/>
                  <a:pt x="12189" y="15290"/>
                  <a:pt x="12032" y="15014"/>
                </a:cubicBezTo>
                <a:cubicBezTo>
                  <a:pt x="11874" y="14738"/>
                  <a:pt x="11716" y="14369"/>
                  <a:pt x="11716" y="13955"/>
                </a:cubicBezTo>
                <a:cubicBezTo>
                  <a:pt x="11716" y="13540"/>
                  <a:pt x="11716" y="13264"/>
                  <a:pt x="11716" y="13264"/>
                </a:cubicBezTo>
                <a:cubicBezTo>
                  <a:pt x="11716" y="13264"/>
                  <a:pt x="12662" y="14830"/>
                  <a:pt x="12978" y="15244"/>
                </a:cubicBezTo>
                <a:cubicBezTo>
                  <a:pt x="13293" y="15659"/>
                  <a:pt x="13766" y="17133"/>
                  <a:pt x="13766" y="17593"/>
                </a:cubicBezTo>
                <a:cubicBezTo>
                  <a:pt x="13766" y="18054"/>
                  <a:pt x="14870" y="18652"/>
                  <a:pt x="14870" y="19021"/>
                </a:cubicBezTo>
                <a:cubicBezTo>
                  <a:pt x="15027" y="19435"/>
                  <a:pt x="15027" y="19666"/>
                  <a:pt x="15343" y="19666"/>
                </a:cubicBezTo>
                <a:cubicBezTo>
                  <a:pt x="15816" y="19666"/>
                  <a:pt x="15027" y="20126"/>
                  <a:pt x="14712" y="20495"/>
                </a:cubicBezTo>
                <a:cubicBezTo>
                  <a:pt x="14554" y="20817"/>
                  <a:pt x="13608" y="21600"/>
                  <a:pt x="15185" y="21600"/>
                </a:cubicBezTo>
                <a:cubicBezTo>
                  <a:pt x="16919" y="21600"/>
                  <a:pt x="18654" y="21416"/>
                  <a:pt x="18654" y="20909"/>
                </a:cubicBezTo>
                <a:cubicBezTo>
                  <a:pt x="18811" y="20449"/>
                  <a:pt x="18496" y="19988"/>
                  <a:pt x="18969" y="19804"/>
                </a:cubicBezTo>
                <a:cubicBezTo>
                  <a:pt x="19442" y="19620"/>
                  <a:pt x="19442" y="19205"/>
                  <a:pt x="19442" y="18929"/>
                </a:cubicBezTo>
                <a:cubicBezTo>
                  <a:pt x="19284" y="18699"/>
                  <a:pt x="19600" y="18238"/>
                  <a:pt x="19442" y="17731"/>
                </a:cubicBezTo>
                <a:cubicBezTo>
                  <a:pt x="19127" y="17179"/>
                  <a:pt x="19127" y="16258"/>
                  <a:pt x="18811" y="15567"/>
                </a:cubicBezTo>
                <a:cubicBezTo>
                  <a:pt x="18338" y="14876"/>
                  <a:pt x="18181" y="13817"/>
                  <a:pt x="18023" y="12988"/>
                </a:cubicBezTo>
                <a:cubicBezTo>
                  <a:pt x="17708" y="12159"/>
                  <a:pt x="17550" y="11744"/>
                  <a:pt x="17865" y="11606"/>
                </a:cubicBezTo>
                <a:cubicBezTo>
                  <a:pt x="18181" y="11514"/>
                  <a:pt x="19757" y="11376"/>
                  <a:pt x="20230" y="11330"/>
                </a:cubicBezTo>
                <a:cubicBezTo>
                  <a:pt x="20703" y="11330"/>
                  <a:pt x="19757" y="10455"/>
                  <a:pt x="19284" y="9718"/>
                </a:cubicBezTo>
                <a:cubicBezTo>
                  <a:pt x="18969" y="9027"/>
                  <a:pt x="18496" y="8566"/>
                  <a:pt x="18181" y="8060"/>
                </a:cubicBezTo>
                <a:cubicBezTo>
                  <a:pt x="17708" y="7553"/>
                  <a:pt x="17708" y="7323"/>
                  <a:pt x="18496" y="6954"/>
                </a:cubicBezTo>
                <a:cubicBezTo>
                  <a:pt x="19127" y="6586"/>
                  <a:pt x="20073" y="6356"/>
                  <a:pt x="20388" y="5527"/>
                </a:cubicBezTo>
                <a:cubicBezTo>
                  <a:pt x="20861" y="4698"/>
                  <a:pt x="21334" y="4145"/>
                  <a:pt x="20546" y="3915"/>
                </a:cubicBezTo>
                <a:cubicBezTo>
                  <a:pt x="19757" y="3730"/>
                  <a:pt x="18338" y="3823"/>
                  <a:pt x="17235" y="3592"/>
                </a:cubicBezTo>
                <a:cubicBezTo>
                  <a:pt x="16131" y="3316"/>
                  <a:pt x="15973" y="3040"/>
                  <a:pt x="15500" y="2994"/>
                </a:cubicBezTo>
                <a:cubicBezTo>
                  <a:pt x="15027" y="2948"/>
                  <a:pt x="14870" y="2948"/>
                  <a:pt x="14870" y="2763"/>
                </a:cubicBezTo>
                <a:cubicBezTo>
                  <a:pt x="14870" y="2579"/>
                  <a:pt x="15027" y="2395"/>
                  <a:pt x="15027" y="2395"/>
                </a:cubicBezTo>
                <a:cubicBezTo>
                  <a:pt x="15027" y="2395"/>
                  <a:pt x="15816" y="2257"/>
                  <a:pt x="15973" y="2026"/>
                </a:cubicBezTo>
                <a:cubicBezTo>
                  <a:pt x="16131" y="1796"/>
                  <a:pt x="16289" y="1243"/>
                  <a:pt x="16131" y="875"/>
                </a:cubicBezTo>
                <a:cubicBezTo>
                  <a:pt x="15816" y="507"/>
                  <a:pt x="14712" y="0"/>
                  <a:pt x="12347" y="0"/>
                </a:cubicBezTo>
                <a:close/>
                <a:moveTo>
                  <a:pt x="12347" y="0"/>
                </a:moveTo>
              </a:path>
            </a:pathLst>
          </a:custGeom>
          <a:solidFill>
            <a:srgbClr val="5B9BD5"/>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微软雅黑" panose="020B0503020204020204" pitchFamily="34" charset="-122"/>
              <a:cs typeface="+mn-cs"/>
            </a:endParaRPr>
          </a:p>
        </p:txBody>
      </p:sp>
      <p:sp>
        <p:nvSpPr>
          <p:cNvPr id="18" name="矩形 33"/>
          <p:cNvSpPr>
            <a:spLocks noChangeArrowheads="1"/>
          </p:cNvSpPr>
          <p:nvPr/>
        </p:nvSpPr>
        <p:spPr bwMode="auto">
          <a:xfrm>
            <a:off x="8030590" y="2777620"/>
            <a:ext cx="3443028" cy="86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pPr>
            <a:r>
              <a:rPr sz="2000">
                <a:latin typeface="微软雅黑" panose="020B0503020204020204" pitchFamily="34" charset="-122"/>
                <a:ea typeface="微软雅黑" panose="020B0503020204020204" pitchFamily="34" charset="-122"/>
                <a:sym typeface="+mn-ea"/>
              </a:rPr>
              <a:t>随时查询本人的收入纳税情况等信息。</a:t>
            </a:r>
            <a:endParaRPr sz="2000">
              <a:latin typeface="微软雅黑" panose="020B0503020204020204" pitchFamily="34" charset="-122"/>
              <a:ea typeface="微软雅黑" panose="020B0503020204020204" pitchFamily="34" charset="-122"/>
            </a:endParaRPr>
          </a:p>
        </p:txBody>
      </p:sp>
      <p:sp>
        <p:nvSpPr>
          <p:cNvPr id="3" name="椭圆 2"/>
          <p:cNvSpPr/>
          <p:nvPr/>
        </p:nvSpPr>
        <p:spPr bwMode="auto">
          <a:xfrm>
            <a:off x="7615179" y="4723156"/>
            <a:ext cx="754532" cy="754532"/>
          </a:xfrm>
          <a:prstGeom prst="ellipse">
            <a:avLst/>
          </a:prstGeom>
          <a:solidFill>
            <a:srgbClr val="E06C2C"/>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05</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1" name="椭圆 20"/>
          <p:cNvSpPr/>
          <p:nvPr/>
        </p:nvSpPr>
        <p:spPr bwMode="auto">
          <a:xfrm>
            <a:off x="7217735" y="2590074"/>
            <a:ext cx="754532" cy="754532"/>
          </a:xfrm>
          <a:prstGeom prst="ellipse">
            <a:avLst/>
          </a:prstGeom>
          <a:solidFill>
            <a:srgbClr val="92D05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04</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2" name="椭圆 21"/>
          <p:cNvSpPr/>
          <p:nvPr/>
        </p:nvSpPr>
        <p:spPr bwMode="auto">
          <a:xfrm>
            <a:off x="5596528" y="813205"/>
            <a:ext cx="754532" cy="754532"/>
          </a:xfrm>
          <a:prstGeom prst="ellipse">
            <a:avLst/>
          </a:prstGeom>
          <a:solidFill>
            <a:schemeClr val="accent6">
              <a:lumMod val="40000"/>
              <a:lumOff val="6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03</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3" name="椭圆 22"/>
          <p:cNvSpPr/>
          <p:nvPr/>
        </p:nvSpPr>
        <p:spPr bwMode="auto">
          <a:xfrm>
            <a:off x="4034851" y="2205611"/>
            <a:ext cx="754532" cy="754532"/>
          </a:xfrm>
          <a:prstGeom prst="ellipse">
            <a:avLst/>
          </a:prstGeom>
          <a:solidFill>
            <a:schemeClr val="tx2">
              <a:lumMod val="40000"/>
              <a:lumOff val="6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02</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0" name="矩形 5"/>
          <p:cNvSpPr>
            <a:spLocks noChangeArrowheads="1"/>
          </p:cNvSpPr>
          <p:nvPr/>
        </p:nvSpPr>
        <p:spPr bwMode="auto">
          <a:xfrm>
            <a:off x="362585" y="3749040"/>
            <a:ext cx="3399155"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a:latin typeface="微软雅黑" panose="020B0503020204020204" pitchFamily="34" charset="-122"/>
                <a:ea typeface="微软雅黑" panose="020B0503020204020204" pitchFamily="34" charset="-122"/>
                <a:sym typeface="+mn-ea"/>
              </a:rPr>
              <a:t>方便快捷办理年度汇算，并按一定规则预填部分申 报信息，申报过程中给予相应提示提醒，根据申报情况自动计算应退（补）税款，帮助您准确完成申报。</a:t>
            </a:r>
            <a:endParaRPr lang="zh-CN" altLang="en-US" sz="2000" dirty="0">
              <a:latin typeface="微软雅黑" panose="020B0503020204020204" pitchFamily="34" charset="-122"/>
              <a:ea typeface="微软雅黑" panose="020B0503020204020204" pitchFamily="34" charset="-122"/>
            </a:endParaRPr>
          </a:p>
        </p:txBody>
      </p:sp>
      <p:sp>
        <p:nvSpPr>
          <p:cNvPr id="24" name="椭圆 23"/>
          <p:cNvSpPr/>
          <p:nvPr/>
        </p:nvSpPr>
        <p:spPr bwMode="auto">
          <a:xfrm>
            <a:off x="3761768" y="3922699"/>
            <a:ext cx="754532" cy="754532"/>
          </a:xfrm>
          <a:prstGeom prst="ellipse">
            <a:avLst/>
          </a:prstGeom>
          <a:solidFill>
            <a:srgbClr val="FFC00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01</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pull/>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【小贴士：个人所得税 APP 下载】</a:t>
            </a:r>
            <a:endParaRPr lang="en-US" alt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1497965" y="2530475"/>
            <a:ext cx="4175125" cy="2399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您可在各大主流手机应用市场搜索国家税务总局发布的“个人所得税”并下载安装（请认准正版图标    ）。您还可以登录国家税务总局、自然人电子税务局，扫码下载。</a:t>
            </a:r>
            <a:endParaRPr sz="2000" strike="noStrike" noProof="1">
              <a:latin typeface="微软雅黑" panose="020B0503020204020204" pitchFamily="34" charset="-122"/>
              <a:ea typeface="微软雅黑" panose="020B0503020204020204" pitchFamily="34" charset="-122"/>
            </a:endParaRPr>
          </a:p>
        </p:txBody>
      </p:sp>
      <p:pic>
        <p:nvPicPr>
          <p:cNvPr id="11" name="image6.png"/>
          <p:cNvPicPr>
            <a:picLocks noChangeAspect="1"/>
          </p:cNvPicPr>
          <p:nvPr/>
        </p:nvPicPr>
        <p:blipFill>
          <a:blip r:embed="rId1" cstate="print"/>
          <a:stretch>
            <a:fillRect/>
          </a:stretch>
        </p:blipFill>
        <p:spPr>
          <a:xfrm>
            <a:off x="4112578" y="3285173"/>
            <a:ext cx="236855" cy="286385"/>
          </a:xfrm>
          <a:prstGeom prst="rect">
            <a:avLst/>
          </a:prstGeom>
        </p:spPr>
      </p:pic>
      <p:pic>
        <p:nvPicPr>
          <p:cNvPr id="9" name="image5.jpeg"/>
          <p:cNvPicPr>
            <a:picLocks noChangeAspect="1"/>
          </p:cNvPicPr>
          <p:nvPr>
            <p:custDataLst>
              <p:tags r:id="rId2"/>
            </p:custDataLst>
          </p:nvPr>
        </p:nvPicPr>
        <p:blipFill>
          <a:blip r:embed="rId3" cstate="print"/>
          <a:stretch>
            <a:fillRect/>
          </a:stretch>
        </p:blipFill>
        <p:spPr>
          <a:xfrm>
            <a:off x="7047865" y="101600"/>
            <a:ext cx="3959225" cy="6654800"/>
          </a:xfrm>
          <a:prstGeom prst="rect">
            <a:avLst/>
          </a:prstGeom>
        </p:spPr>
      </p:pic>
    </p:spTree>
  </p:cSld>
  <p:clrMapOvr>
    <a:masterClrMapping/>
  </p:clrMapOvr>
  <p:transition spd="med">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    2.自然人电子税务局申报</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492875" y="2698750"/>
            <a:ext cx="5026660"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电脑屏幕较手机大、显示信息多，适合收入、扣除等事 项较多、情况较复杂的纳税人。</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b="1" strike="noStrike" noProof="1">
                <a:solidFill>
                  <a:srgbClr val="FF0000"/>
                </a:solidFill>
                <a:latin typeface="微软雅黑" panose="020B0503020204020204" pitchFamily="34" charset="-122"/>
                <a:ea typeface="微软雅黑" panose="020B0503020204020204" pitchFamily="34" charset="-122"/>
              </a:rPr>
              <a:t>电子税务局</a:t>
            </a:r>
            <a:r>
              <a:rPr sz="2400" strike="noStrike" noProof="1">
                <a:latin typeface="微软雅黑" panose="020B0503020204020204" pitchFamily="34" charset="-122"/>
                <a:ea typeface="微软雅黑" panose="020B0503020204020204" pitchFamily="34" charset="-122"/>
              </a:rPr>
              <a:t>将提供以下服务：</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p:txBody>
      </p:sp>
      <p:sp>
        <p:nvSpPr>
          <p:cNvPr id="149" name="Freeform 101"/>
          <p:cNvSpPr>
            <a:spLocks noEditPoints="1"/>
          </p:cNvSpPr>
          <p:nvPr/>
        </p:nvSpPr>
        <p:spPr bwMode="auto">
          <a:xfrm>
            <a:off x="1881505" y="3075305"/>
            <a:ext cx="3432810" cy="2140585"/>
          </a:xfrm>
          <a:custGeom>
            <a:avLst/>
            <a:gdLst/>
            <a:ahLst/>
            <a:cxnLst>
              <a:cxn ang="0">
                <a:pos x="77" y="43"/>
              </a:cxn>
              <a:cxn ang="0">
                <a:pos x="77" y="47"/>
              </a:cxn>
              <a:cxn ang="0">
                <a:pos x="70" y="51"/>
              </a:cxn>
              <a:cxn ang="0">
                <a:pos x="6" y="51"/>
              </a:cxn>
              <a:cxn ang="0">
                <a:pos x="0" y="47"/>
              </a:cxn>
              <a:cxn ang="0">
                <a:pos x="0" y="43"/>
              </a:cxn>
              <a:cxn ang="0">
                <a:pos x="6" y="43"/>
              </a:cxn>
              <a:cxn ang="0">
                <a:pos x="70" y="43"/>
              </a:cxn>
              <a:cxn ang="0">
                <a:pos x="77" y="43"/>
              </a:cxn>
              <a:cxn ang="0">
                <a:pos x="10" y="34"/>
              </a:cxn>
              <a:cxn ang="0">
                <a:pos x="10" y="6"/>
              </a:cxn>
              <a:cxn ang="0">
                <a:pos x="16" y="0"/>
              </a:cxn>
              <a:cxn ang="0">
                <a:pos x="60" y="0"/>
              </a:cxn>
              <a:cxn ang="0">
                <a:pos x="67" y="6"/>
              </a:cxn>
              <a:cxn ang="0">
                <a:pos x="67" y="34"/>
              </a:cxn>
              <a:cxn ang="0">
                <a:pos x="60" y="41"/>
              </a:cxn>
              <a:cxn ang="0">
                <a:pos x="16" y="41"/>
              </a:cxn>
              <a:cxn ang="0">
                <a:pos x="10" y="34"/>
              </a:cxn>
              <a:cxn ang="0">
                <a:pos x="15" y="34"/>
              </a:cxn>
              <a:cxn ang="0">
                <a:pos x="16" y="36"/>
              </a:cxn>
              <a:cxn ang="0">
                <a:pos x="60" y="36"/>
              </a:cxn>
              <a:cxn ang="0">
                <a:pos x="61" y="34"/>
              </a:cxn>
              <a:cxn ang="0">
                <a:pos x="61" y="6"/>
              </a:cxn>
              <a:cxn ang="0">
                <a:pos x="60" y="5"/>
              </a:cxn>
              <a:cxn ang="0">
                <a:pos x="16" y="5"/>
              </a:cxn>
              <a:cxn ang="0">
                <a:pos x="15" y="6"/>
              </a:cxn>
              <a:cxn ang="0">
                <a:pos x="15" y="34"/>
              </a:cxn>
              <a:cxn ang="0">
                <a:pos x="42" y="47"/>
              </a:cxn>
              <a:cxn ang="0">
                <a:pos x="42" y="46"/>
              </a:cxn>
              <a:cxn ang="0">
                <a:pos x="35" y="46"/>
              </a:cxn>
              <a:cxn ang="0">
                <a:pos x="34" y="47"/>
              </a:cxn>
              <a:cxn ang="0">
                <a:pos x="35" y="47"/>
              </a:cxn>
              <a:cxn ang="0">
                <a:pos x="42" y="47"/>
              </a:cxn>
              <a:cxn ang="0">
                <a:pos x="42" y="47"/>
              </a:cxn>
            </a:cxnLst>
            <a:rect l="0" t="0" r="r" b="b"/>
            <a:pathLst>
              <a:path w="77" h="51">
                <a:moveTo>
                  <a:pt x="77" y="43"/>
                </a:moveTo>
                <a:cubicBezTo>
                  <a:pt x="77" y="47"/>
                  <a:pt x="77" y="47"/>
                  <a:pt x="77" y="47"/>
                </a:cubicBezTo>
                <a:cubicBezTo>
                  <a:pt x="77" y="49"/>
                  <a:pt x="74" y="51"/>
                  <a:pt x="70" y="51"/>
                </a:cubicBezTo>
                <a:cubicBezTo>
                  <a:pt x="6" y="51"/>
                  <a:pt x="6" y="51"/>
                  <a:pt x="6" y="51"/>
                </a:cubicBezTo>
                <a:cubicBezTo>
                  <a:pt x="3" y="51"/>
                  <a:pt x="0" y="49"/>
                  <a:pt x="0" y="47"/>
                </a:cubicBezTo>
                <a:cubicBezTo>
                  <a:pt x="0" y="43"/>
                  <a:pt x="0" y="43"/>
                  <a:pt x="0" y="43"/>
                </a:cubicBezTo>
                <a:cubicBezTo>
                  <a:pt x="6" y="43"/>
                  <a:pt x="6" y="43"/>
                  <a:pt x="6" y="43"/>
                </a:cubicBezTo>
                <a:cubicBezTo>
                  <a:pt x="70" y="43"/>
                  <a:pt x="70" y="43"/>
                  <a:pt x="70" y="43"/>
                </a:cubicBezTo>
                <a:lnTo>
                  <a:pt x="77" y="43"/>
                </a:lnTo>
                <a:close/>
                <a:moveTo>
                  <a:pt x="10" y="34"/>
                </a:moveTo>
                <a:cubicBezTo>
                  <a:pt x="10" y="6"/>
                  <a:pt x="10" y="6"/>
                  <a:pt x="10" y="6"/>
                </a:cubicBezTo>
                <a:cubicBezTo>
                  <a:pt x="10" y="2"/>
                  <a:pt x="13" y="0"/>
                  <a:pt x="16" y="0"/>
                </a:cubicBezTo>
                <a:cubicBezTo>
                  <a:pt x="60" y="0"/>
                  <a:pt x="60" y="0"/>
                  <a:pt x="60" y="0"/>
                </a:cubicBezTo>
                <a:cubicBezTo>
                  <a:pt x="64" y="0"/>
                  <a:pt x="67" y="2"/>
                  <a:pt x="67" y="6"/>
                </a:cubicBezTo>
                <a:cubicBezTo>
                  <a:pt x="67" y="34"/>
                  <a:pt x="67" y="34"/>
                  <a:pt x="67" y="34"/>
                </a:cubicBezTo>
                <a:cubicBezTo>
                  <a:pt x="67" y="38"/>
                  <a:pt x="64" y="41"/>
                  <a:pt x="60" y="41"/>
                </a:cubicBezTo>
                <a:cubicBezTo>
                  <a:pt x="16" y="41"/>
                  <a:pt x="16" y="41"/>
                  <a:pt x="16" y="41"/>
                </a:cubicBezTo>
                <a:cubicBezTo>
                  <a:pt x="13" y="41"/>
                  <a:pt x="10" y="38"/>
                  <a:pt x="10" y="34"/>
                </a:cubicBezTo>
                <a:close/>
                <a:moveTo>
                  <a:pt x="15" y="34"/>
                </a:moveTo>
                <a:cubicBezTo>
                  <a:pt x="15" y="35"/>
                  <a:pt x="16" y="36"/>
                  <a:pt x="16" y="36"/>
                </a:cubicBezTo>
                <a:cubicBezTo>
                  <a:pt x="60" y="36"/>
                  <a:pt x="60" y="36"/>
                  <a:pt x="60" y="36"/>
                </a:cubicBezTo>
                <a:cubicBezTo>
                  <a:pt x="61" y="36"/>
                  <a:pt x="61" y="35"/>
                  <a:pt x="61" y="34"/>
                </a:cubicBezTo>
                <a:cubicBezTo>
                  <a:pt x="61" y="6"/>
                  <a:pt x="61" y="6"/>
                  <a:pt x="61" y="6"/>
                </a:cubicBezTo>
                <a:cubicBezTo>
                  <a:pt x="61" y="5"/>
                  <a:pt x="61" y="5"/>
                  <a:pt x="60" y="5"/>
                </a:cubicBezTo>
                <a:cubicBezTo>
                  <a:pt x="16" y="5"/>
                  <a:pt x="16" y="5"/>
                  <a:pt x="16" y="5"/>
                </a:cubicBezTo>
                <a:cubicBezTo>
                  <a:pt x="16" y="5"/>
                  <a:pt x="15" y="5"/>
                  <a:pt x="15" y="6"/>
                </a:cubicBezTo>
                <a:lnTo>
                  <a:pt x="15" y="34"/>
                </a:lnTo>
                <a:close/>
                <a:moveTo>
                  <a:pt x="42" y="47"/>
                </a:moveTo>
                <a:cubicBezTo>
                  <a:pt x="42" y="46"/>
                  <a:pt x="42" y="46"/>
                  <a:pt x="42" y="46"/>
                </a:cubicBezTo>
                <a:cubicBezTo>
                  <a:pt x="35" y="46"/>
                  <a:pt x="35" y="46"/>
                  <a:pt x="35" y="46"/>
                </a:cubicBezTo>
                <a:cubicBezTo>
                  <a:pt x="35" y="46"/>
                  <a:pt x="34" y="46"/>
                  <a:pt x="34" y="47"/>
                </a:cubicBezTo>
                <a:cubicBezTo>
                  <a:pt x="34" y="47"/>
                  <a:pt x="35" y="47"/>
                  <a:pt x="35" y="47"/>
                </a:cubicBezTo>
                <a:cubicBezTo>
                  <a:pt x="42" y="47"/>
                  <a:pt x="42" y="47"/>
                  <a:pt x="42" y="47"/>
                </a:cubicBezTo>
                <a:cubicBezTo>
                  <a:pt x="42" y="47"/>
                  <a:pt x="42" y="47"/>
                  <a:pt x="42" y="47"/>
                </a:cubicBezTo>
                <a:close/>
              </a:path>
            </a:pathLst>
          </a:custGeom>
          <a:solidFill>
            <a:schemeClr val="tx1">
              <a:lumMod val="65000"/>
              <a:lumOff val="35000"/>
            </a:schemeClr>
          </a:solidFill>
          <a:ln w="9525">
            <a:noFill/>
            <a:round/>
          </a:ln>
        </p:spPr>
        <p:txBody>
          <a:bodyPr vert="horz" wrap="square" lIns="137184" tIns="68592" rIns="137184" bIns="68592" numCol="1" anchor="t" anchorCtr="0" compatLnSpc="1"/>
          <a:p>
            <a:endParaRPr lang="en-US" sz="5400">
              <a:cs typeface="+mn-ea"/>
              <a:sym typeface="+mn-lt"/>
            </a:endParaRPr>
          </a:p>
        </p:txBody>
      </p:sp>
    </p:spTree>
  </p:cSld>
  <p:clrMapOvr>
    <a:masterClrMapping/>
  </p:clrMapOvr>
  <p:transition spd="med">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矩形 2"/>
          <p:cNvSpPr>
            <a:spLocks noChangeArrowheads="1"/>
          </p:cNvSpPr>
          <p:nvPr/>
        </p:nvSpPr>
        <p:spPr bwMode="auto">
          <a:xfrm>
            <a:off x="6481445" y="683260"/>
            <a:ext cx="4992370" cy="1014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pPr>
            <a:r>
              <a:rPr sz="2000">
                <a:latin typeface="微软雅黑" panose="020B0503020204020204" pitchFamily="34" charset="-122"/>
                <a:ea typeface="微软雅黑" panose="020B0503020204020204" pitchFamily="34" charset="-122"/>
                <a:sym typeface="+mn-ea"/>
              </a:rPr>
              <a:t>提供多种缴税方式（网上银行、第三方支付等）。</a:t>
            </a:r>
            <a:endParaRPr sz="2000">
              <a:latin typeface="微软雅黑" panose="020B0503020204020204" pitchFamily="34" charset="-122"/>
              <a:ea typeface="微软雅黑" panose="020B0503020204020204" pitchFamily="34" charset="-122"/>
            </a:endParaRPr>
          </a:p>
        </p:txBody>
      </p:sp>
      <p:sp>
        <p:nvSpPr>
          <p:cNvPr id="20488" name="矩形 5"/>
          <p:cNvSpPr>
            <a:spLocks noChangeArrowheads="1"/>
          </p:cNvSpPr>
          <p:nvPr/>
        </p:nvSpPr>
        <p:spPr bwMode="auto">
          <a:xfrm>
            <a:off x="670900" y="1567554"/>
            <a:ext cx="3363708" cy="974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a:lnSpc>
                <a:spcPct val="114000"/>
              </a:lnSpc>
            </a:pPr>
            <a:r>
              <a:rPr sz="2000">
                <a:latin typeface="微软雅黑" panose="020B0503020204020204" pitchFamily="34" charset="-122"/>
                <a:ea typeface="微软雅黑" panose="020B0503020204020204" pitchFamily="34" charset="-122"/>
                <a:sym typeface="+mn-ea"/>
              </a:rPr>
              <a:t>查询退税进度；核验退税银行卡；获得退税时间较 其他申报渠道更短（与自然人电子税务局一样）。</a:t>
            </a:r>
            <a:endParaRPr lang="zh-CN" altLang="en-US" sz="1680" dirty="0">
              <a:latin typeface="微软雅黑" panose="020B0503020204020204" pitchFamily="34" charset="-122"/>
              <a:ea typeface="微软雅黑" panose="020B0503020204020204" pitchFamily="34" charset="-122"/>
            </a:endParaRPr>
          </a:p>
        </p:txBody>
      </p:sp>
      <p:sp>
        <p:nvSpPr>
          <p:cNvPr id="20489" name="矩形 33"/>
          <p:cNvSpPr>
            <a:spLocks noChangeArrowheads="1"/>
          </p:cNvSpPr>
          <p:nvPr/>
        </p:nvSpPr>
        <p:spPr bwMode="auto">
          <a:xfrm>
            <a:off x="8359849" y="5187367"/>
            <a:ext cx="3443028" cy="86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pPr>
            <a:r>
              <a:rPr sz="2000">
                <a:latin typeface="微软雅黑" panose="020B0503020204020204" pitchFamily="34" charset="-122"/>
                <a:ea typeface="微软雅黑" panose="020B0503020204020204" pitchFamily="34" charset="-122"/>
                <a:sym typeface="+mn-ea"/>
              </a:rPr>
              <a:t>如您申报存在问题可获取税务机关点对点的提示等。</a:t>
            </a:r>
            <a:endParaRPr sz="2000">
              <a:latin typeface="微软雅黑" panose="020B0503020204020204" pitchFamily="34" charset="-122"/>
              <a:ea typeface="微软雅黑" panose="020B0503020204020204" pitchFamily="34" charset="-122"/>
            </a:endParaRPr>
          </a:p>
        </p:txBody>
      </p:sp>
      <p:sp>
        <p:nvSpPr>
          <p:cNvPr id="14" name="AutoShape 4"/>
          <p:cNvSpPr/>
          <p:nvPr/>
        </p:nvSpPr>
        <p:spPr bwMode="auto">
          <a:xfrm rot="16200000">
            <a:off x="4002991" y="1988125"/>
            <a:ext cx="3800446" cy="3319991"/>
          </a:xfrm>
          <a:custGeom>
            <a:avLst/>
            <a:gdLst>
              <a:gd name="T0" fmla="*/ 0 w 21600"/>
              <a:gd name="T1" fmla="*/ 681 h 21600"/>
              <a:gd name="T2" fmla="*/ 177 w 21600"/>
              <a:gd name="T3" fmla="*/ 340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a:moveTo>
                  <a:pt x="0" y="21600"/>
                </a:moveTo>
                <a:cubicBezTo>
                  <a:pt x="11925" y="21600"/>
                  <a:pt x="21600" y="16767"/>
                  <a:pt x="21600" y="10804"/>
                </a:cubicBezTo>
                <a:cubicBezTo>
                  <a:pt x="21600" y="4840"/>
                  <a:pt x="11925" y="0"/>
                  <a:pt x="0" y="0"/>
                </a:cubicBezTo>
              </a:path>
            </a:pathLst>
          </a:custGeom>
          <a:noFill/>
          <a:ln w="19050" cap="flat">
            <a:solidFill>
              <a:srgbClr val="546E7A"/>
            </a:solidFill>
            <a:prstDash val="dash"/>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680" b="0" i="0" u="none" strike="noStrike" kern="1200" cap="none" spc="0" normalizeH="0" baseline="0" noProof="0" dirty="0">
              <a:ln>
                <a:noFill/>
              </a:ln>
              <a:gradFill>
                <a:gsLst>
                  <a:gs pos="0">
                    <a:srgbClr val="3F5096"/>
                  </a:gs>
                  <a:gs pos="100000">
                    <a:srgbClr val="3F5096"/>
                  </a:gs>
                </a:gsLst>
                <a:lin ang="5400000" scaled="1"/>
              </a:gradFill>
              <a:effectLst/>
              <a:uLnTx/>
              <a:uFillTx/>
              <a:latin typeface="方正中等线简体" panose="02010601030101010101" pitchFamily="2" charset="-122"/>
              <a:ea typeface="方正中等线简体" panose="02010601030101010101" pitchFamily="2" charset="-122"/>
              <a:cs typeface="+mn-cs"/>
            </a:endParaRPr>
          </a:p>
        </p:txBody>
      </p:sp>
      <p:sp>
        <p:nvSpPr>
          <p:cNvPr id="15" name="椭圆 14"/>
          <p:cNvSpPr/>
          <p:nvPr/>
        </p:nvSpPr>
        <p:spPr>
          <a:xfrm>
            <a:off x="4635223" y="4883141"/>
            <a:ext cx="2499655" cy="409736"/>
          </a:xfrm>
          <a:prstGeom prst="ellipse">
            <a:avLst/>
          </a:prstGeom>
          <a:solidFill>
            <a:srgbClr val="5B9BD5"/>
          </a:solidFill>
          <a:ln w="12700" cap="flat" cmpd="sng" algn="ctr">
            <a:noFill/>
            <a:prstDash val="solid"/>
            <a:miter lim="800000"/>
          </a:ln>
          <a:effectLst/>
        </p:spPr>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8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16" name="AutoShape 11"/>
          <p:cNvSpPr/>
          <p:nvPr/>
        </p:nvSpPr>
        <p:spPr bwMode="auto">
          <a:xfrm>
            <a:off x="5462389" y="2218062"/>
            <a:ext cx="845323" cy="3043138"/>
          </a:xfrm>
          <a:custGeom>
            <a:avLst/>
            <a:gdLst>
              <a:gd name="T0" fmla="*/ 26 w 20967"/>
              <a:gd name="T1" fmla="*/ 0 h 21600"/>
              <a:gd name="T2" fmla="*/ 19 w 20967"/>
              <a:gd name="T3" fmla="*/ 27 h 21600"/>
              <a:gd name="T4" fmla="*/ 19 w 20967"/>
              <a:gd name="T5" fmla="*/ 55 h 21600"/>
              <a:gd name="T6" fmla="*/ 20 w 20967"/>
              <a:gd name="T7" fmla="*/ 60 h 21600"/>
              <a:gd name="T8" fmla="*/ 21 w 20967"/>
              <a:gd name="T9" fmla="*/ 73 h 21600"/>
              <a:gd name="T10" fmla="*/ 22 w 20967"/>
              <a:gd name="T11" fmla="*/ 80 h 21600"/>
              <a:gd name="T12" fmla="*/ 21 w 20967"/>
              <a:gd name="T13" fmla="*/ 90 h 21600"/>
              <a:gd name="T14" fmla="*/ 14 w 20967"/>
              <a:gd name="T15" fmla="*/ 100 h 21600"/>
              <a:gd name="T16" fmla="*/ 9 w 20967"/>
              <a:gd name="T17" fmla="*/ 116 h 21600"/>
              <a:gd name="T18" fmla="*/ 4 w 20967"/>
              <a:gd name="T19" fmla="*/ 142 h 21600"/>
              <a:gd name="T20" fmla="*/ 0 w 20967"/>
              <a:gd name="T21" fmla="*/ 174 h 21600"/>
              <a:gd name="T22" fmla="*/ 8 w 20967"/>
              <a:gd name="T23" fmla="*/ 189 h 21600"/>
              <a:gd name="T24" fmla="*/ 11 w 20967"/>
              <a:gd name="T25" fmla="*/ 183 h 21600"/>
              <a:gd name="T26" fmla="*/ 9 w 20967"/>
              <a:gd name="T27" fmla="*/ 232 h 21600"/>
              <a:gd name="T28" fmla="*/ 7 w 20967"/>
              <a:gd name="T29" fmla="*/ 283 h 21600"/>
              <a:gd name="T30" fmla="*/ 10 w 20967"/>
              <a:gd name="T31" fmla="*/ 289 h 21600"/>
              <a:gd name="T32" fmla="*/ 12 w 20967"/>
              <a:gd name="T33" fmla="*/ 354 h 21600"/>
              <a:gd name="T34" fmla="*/ 15 w 20967"/>
              <a:gd name="T35" fmla="*/ 416 h 21600"/>
              <a:gd name="T36" fmla="*/ 15 w 20967"/>
              <a:gd name="T37" fmla="*/ 456 h 21600"/>
              <a:gd name="T38" fmla="*/ 10 w 20967"/>
              <a:gd name="T39" fmla="*/ 481 h 21600"/>
              <a:gd name="T40" fmla="*/ 4 w 20967"/>
              <a:gd name="T41" fmla="*/ 486 h 21600"/>
              <a:gd name="T42" fmla="*/ 5 w 20967"/>
              <a:gd name="T43" fmla="*/ 495 h 21600"/>
              <a:gd name="T44" fmla="*/ 15 w 20967"/>
              <a:gd name="T45" fmla="*/ 492 h 21600"/>
              <a:gd name="T46" fmla="*/ 18 w 20967"/>
              <a:gd name="T47" fmla="*/ 487 h 21600"/>
              <a:gd name="T48" fmla="*/ 21 w 20967"/>
              <a:gd name="T49" fmla="*/ 493 h 21600"/>
              <a:gd name="T50" fmla="*/ 25 w 20967"/>
              <a:gd name="T51" fmla="*/ 485 h 21600"/>
              <a:gd name="T52" fmla="*/ 25 w 20967"/>
              <a:gd name="T53" fmla="*/ 464 h 21600"/>
              <a:gd name="T54" fmla="*/ 24 w 20967"/>
              <a:gd name="T55" fmla="*/ 439 h 21600"/>
              <a:gd name="T56" fmla="*/ 26 w 20967"/>
              <a:gd name="T57" fmla="*/ 405 h 21600"/>
              <a:gd name="T58" fmla="*/ 26 w 20967"/>
              <a:gd name="T59" fmla="*/ 377 h 21600"/>
              <a:gd name="T60" fmla="*/ 25 w 20967"/>
              <a:gd name="T61" fmla="*/ 350 h 21600"/>
              <a:gd name="T62" fmla="*/ 25 w 20967"/>
              <a:gd name="T63" fmla="*/ 333 h 21600"/>
              <a:gd name="T64" fmla="*/ 28 w 20967"/>
              <a:gd name="T65" fmla="*/ 383 h 21600"/>
              <a:gd name="T66" fmla="*/ 29 w 20967"/>
              <a:gd name="T67" fmla="*/ 442 h 21600"/>
              <a:gd name="T68" fmla="*/ 32 w 20967"/>
              <a:gd name="T69" fmla="*/ 478 h 21600"/>
              <a:gd name="T70" fmla="*/ 33 w 20967"/>
              <a:gd name="T71" fmla="*/ 494 h 21600"/>
              <a:gd name="T72" fmla="*/ 31 w 20967"/>
              <a:gd name="T73" fmla="*/ 515 h 21600"/>
              <a:gd name="T74" fmla="*/ 32 w 20967"/>
              <a:gd name="T75" fmla="*/ 542 h 21600"/>
              <a:gd name="T76" fmla="*/ 40 w 20967"/>
              <a:gd name="T77" fmla="*/ 525 h 21600"/>
              <a:gd name="T78" fmla="*/ 40 w 20967"/>
              <a:gd name="T79" fmla="*/ 497 h 21600"/>
              <a:gd name="T80" fmla="*/ 41 w 20967"/>
              <a:gd name="T81" fmla="*/ 475 h 21600"/>
              <a:gd name="T82" fmla="*/ 41 w 20967"/>
              <a:gd name="T83" fmla="*/ 445 h 21600"/>
              <a:gd name="T84" fmla="*/ 40 w 20967"/>
              <a:gd name="T85" fmla="*/ 391 h 21600"/>
              <a:gd name="T86" fmla="*/ 38 w 20967"/>
              <a:gd name="T87" fmla="*/ 326 h 21600"/>
              <a:gd name="T88" fmla="*/ 38 w 20967"/>
              <a:gd name="T89" fmla="*/ 291 h 21600"/>
              <a:gd name="T90" fmla="*/ 43 w 20967"/>
              <a:gd name="T91" fmla="*/ 284 h 21600"/>
              <a:gd name="T92" fmla="*/ 41 w 20967"/>
              <a:gd name="T93" fmla="*/ 244 h 21600"/>
              <a:gd name="T94" fmla="*/ 39 w 20967"/>
              <a:gd name="T95" fmla="*/ 202 h 21600"/>
              <a:gd name="T96" fmla="*/ 39 w 20967"/>
              <a:gd name="T97" fmla="*/ 175 h 21600"/>
              <a:gd name="T98" fmla="*/ 43 w 20967"/>
              <a:gd name="T99" fmla="*/ 139 h 21600"/>
              <a:gd name="T100" fmla="*/ 44 w 20967"/>
              <a:gd name="T101" fmla="*/ 98 h 21600"/>
              <a:gd name="T102" fmla="*/ 37 w 20967"/>
              <a:gd name="T103" fmla="*/ 90 h 21600"/>
              <a:gd name="T104" fmla="*/ 33 w 20967"/>
              <a:gd name="T105" fmla="*/ 75 h 21600"/>
              <a:gd name="T106" fmla="*/ 32 w 20967"/>
              <a:gd name="T107" fmla="*/ 69 h 21600"/>
              <a:gd name="T108" fmla="*/ 32 w 20967"/>
              <a:gd name="T109" fmla="*/ 60 h 21600"/>
              <a:gd name="T110" fmla="*/ 34 w 20967"/>
              <a:gd name="T111" fmla="*/ 51 h 21600"/>
              <a:gd name="T112" fmla="*/ 34 w 20967"/>
              <a:gd name="T113" fmla="*/ 22 h 21600"/>
              <a:gd name="T114" fmla="*/ 26 w 20967"/>
              <a:gd name="T115" fmla="*/ 0 h 21600"/>
              <a:gd name="T116" fmla="*/ 26 w 20967"/>
              <a:gd name="T117" fmla="*/ 0 h 2160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0967" h="21600">
                <a:moveTo>
                  <a:pt x="12347" y="0"/>
                </a:moveTo>
                <a:cubicBezTo>
                  <a:pt x="10928" y="0"/>
                  <a:pt x="8721" y="414"/>
                  <a:pt x="8721" y="1059"/>
                </a:cubicBezTo>
                <a:cubicBezTo>
                  <a:pt x="8721" y="1704"/>
                  <a:pt x="8879" y="1980"/>
                  <a:pt x="9036" y="2211"/>
                </a:cubicBezTo>
                <a:cubicBezTo>
                  <a:pt x="9194" y="2395"/>
                  <a:pt x="9509" y="2395"/>
                  <a:pt x="9509" y="2395"/>
                </a:cubicBezTo>
                <a:cubicBezTo>
                  <a:pt x="9509" y="2395"/>
                  <a:pt x="9352" y="2809"/>
                  <a:pt x="9824" y="2901"/>
                </a:cubicBezTo>
                <a:cubicBezTo>
                  <a:pt x="10298" y="3040"/>
                  <a:pt x="10455" y="3040"/>
                  <a:pt x="10455" y="3178"/>
                </a:cubicBezTo>
                <a:cubicBezTo>
                  <a:pt x="10455" y="3316"/>
                  <a:pt x="10140" y="3454"/>
                  <a:pt x="9667" y="3592"/>
                </a:cubicBezTo>
                <a:cubicBezTo>
                  <a:pt x="9352" y="3730"/>
                  <a:pt x="7617" y="3869"/>
                  <a:pt x="6671" y="3961"/>
                </a:cubicBezTo>
                <a:cubicBezTo>
                  <a:pt x="5568" y="4099"/>
                  <a:pt x="4937" y="4237"/>
                  <a:pt x="4306" y="4606"/>
                </a:cubicBezTo>
                <a:cubicBezTo>
                  <a:pt x="3833" y="4928"/>
                  <a:pt x="3045" y="5388"/>
                  <a:pt x="1941" y="5665"/>
                </a:cubicBezTo>
                <a:cubicBezTo>
                  <a:pt x="995" y="5987"/>
                  <a:pt x="-266" y="6448"/>
                  <a:pt x="49" y="6908"/>
                </a:cubicBezTo>
                <a:cubicBezTo>
                  <a:pt x="522" y="7323"/>
                  <a:pt x="2572" y="7691"/>
                  <a:pt x="3833" y="7507"/>
                </a:cubicBezTo>
                <a:cubicBezTo>
                  <a:pt x="4937" y="7323"/>
                  <a:pt x="5410" y="7277"/>
                  <a:pt x="5410" y="7277"/>
                </a:cubicBezTo>
                <a:cubicBezTo>
                  <a:pt x="5410" y="7277"/>
                  <a:pt x="4622" y="8290"/>
                  <a:pt x="4306" y="9257"/>
                </a:cubicBezTo>
                <a:cubicBezTo>
                  <a:pt x="3991" y="10270"/>
                  <a:pt x="3045" y="11238"/>
                  <a:pt x="3518" y="11284"/>
                </a:cubicBezTo>
                <a:cubicBezTo>
                  <a:pt x="4149" y="11376"/>
                  <a:pt x="4937" y="11514"/>
                  <a:pt x="4937" y="11514"/>
                </a:cubicBezTo>
                <a:cubicBezTo>
                  <a:pt x="4937" y="11514"/>
                  <a:pt x="5095" y="12896"/>
                  <a:pt x="5883" y="14093"/>
                </a:cubicBezTo>
                <a:cubicBezTo>
                  <a:pt x="6671" y="15290"/>
                  <a:pt x="6987" y="15843"/>
                  <a:pt x="7144" y="16580"/>
                </a:cubicBezTo>
                <a:cubicBezTo>
                  <a:pt x="7302" y="17317"/>
                  <a:pt x="7460" y="17823"/>
                  <a:pt x="7302" y="18146"/>
                </a:cubicBezTo>
                <a:cubicBezTo>
                  <a:pt x="7144" y="18422"/>
                  <a:pt x="5725" y="19021"/>
                  <a:pt x="4779" y="19159"/>
                </a:cubicBezTo>
                <a:cubicBezTo>
                  <a:pt x="3991" y="19251"/>
                  <a:pt x="2572" y="19251"/>
                  <a:pt x="1941" y="19343"/>
                </a:cubicBezTo>
                <a:cubicBezTo>
                  <a:pt x="1311" y="19389"/>
                  <a:pt x="838" y="19620"/>
                  <a:pt x="2257" y="19712"/>
                </a:cubicBezTo>
                <a:cubicBezTo>
                  <a:pt x="3676" y="19758"/>
                  <a:pt x="6198" y="19666"/>
                  <a:pt x="6829" y="19574"/>
                </a:cubicBezTo>
                <a:cubicBezTo>
                  <a:pt x="7460" y="19527"/>
                  <a:pt x="8563" y="19389"/>
                  <a:pt x="8563" y="19389"/>
                </a:cubicBezTo>
                <a:cubicBezTo>
                  <a:pt x="8563" y="19389"/>
                  <a:pt x="8248" y="19620"/>
                  <a:pt x="9667" y="19620"/>
                </a:cubicBezTo>
                <a:cubicBezTo>
                  <a:pt x="11243" y="19620"/>
                  <a:pt x="11401" y="19574"/>
                  <a:pt x="11559" y="19297"/>
                </a:cubicBezTo>
                <a:cubicBezTo>
                  <a:pt x="11559" y="19021"/>
                  <a:pt x="11559" y="18652"/>
                  <a:pt x="11716" y="18468"/>
                </a:cubicBezTo>
                <a:cubicBezTo>
                  <a:pt x="12032" y="18284"/>
                  <a:pt x="10928" y="17777"/>
                  <a:pt x="11401" y="17501"/>
                </a:cubicBezTo>
                <a:cubicBezTo>
                  <a:pt x="12032" y="17271"/>
                  <a:pt x="12505" y="16534"/>
                  <a:pt x="12032" y="16119"/>
                </a:cubicBezTo>
                <a:cubicBezTo>
                  <a:pt x="11559" y="15705"/>
                  <a:pt x="12189" y="15290"/>
                  <a:pt x="12032" y="15014"/>
                </a:cubicBezTo>
                <a:cubicBezTo>
                  <a:pt x="11874" y="14738"/>
                  <a:pt x="11716" y="14369"/>
                  <a:pt x="11716" y="13955"/>
                </a:cubicBezTo>
                <a:cubicBezTo>
                  <a:pt x="11716" y="13540"/>
                  <a:pt x="11716" y="13264"/>
                  <a:pt x="11716" y="13264"/>
                </a:cubicBezTo>
                <a:cubicBezTo>
                  <a:pt x="11716" y="13264"/>
                  <a:pt x="12662" y="14830"/>
                  <a:pt x="12978" y="15244"/>
                </a:cubicBezTo>
                <a:cubicBezTo>
                  <a:pt x="13293" y="15659"/>
                  <a:pt x="13766" y="17133"/>
                  <a:pt x="13766" y="17593"/>
                </a:cubicBezTo>
                <a:cubicBezTo>
                  <a:pt x="13766" y="18054"/>
                  <a:pt x="14870" y="18652"/>
                  <a:pt x="14870" y="19021"/>
                </a:cubicBezTo>
                <a:cubicBezTo>
                  <a:pt x="15027" y="19435"/>
                  <a:pt x="15027" y="19666"/>
                  <a:pt x="15343" y="19666"/>
                </a:cubicBezTo>
                <a:cubicBezTo>
                  <a:pt x="15816" y="19666"/>
                  <a:pt x="15027" y="20126"/>
                  <a:pt x="14712" y="20495"/>
                </a:cubicBezTo>
                <a:cubicBezTo>
                  <a:pt x="14554" y="20817"/>
                  <a:pt x="13608" y="21600"/>
                  <a:pt x="15185" y="21600"/>
                </a:cubicBezTo>
                <a:cubicBezTo>
                  <a:pt x="16919" y="21600"/>
                  <a:pt x="18654" y="21416"/>
                  <a:pt x="18654" y="20909"/>
                </a:cubicBezTo>
                <a:cubicBezTo>
                  <a:pt x="18811" y="20449"/>
                  <a:pt x="18496" y="19988"/>
                  <a:pt x="18969" y="19804"/>
                </a:cubicBezTo>
                <a:cubicBezTo>
                  <a:pt x="19442" y="19620"/>
                  <a:pt x="19442" y="19205"/>
                  <a:pt x="19442" y="18929"/>
                </a:cubicBezTo>
                <a:cubicBezTo>
                  <a:pt x="19284" y="18699"/>
                  <a:pt x="19600" y="18238"/>
                  <a:pt x="19442" y="17731"/>
                </a:cubicBezTo>
                <a:cubicBezTo>
                  <a:pt x="19127" y="17179"/>
                  <a:pt x="19127" y="16258"/>
                  <a:pt x="18811" y="15567"/>
                </a:cubicBezTo>
                <a:cubicBezTo>
                  <a:pt x="18338" y="14876"/>
                  <a:pt x="18181" y="13817"/>
                  <a:pt x="18023" y="12988"/>
                </a:cubicBezTo>
                <a:cubicBezTo>
                  <a:pt x="17708" y="12159"/>
                  <a:pt x="17550" y="11744"/>
                  <a:pt x="17865" y="11606"/>
                </a:cubicBezTo>
                <a:cubicBezTo>
                  <a:pt x="18181" y="11514"/>
                  <a:pt x="19757" y="11376"/>
                  <a:pt x="20230" y="11330"/>
                </a:cubicBezTo>
                <a:cubicBezTo>
                  <a:pt x="20703" y="11330"/>
                  <a:pt x="19757" y="10455"/>
                  <a:pt x="19284" y="9718"/>
                </a:cubicBezTo>
                <a:cubicBezTo>
                  <a:pt x="18969" y="9027"/>
                  <a:pt x="18496" y="8566"/>
                  <a:pt x="18181" y="8060"/>
                </a:cubicBezTo>
                <a:cubicBezTo>
                  <a:pt x="17708" y="7553"/>
                  <a:pt x="17708" y="7323"/>
                  <a:pt x="18496" y="6954"/>
                </a:cubicBezTo>
                <a:cubicBezTo>
                  <a:pt x="19127" y="6586"/>
                  <a:pt x="20073" y="6356"/>
                  <a:pt x="20388" y="5527"/>
                </a:cubicBezTo>
                <a:cubicBezTo>
                  <a:pt x="20861" y="4698"/>
                  <a:pt x="21334" y="4145"/>
                  <a:pt x="20546" y="3915"/>
                </a:cubicBezTo>
                <a:cubicBezTo>
                  <a:pt x="19757" y="3730"/>
                  <a:pt x="18338" y="3823"/>
                  <a:pt x="17235" y="3592"/>
                </a:cubicBezTo>
                <a:cubicBezTo>
                  <a:pt x="16131" y="3316"/>
                  <a:pt x="15973" y="3040"/>
                  <a:pt x="15500" y="2994"/>
                </a:cubicBezTo>
                <a:cubicBezTo>
                  <a:pt x="15027" y="2948"/>
                  <a:pt x="14870" y="2948"/>
                  <a:pt x="14870" y="2763"/>
                </a:cubicBezTo>
                <a:cubicBezTo>
                  <a:pt x="14870" y="2579"/>
                  <a:pt x="15027" y="2395"/>
                  <a:pt x="15027" y="2395"/>
                </a:cubicBezTo>
                <a:cubicBezTo>
                  <a:pt x="15027" y="2395"/>
                  <a:pt x="15816" y="2257"/>
                  <a:pt x="15973" y="2026"/>
                </a:cubicBezTo>
                <a:cubicBezTo>
                  <a:pt x="16131" y="1796"/>
                  <a:pt x="16289" y="1243"/>
                  <a:pt x="16131" y="875"/>
                </a:cubicBezTo>
                <a:cubicBezTo>
                  <a:pt x="15816" y="507"/>
                  <a:pt x="14712" y="0"/>
                  <a:pt x="12347" y="0"/>
                </a:cubicBezTo>
                <a:close/>
                <a:moveTo>
                  <a:pt x="12347" y="0"/>
                </a:moveTo>
              </a:path>
            </a:pathLst>
          </a:custGeom>
          <a:solidFill>
            <a:srgbClr val="5B9BD5"/>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0" cap="none" spc="0" normalizeH="0" baseline="0" noProof="0" dirty="0">
              <a:ln>
                <a:noFill/>
              </a:ln>
              <a:solidFill>
                <a:prstClr val="black"/>
              </a:solidFill>
              <a:effectLst/>
              <a:uLnTx/>
              <a:uFillTx/>
              <a:latin typeface="Calibri" panose="020F0502020204030204"/>
              <a:ea typeface="微软雅黑" panose="020B0503020204020204" pitchFamily="34" charset="-122"/>
              <a:cs typeface="+mn-cs"/>
            </a:endParaRPr>
          </a:p>
        </p:txBody>
      </p:sp>
      <p:sp>
        <p:nvSpPr>
          <p:cNvPr id="18" name="矩形 33"/>
          <p:cNvSpPr>
            <a:spLocks noChangeArrowheads="1"/>
          </p:cNvSpPr>
          <p:nvPr/>
        </p:nvSpPr>
        <p:spPr bwMode="auto">
          <a:xfrm>
            <a:off x="8030590" y="2777620"/>
            <a:ext cx="3443028" cy="865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buClrTx/>
              <a:buSzTx/>
            </a:pPr>
            <a:r>
              <a:rPr sz="2000">
                <a:latin typeface="微软雅黑" panose="020B0503020204020204" pitchFamily="34" charset="-122"/>
                <a:ea typeface="微软雅黑" panose="020B0503020204020204" pitchFamily="34" charset="-122"/>
                <a:sym typeface="+mn-ea"/>
              </a:rPr>
              <a:t>随时查询本人的收入纳税情况等信息。</a:t>
            </a:r>
            <a:endParaRPr sz="2000">
              <a:latin typeface="微软雅黑" panose="020B0503020204020204" pitchFamily="34" charset="-122"/>
              <a:ea typeface="微软雅黑" panose="020B0503020204020204" pitchFamily="34" charset="-122"/>
            </a:endParaRPr>
          </a:p>
        </p:txBody>
      </p:sp>
      <p:sp>
        <p:nvSpPr>
          <p:cNvPr id="3" name="椭圆 2"/>
          <p:cNvSpPr/>
          <p:nvPr/>
        </p:nvSpPr>
        <p:spPr bwMode="auto">
          <a:xfrm>
            <a:off x="7615179" y="4723156"/>
            <a:ext cx="754532" cy="754532"/>
          </a:xfrm>
          <a:prstGeom prst="ellipse">
            <a:avLst/>
          </a:prstGeom>
          <a:solidFill>
            <a:srgbClr val="E06C2C"/>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05</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1" name="椭圆 20"/>
          <p:cNvSpPr/>
          <p:nvPr/>
        </p:nvSpPr>
        <p:spPr bwMode="auto">
          <a:xfrm>
            <a:off x="7217735" y="2590074"/>
            <a:ext cx="754532" cy="754532"/>
          </a:xfrm>
          <a:prstGeom prst="ellipse">
            <a:avLst/>
          </a:prstGeom>
          <a:solidFill>
            <a:srgbClr val="92D05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04</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2" name="椭圆 21"/>
          <p:cNvSpPr/>
          <p:nvPr/>
        </p:nvSpPr>
        <p:spPr bwMode="auto">
          <a:xfrm>
            <a:off x="5596528" y="813205"/>
            <a:ext cx="754532" cy="754532"/>
          </a:xfrm>
          <a:prstGeom prst="ellipse">
            <a:avLst/>
          </a:prstGeom>
          <a:solidFill>
            <a:schemeClr val="accent6">
              <a:lumMod val="40000"/>
              <a:lumOff val="6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03</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3" name="椭圆 22"/>
          <p:cNvSpPr/>
          <p:nvPr/>
        </p:nvSpPr>
        <p:spPr bwMode="auto">
          <a:xfrm>
            <a:off x="4034851" y="2205611"/>
            <a:ext cx="754532" cy="754532"/>
          </a:xfrm>
          <a:prstGeom prst="ellipse">
            <a:avLst/>
          </a:prstGeom>
          <a:solidFill>
            <a:schemeClr val="tx2">
              <a:lumMod val="40000"/>
              <a:lumOff val="60000"/>
            </a:schemeClr>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02</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0" name="矩形 5"/>
          <p:cNvSpPr>
            <a:spLocks noChangeArrowheads="1"/>
          </p:cNvSpPr>
          <p:nvPr/>
        </p:nvSpPr>
        <p:spPr bwMode="auto">
          <a:xfrm>
            <a:off x="362585" y="3749040"/>
            <a:ext cx="3399155"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defTabSz="6858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defTabSz="6858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a:latin typeface="微软雅黑" panose="020B0503020204020204" pitchFamily="34" charset="-122"/>
                <a:ea typeface="微软雅黑" panose="020B0503020204020204" pitchFamily="34" charset="-122"/>
                <a:sym typeface="+mn-ea"/>
              </a:rPr>
              <a:t>方便快捷办理年度汇算，并按一定规则预填部分申 报信息，申报过程中给予相应提示提醒，根据申报情况自动计算应退（补）税款，帮助您准确完成申报。</a:t>
            </a:r>
            <a:endParaRPr lang="zh-CN" altLang="en-US" sz="2000" dirty="0">
              <a:latin typeface="微软雅黑" panose="020B0503020204020204" pitchFamily="34" charset="-122"/>
              <a:ea typeface="微软雅黑" panose="020B0503020204020204" pitchFamily="34" charset="-122"/>
            </a:endParaRPr>
          </a:p>
        </p:txBody>
      </p:sp>
      <p:sp>
        <p:nvSpPr>
          <p:cNvPr id="24" name="椭圆 23"/>
          <p:cNvSpPr/>
          <p:nvPr/>
        </p:nvSpPr>
        <p:spPr bwMode="auto">
          <a:xfrm>
            <a:off x="3761768" y="3922699"/>
            <a:ext cx="754532" cy="754532"/>
          </a:xfrm>
          <a:prstGeom prst="ellipse">
            <a:avLst/>
          </a:prstGeom>
          <a:solidFill>
            <a:srgbClr val="FFC00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vert="horz" wrap="square" lIns="109728" tIns="54864" rIns="109728" bIns="54864" numCol="1" rtlCol="0" anchor="t" anchorCtr="0" compatLnSpc="1"/>
          <a:lstStyle/>
          <a:p>
            <a: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pPr>
            <a:r>
              <a:rPr kumimoji="0" lang="en-US" altLang="zh-CN"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rPr>
              <a:t>01</a:t>
            </a:r>
            <a:endParaRPr kumimoji="0" lang="zh-CN" altLang="en-US" sz="2160" b="0" i="0" u="none" strike="noStrike" cap="none" normalizeH="0" baseline="0" dirty="0">
              <a:ln>
                <a:noFill/>
              </a:ln>
              <a:solidFill>
                <a:schemeClr val="bg1"/>
              </a:solidFill>
              <a:effectLst/>
              <a:latin typeface="Arial" panose="020B0604020202020204" pitchFamily="34" charset="0"/>
              <a:ea typeface="宋体" panose="02010600030101010101" pitchFamily="2" charset="-122"/>
            </a:endParaRPr>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pull/>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    【小贴士：自然人电子税务局网址】</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2643505" y="5955030"/>
            <a:ext cx="8911590"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https://etax.chinatax.gov.cn</a:t>
            </a:r>
            <a:endParaRPr sz="2000" strike="noStrike" noProof="1">
              <a:latin typeface="微软雅黑" panose="020B0503020204020204" pitchFamily="34" charset="-122"/>
              <a:ea typeface="微软雅黑" panose="020B0503020204020204" pitchFamily="34" charset="-122"/>
            </a:endParaRPr>
          </a:p>
        </p:txBody>
      </p:sp>
      <p:pic>
        <p:nvPicPr>
          <p:cNvPr id="13" name="image7.jpeg"/>
          <p:cNvPicPr>
            <a:picLocks noChangeAspect="1"/>
          </p:cNvPicPr>
          <p:nvPr/>
        </p:nvPicPr>
        <p:blipFill>
          <a:blip r:embed="rId1" cstate="print"/>
          <a:stretch>
            <a:fillRect/>
          </a:stretch>
        </p:blipFill>
        <p:spPr>
          <a:xfrm>
            <a:off x="2643505" y="1818005"/>
            <a:ext cx="6153150" cy="4137025"/>
          </a:xfrm>
          <a:prstGeom prst="rect">
            <a:avLst/>
          </a:prstGeom>
        </p:spPr>
      </p:pic>
    </p:spTree>
  </p:cSld>
  <p:clrMapOvr>
    <a:masterClrMapping/>
  </p:clrMapOvr>
  <p:transition spd="med">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3.办税服务厅申报</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5368925" y="2621280"/>
            <a:ext cx="5554980" cy="28613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建议您至您的</a:t>
            </a:r>
            <a:r>
              <a:rPr sz="2000" b="1" strike="noStrike" noProof="1">
                <a:solidFill>
                  <a:srgbClr val="FF0000"/>
                </a:solidFill>
                <a:latin typeface="微软雅黑" panose="020B0503020204020204" pitchFamily="34" charset="-122"/>
                <a:ea typeface="微软雅黑" panose="020B0503020204020204" pitchFamily="34" charset="-122"/>
              </a:rPr>
              <a:t>主管税务机关</a:t>
            </a:r>
            <a:r>
              <a:rPr sz="2000" strike="noStrike" noProof="1">
                <a:latin typeface="微软雅黑" panose="020B0503020204020204" pitchFamily="34" charset="-122"/>
                <a:ea typeface="微软雅黑" panose="020B0503020204020204" pitchFamily="34" charset="-122"/>
              </a:rPr>
              <a:t>办税服务专厅或者专区办理申报。采用该种方式申报的，需要您填写</a:t>
            </a:r>
            <a:r>
              <a:rPr sz="2000" b="1" strike="noStrike" noProof="1">
                <a:solidFill>
                  <a:srgbClr val="FF0000"/>
                </a:solidFill>
                <a:latin typeface="微软雅黑" panose="020B0503020204020204" pitchFamily="34" charset="-122"/>
                <a:ea typeface="微软雅黑" panose="020B0503020204020204" pitchFamily="34" charset="-122"/>
              </a:rPr>
              <a:t>纳税申报表</a:t>
            </a:r>
            <a:r>
              <a:rPr sz="2000" strike="noStrike" noProof="1">
                <a:latin typeface="微软雅黑" panose="020B0503020204020204" pitchFamily="34" charset="-122"/>
                <a:ea typeface="微软雅黑" panose="020B0503020204020204" pitchFamily="34" charset="-122"/>
              </a:rPr>
              <a:t>，并携带本人有效</a:t>
            </a:r>
            <a:r>
              <a:rPr sz="2000" b="1" strike="noStrike" noProof="1">
                <a:solidFill>
                  <a:srgbClr val="FF0000"/>
                </a:solidFill>
                <a:latin typeface="微软雅黑" panose="020B0503020204020204" pitchFamily="34" charset="-122"/>
                <a:ea typeface="微软雅黑" panose="020B0503020204020204" pitchFamily="34" charset="-122"/>
              </a:rPr>
              <a:t>身份证件</a:t>
            </a:r>
            <a:r>
              <a:rPr sz="2000" strike="noStrike" noProof="1">
                <a:latin typeface="微软雅黑" panose="020B0503020204020204" pitchFamily="34" charset="-122"/>
                <a:ea typeface="微软雅黑" panose="020B0503020204020204" pitchFamily="34" charset="-122"/>
              </a:rPr>
              <a:t>。</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为节约您的时间，建议您可咨询或者预约后上门办理。</a:t>
            </a:r>
            <a:endParaRPr sz="2000" strike="noStrike" noProof="1">
              <a:latin typeface="微软雅黑" panose="020B0503020204020204" pitchFamily="34" charset="-122"/>
              <a:ea typeface="微软雅黑" panose="020B0503020204020204" pitchFamily="34" charset="-122"/>
            </a:endParaRPr>
          </a:p>
        </p:txBody>
      </p:sp>
      <p:sp>
        <p:nvSpPr>
          <p:cNvPr id="264" name="Freeform 23"/>
          <p:cNvSpPr>
            <a:spLocks noEditPoints="1"/>
          </p:cNvSpPr>
          <p:nvPr/>
        </p:nvSpPr>
        <p:spPr bwMode="auto">
          <a:xfrm>
            <a:off x="1823085" y="3162935"/>
            <a:ext cx="2167890" cy="1737360"/>
          </a:xfrm>
          <a:custGeom>
            <a:avLst/>
            <a:gdLst/>
            <a:ahLst/>
            <a:cxnLst>
              <a:cxn ang="0">
                <a:pos x="68" y="14"/>
              </a:cxn>
              <a:cxn ang="0">
                <a:pos x="68" y="18"/>
              </a:cxn>
              <a:cxn ang="0">
                <a:pos x="64" y="18"/>
              </a:cxn>
              <a:cxn ang="0">
                <a:pos x="61" y="21"/>
              </a:cxn>
              <a:cxn ang="0">
                <a:pos x="7" y="21"/>
              </a:cxn>
              <a:cxn ang="0">
                <a:pos x="4" y="18"/>
              </a:cxn>
              <a:cxn ang="0">
                <a:pos x="0" y="18"/>
              </a:cxn>
              <a:cxn ang="0">
                <a:pos x="0" y="14"/>
              </a:cxn>
              <a:cxn ang="0">
                <a:pos x="34" y="0"/>
              </a:cxn>
              <a:cxn ang="0">
                <a:pos x="68" y="14"/>
              </a:cxn>
              <a:cxn ang="0">
                <a:pos x="68" y="60"/>
              </a:cxn>
              <a:cxn ang="0">
                <a:pos x="68" y="64"/>
              </a:cxn>
              <a:cxn ang="0">
                <a:pos x="0" y="64"/>
              </a:cxn>
              <a:cxn ang="0">
                <a:pos x="0" y="60"/>
              </a:cxn>
              <a:cxn ang="0">
                <a:pos x="2" y="57"/>
              </a:cxn>
              <a:cxn ang="0">
                <a:pos x="66" y="57"/>
              </a:cxn>
              <a:cxn ang="0">
                <a:pos x="68" y="60"/>
              </a:cxn>
              <a:cxn ang="0">
                <a:pos x="18" y="23"/>
              </a:cxn>
              <a:cxn ang="0">
                <a:pos x="18" y="50"/>
              </a:cxn>
              <a:cxn ang="0">
                <a:pos x="23" y="50"/>
              </a:cxn>
              <a:cxn ang="0">
                <a:pos x="23" y="23"/>
              </a:cxn>
              <a:cxn ang="0">
                <a:pos x="32" y="23"/>
              </a:cxn>
              <a:cxn ang="0">
                <a:pos x="32" y="50"/>
              </a:cxn>
              <a:cxn ang="0">
                <a:pos x="36" y="50"/>
              </a:cxn>
              <a:cxn ang="0">
                <a:pos x="36" y="23"/>
              </a:cxn>
              <a:cxn ang="0">
                <a:pos x="45" y="23"/>
              </a:cxn>
              <a:cxn ang="0">
                <a:pos x="45" y="50"/>
              </a:cxn>
              <a:cxn ang="0">
                <a:pos x="50" y="50"/>
              </a:cxn>
              <a:cxn ang="0">
                <a:pos x="50" y="23"/>
              </a:cxn>
              <a:cxn ang="0">
                <a:pos x="59" y="23"/>
              </a:cxn>
              <a:cxn ang="0">
                <a:pos x="59" y="50"/>
              </a:cxn>
              <a:cxn ang="0">
                <a:pos x="61" y="50"/>
              </a:cxn>
              <a:cxn ang="0">
                <a:pos x="64" y="53"/>
              </a:cxn>
              <a:cxn ang="0">
                <a:pos x="64" y="55"/>
              </a:cxn>
              <a:cxn ang="0">
                <a:pos x="4" y="55"/>
              </a:cxn>
              <a:cxn ang="0">
                <a:pos x="4" y="53"/>
              </a:cxn>
              <a:cxn ang="0">
                <a:pos x="7" y="50"/>
              </a:cxn>
              <a:cxn ang="0">
                <a:pos x="9" y="50"/>
              </a:cxn>
              <a:cxn ang="0">
                <a:pos x="9" y="23"/>
              </a:cxn>
              <a:cxn ang="0">
                <a:pos x="18" y="23"/>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solidFill>
            <a:schemeClr val="tx1">
              <a:lumMod val="65000"/>
              <a:lumOff val="35000"/>
            </a:schemeClr>
          </a:solidFill>
          <a:ln w="9525">
            <a:noFill/>
            <a:round/>
          </a:ln>
        </p:spPr>
        <p:txBody>
          <a:bodyPr vert="horz" wrap="square" lIns="137184" tIns="68592" rIns="137184" bIns="68592" numCol="1" anchor="t" anchorCtr="0" compatLnSpc="1"/>
          <a:p>
            <a:endParaRPr lang="en-US" sz="5400">
              <a:cs typeface="+mn-ea"/>
              <a:sym typeface="+mn-lt"/>
            </a:endParaRPr>
          </a:p>
        </p:txBody>
      </p:sp>
    </p:spTree>
  </p:cSld>
  <p:clrMapOvr>
    <a:masterClrMapping/>
  </p:clrMapOvr>
  <p:transition spd="med">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   【小贴士：办税服务厅或者年度汇算服务专区申报流程】</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887710"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您</a:t>
            </a:r>
            <a:r>
              <a:rPr lang="zh-CN" sz="2400" strike="noStrike" noProof="1">
                <a:latin typeface="微软雅黑" panose="020B0503020204020204" pitchFamily="34" charset="-122"/>
                <a:ea typeface="微软雅黑" panose="020B0503020204020204" pitchFamily="34" charset="-122"/>
              </a:rPr>
              <a:t>先</a:t>
            </a:r>
            <a:r>
              <a:rPr sz="2400" strike="noStrike" noProof="1">
                <a:latin typeface="微软雅黑" panose="020B0503020204020204" pitchFamily="34" charset="-122"/>
                <a:ea typeface="微软雅黑" panose="020B0503020204020204" pitchFamily="34" charset="-122"/>
              </a:rPr>
              <a:t>确定年度汇算地，然后至该地主管税务机关提交申报资料。通常按照以下流程办理：</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（1）自行或在专业人士辅导下</a:t>
            </a:r>
            <a:r>
              <a:rPr sz="2400" b="1" strike="noStrike" noProof="1">
                <a:solidFill>
                  <a:srgbClr val="FF0000"/>
                </a:solidFill>
                <a:latin typeface="微软雅黑" panose="020B0503020204020204" pitchFamily="34" charset="-122"/>
                <a:ea typeface="微软雅黑" panose="020B0503020204020204" pitchFamily="34" charset="-122"/>
              </a:rPr>
              <a:t>填写</a:t>
            </a:r>
            <a:r>
              <a:rPr sz="2400" strike="noStrike" noProof="1">
                <a:latin typeface="微软雅黑" panose="020B0503020204020204" pitchFamily="34" charset="-122"/>
                <a:ea typeface="微软雅黑" panose="020B0503020204020204" pitchFamily="34" charset="-122"/>
              </a:rPr>
              <a:t>纸质纳税申报表；</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（2）由导税人员根据纳税人实际情况</a:t>
            </a:r>
            <a:r>
              <a:rPr sz="2400" b="1" strike="noStrike" noProof="1">
                <a:solidFill>
                  <a:srgbClr val="FF0000"/>
                </a:solidFill>
                <a:latin typeface="微软雅黑" panose="020B0503020204020204" pitchFamily="34" charset="-122"/>
                <a:ea typeface="微软雅黑" panose="020B0503020204020204" pitchFamily="34" charset="-122"/>
              </a:rPr>
              <a:t>引导至网上办理区域或窗口区域</a:t>
            </a:r>
            <a:r>
              <a:rPr sz="2400" strike="noStrike" noProof="1">
                <a:latin typeface="微软雅黑" panose="020B0503020204020204" pitchFamily="34" charset="-122"/>
                <a:ea typeface="微软雅黑" panose="020B0503020204020204" pitchFamily="34" charset="-122"/>
              </a:rPr>
              <a:t>。现场如有排队叫号机，可取号排队办理。</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（3）在网上办理区域办理的，可向</a:t>
            </a:r>
            <a:r>
              <a:rPr sz="2400" b="1" strike="noStrike" noProof="1">
                <a:solidFill>
                  <a:srgbClr val="FF0000"/>
                </a:solidFill>
                <a:latin typeface="微软雅黑" panose="020B0503020204020204" pitchFamily="34" charset="-122"/>
                <a:ea typeface="微软雅黑" panose="020B0503020204020204" pitchFamily="34" charset="-122"/>
              </a:rPr>
              <a:t>现场咨询</a:t>
            </a:r>
            <a:r>
              <a:rPr sz="2400" strike="noStrike" noProof="1">
                <a:latin typeface="微软雅黑" panose="020B0503020204020204" pitchFamily="34" charset="-122"/>
                <a:ea typeface="微软雅黑" panose="020B0503020204020204" pitchFamily="34" charset="-122"/>
              </a:rPr>
              <a:t>辅导人员寻求帮助； 在窗口办理的，如您填写的申报表有错误或者携带资料不全，窗口人员会</a:t>
            </a:r>
            <a:r>
              <a:rPr sz="2400" b="1" strike="noStrike" noProof="1">
                <a:solidFill>
                  <a:srgbClr val="FF0000"/>
                </a:solidFill>
                <a:latin typeface="微软雅黑" panose="020B0503020204020204" pitchFamily="34" charset="-122"/>
                <a:ea typeface="微软雅黑" panose="020B0503020204020204" pitchFamily="34" charset="-122"/>
              </a:rPr>
              <a:t>告知您补正后办理</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（4）申报结束后申请退税，或者通过POS 机刷卡等方式缴税。</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33095" y="115443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1.1.1 </a:t>
            </a:r>
            <a:r>
              <a:rPr lang="zh-CN" altLang="en-US" sz="3200" b="1" dirty="0">
                <a:solidFill>
                  <a:schemeClr val="bg1"/>
                </a:solidFill>
              </a:rPr>
              <a:t>年度汇算基本定义</a:t>
            </a:r>
            <a:endParaRPr lang="en-US" alt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958669" y="2225627"/>
            <a:ext cx="10066382"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r>
              <a:rPr lang="zh-CN" altLang="en-US" sz="2800" noProof="1">
                <a:latin typeface="微软雅黑" panose="020B0503020204020204" pitchFamily="34" charset="-122"/>
                <a:ea typeface="微软雅黑" panose="020B0503020204020204" pitchFamily="34" charset="-122"/>
              </a:rPr>
              <a:t>年度汇算就是，居民个人将</a:t>
            </a:r>
            <a:r>
              <a:rPr lang="zh-CN" altLang="en-US" sz="2800" b="1" noProof="1">
                <a:solidFill>
                  <a:srgbClr val="FF0000"/>
                </a:solidFill>
                <a:latin typeface="微软雅黑" panose="020B0503020204020204" pitchFamily="34" charset="-122"/>
                <a:ea typeface="微软雅黑" panose="020B0503020204020204" pitchFamily="34" charset="-122"/>
              </a:rPr>
              <a:t>一个纳税年度内</a:t>
            </a:r>
            <a:r>
              <a:rPr lang="zh-CN" altLang="en-US" sz="2800" noProof="1">
                <a:latin typeface="微软雅黑" panose="020B0503020204020204" pitchFamily="34" charset="-122"/>
                <a:ea typeface="微软雅黑" panose="020B0503020204020204" pitchFamily="34" charset="-122"/>
              </a:rPr>
              <a:t>取得的</a:t>
            </a:r>
            <a:r>
              <a:rPr lang="zh-CN" altLang="en-US" sz="2800" b="1" noProof="1">
                <a:latin typeface="微软雅黑" panose="020B0503020204020204" pitchFamily="34" charset="-122"/>
                <a:ea typeface="微软雅黑" panose="020B0503020204020204" pitchFamily="34" charset="-122"/>
              </a:rPr>
              <a:t>工资薪金、劳务报酬、稿酬、特许权使用费</a:t>
            </a:r>
            <a:r>
              <a:rPr lang="zh-CN" altLang="en-US" sz="2800" noProof="1">
                <a:latin typeface="微软雅黑" panose="020B0503020204020204" pitchFamily="34" charset="-122"/>
                <a:ea typeface="微软雅黑" panose="020B0503020204020204" pitchFamily="34" charset="-122"/>
              </a:rPr>
              <a:t>等四项所得（以下称“综合所得”）合并后按年计算全年最终应纳的个人所得税，再减除纳税年度已预缴的税款后，</a:t>
            </a:r>
            <a:r>
              <a:rPr lang="zh-CN" altLang="en-US" sz="2800" b="1" noProof="1">
                <a:latin typeface="微软雅黑" panose="020B0503020204020204" pitchFamily="34" charset="-122"/>
                <a:ea typeface="微软雅黑" panose="020B0503020204020204" pitchFamily="34" charset="-122"/>
              </a:rPr>
              <a:t>计算应退或者应补税额</a:t>
            </a:r>
            <a:r>
              <a:rPr lang="zh-CN" altLang="en-US" sz="2800" noProof="1">
                <a:latin typeface="微软雅黑" panose="020B0503020204020204" pitchFamily="34" charset="-122"/>
                <a:ea typeface="微软雅黑" panose="020B0503020204020204" pitchFamily="34" charset="-122"/>
              </a:rPr>
              <a:t>，向税务机关办理申报并进行税款结算的行为。</a:t>
            </a:r>
            <a:endParaRPr lang="zh-CN" altLang="en-US" sz="2800"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4</a:t>
            </a:r>
            <a:r>
              <a:rPr lang="zh-CN" sz="3200" b="1" dirty="0">
                <a:solidFill>
                  <a:schemeClr val="bg1"/>
                </a:solidFill>
              </a:rPr>
              <a:t>.邮寄申报</a:t>
            </a:r>
            <a:r>
              <a:rPr lang="en-US" altLang="zh-CN" sz="3200" b="1" dirty="0">
                <a:solidFill>
                  <a:schemeClr val="bg1"/>
                </a:solidFill>
              </a:rPr>
              <a:t>--</a:t>
            </a:r>
            <a:r>
              <a:rPr lang="zh-CN" altLang="en-US" sz="3200" b="1" dirty="0">
                <a:solidFill>
                  <a:schemeClr val="bg1"/>
                </a:solidFill>
              </a:rPr>
              <a:t>适用范围</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（一）有一处任职受雇单位，且</a:t>
            </a:r>
            <a:r>
              <a:rPr sz="2000" b="1" strike="noStrike" noProof="1">
                <a:solidFill>
                  <a:srgbClr val="FF0000"/>
                </a:solidFill>
                <a:latin typeface="微软雅黑" panose="020B0503020204020204" pitchFamily="34" charset="-122"/>
                <a:ea typeface="微软雅黑" panose="020B0503020204020204" pitchFamily="34" charset="-122"/>
              </a:rPr>
              <a:t>任</a:t>
            </a:r>
            <a:r>
              <a:rPr sz="2000" b="1" strike="noStrike" noProof="1">
                <a:solidFill>
                  <a:srgbClr val="FF0000"/>
                </a:solidFill>
                <a:latin typeface="微软雅黑" panose="020B0503020204020204" pitchFamily="34" charset="-122"/>
                <a:ea typeface="微软雅黑" panose="020B0503020204020204" pitchFamily="34" charset="-122"/>
              </a:rPr>
              <a:t>职受雇单位所在地在广西壮族自治区范围</a:t>
            </a:r>
            <a:r>
              <a:rPr sz="2000" strike="noStrike" noProof="1">
                <a:latin typeface="微软雅黑" panose="020B0503020204020204" pitchFamily="34" charset="-122"/>
                <a:ea typeface="微软雅黑" panose="020B0503020204020204" pitchFamily="34" charset="-122"/>
              </a:rPr>
              <a:t>内，不方便通过自然人电子税务局（个人所得税APP、WEB端）或办税服务厅办理的，可以通过邮寄申报办理年度汇算。</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（二）有两处以上任职受雇单位，</a:t>
            </a:r>
            <a:r>
              <a:rPr sz="2000" b="1" strike="noStrike" noProof="1">
                <a:solidFill>
                  <a:srgbClr val="FF0000"/>
                </a:solidFill>
                <a:latin typeface="微软雅黑" panose="020B0503020204020204" pitchFamily="34" charset="-122"/>
                <a:ea typeface="微软雅黑" panose="020B0503020204020204" pitchFamily="34" charset="-122"/>
              </a:rPr>
              <a:t>其中一处任职受雇单位所在地在广西壮族自治区范围内</a:t>
            </a:r>
            <a:r>
              <a:rPr sz="2000" strike="noStrike" noProof="1">
                <a:latin typeface="微软雅黑" panose="020B0503020204020204" pitchFamily="34" charset="-122"/>
                <a:ea typeface="微软雅黑" panose="020B0503020204020204" pitchFamily="34" charset="-122"/>
              </a:rPr>
              <a:t>，并选择该处任职受雇单位所在地作为汇算地，不方便通过自然人电子税务局（个人所得税APP、WEB端）或办税服务厅办理的，可以通过邮寄申报办理年度汇算。</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（三）没有任职受雇单位，但</a:t>
            </a:r>
            <a:r>
              <a:rPr sz="2000" b="1" strike="noStrike" noProof="1">
                <a:solidFill>
                  <a:srgbClr val="FF0000"/>
                </a:solidFill>
                <a:latin typeface="微软雅黑" panose="020B0503020204020204" pitchFamily="34" charset="-122"/>
                <a:ea typeface="微软雅黑" panose="020B0503020204020204" pitchFamily="34" charset="-122"/>
              </a:rPr>
              <a:t>户籍所在地或经常居住地在广西壮族自治区范围内</a:t>
            </a:r>
            <a:r>
              <a:rPr sz="2000" strike="noStrike" noProof="1">
                <a:latin typeface="微软雅黑" panose="020B0503020204020204" pitchFamily="34" charset="-122"/>
                <a:ea typeface="微软雅黑" panose="020B0503020204020204" pitchFamily="34" charset="-122"/>
              </a:rPr>
              <a:t>，不方便通过自然人电子税务局（个人所得税APP、WEB端）或办税服务厅办理的，可以通过邮寄申报办理年度汇算。</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【小贴士：邮寄申报流程】</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1.获取申报表；</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2.准备年度汇算需要报送的资料；</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3.填写申报表；</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4.将申报表等资料邮寄到指定的税务局；</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5.申请退税的，随申报表一并申请；应当补税的，寄送申报资料后，关注并及时查询受理情况，并根据受理情况办理补税。</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如果您填写的申报信息有误或者提供资料不全，税务局会联系您补正后重新邮寄。</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sz="3200" b="1" dirty="0">
                <a:solidFill>
                  <a:schemeClr val="bg1"/>
                </a:solidFill>
                <a:sym typeface="+mn-ea"/>
              </a:rPr>
              <a:t>【小贴士：我的申报表要邮寄到哪里？】</a:t>
            </a:r>
            <a:endParaRPr sz="3200" b="1" dirty="0">
              <a:solidFill>
                <a:schemeClr val="bg1"/>
              </a:solidFill>
              <a:sym typeface="+mn-ea"/>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5055235" y="2174875"/>
            <a:ext cx="6283960"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 邮寄申报采用</a:t>
            </a:r>
            <a:r>
              <a:rPr sz="2000" b="1" strike="noStrike" noProof="1">
                <a:solidFill>
                  <a:srgbClr val="FF0000"/>
                </a:solidFill>
                <a:latin typeface="微软雅黑" panose="020B0503020204020204" pitchFamily="34" charset="-122"/>
                <a:ea typeface="微软雅黑" panose="020B0503020204020204" pitchFamily="34" charset="-122"/>
              </a:rPr>
              <a:t>定点集中受理</a:t>
            </a:r>
            <a:r>
              <a:rPr sz="2000" strike="noStrike" noProof="1">
                <a:latin typeface="微软雅黑" panose="020B0503020204020204" pitchFamily="34" charset="-122"/>
                <a:ea typeface="微软雅黑" panose="020B0503020204020204" pitchFamily="34" charset="-122"/>
              </a:rPr>
              <a:t>方式。</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国家税务总局广西壮族自治区税务局指定国家税务总局南宁市兴宁区税务局（地址：南宁市兴宁区济南路120号，邮编：530001，联系电话：0771-3171116）为邮寄申报的受理税务机关，负责受理广西壮族自治区范围内年度汇算邮寄申报业务。</a:t>
            </a:r>
            <a:endParaRPr sz="2000" strike="noStrike" noProof="1">
              <a:latin typeface="微软雅黑" panose="020B0503020204020204" pitchFamily="34" charset="-122"/>
              <a:ea typeface="微软雅黑" panose="020B0503020204020204" pitchFamily="34" charset="-122"/>
            </a:endParaRPr>
          </a:p>
        </p:txBody>
      </p:sp>
      <p:sp>
        <p:nvSpPr>
          <p:cNvPr id="177" name="AutoShape 83"/>
          <p:cNvSpPr/>
          <p:nvPr/>
        </p:nvSpPr>
        <p:spPr bwMode="auto">
          <a:xfrm>
            <a:off x="1586865" y="3131185"/>
            <a:ext cx="2670810" cy="15208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610" y="13990"/>
                </a:moveTo>
                <a:cubicBezTo>
                  <a:pt x="11373" y="14259"/>
                  <a:pt x="11093" y="14400"/>
                  <a:pt x="10800" y="14400"/>
                </a:cubicBezTo>
                <a:cubicBezTo>
                  <a:pt x="10505" y="14400"/>
                  <a:pt x="10225" y="14259"/>
                  <a:pt x="9990" y="13990"/>
                </a:cubicBezTo>
                <a:lnTo>
                  <a:pt x="7198" y="10800"/>
                </a:lnTo>
                <a:lnTo>
                  <a:pt x="6636" y="10157"/>
                </a:lnTo>
                <a:lnTo>
                  <a:pt x="1349" y="4115"/>
                </a:lnTo>
                <a:lnTo>
                  <a:pt x="1349" y="4114"/>
                </a:lnTo>
                <a:cubicBezTo>
                  <a:pt x="1349" y="2980"/>
                  <a:pt x="1955" y="2057"/>
                  <a:pt x="2699" y="2057"/>
                </a:cubicBezTo>
                <a:lnTo>
                  <a:pt x="18899" y="2057"/>
                </a:lnTo>
                <a:cubicBezTo>
                  <a:pt x="19643" y="2057"/>
                  <a:pt x="20249" y="2980"/>
                  <a:pt x="20249" y="4114"/>
                </a:cubicBezTo>
                <a:cubicBezTo>
                  <a:pt x="20249" y="4114"/>
                  <a:pt x="11610" y="13990"/>
                  <a:pt x="11610" y="13990"/>
                </a:cubicBezTo>
                <a:close/>
                <a:moveTo>
                  <a:pt x="20249" y="16198"/>
                </a:moveTo>
                <a:lnTo>
                  <a:pt x="15525" y="10800"/>
                </a:lnTo>
                <a:lnTo>
                  <a:pt x="20249" y="5399"/>
                </a:lnTo>
                <a:cubicBezTo>
                  <a:pt x="20249" y="5399"/>
                  <a:pt x="20249" y="16198"/>
                  <a:pt x="20249" y="16198"/>
                </a:cubicBezTo>
                <a:close/>
                <a:moveTo>
                  <a:pt x="20249" y="17484"/>
                </a:moveTo>
                <a:cubicBezTo>
                  <a:pt x="20249" y="18620"/>
                  <a:pt x="19643" y="19541"/>
                  <a:pt x="18899" y="19541"/>
                </a:cubicBezTo>
                <a:lnTo>
                  <a:pt x="2699" y="19541"/>
                </a:lnTo>
                <a:cubicBezTo>
                  <a:pt x="1955" y="19541"/>
                  <a:pt x="1349" y="18620"/>
                  <a:pt x="1349" y="17484"/>
                </a:cubicBezTo>
                <a:lnTo>
                  <a:pt x="6636" y="11442"/>
                </a:lnTo>
                <a:lnTo>
                  <a:pt x="9585" y="14813"/>
                </a:lnTo>
                <a:cubicBezTo>
                  <a:pt x="9945" y="15222"/>
                  <a:pt x="10372" y="15429"/>
                  <a:pt x="10800" y="15429"/>
                </a:cubicBezTo>
                <a:cubicBezTo>
                  <a:pt x="11228" y="15429"/>
                  <a:pt x="11654" y="15222"/>
                  <a:pt x="12015" y="14813"/>
                </a:cubicBezTo>
                <a:lnTo>
                  <a:pt x="14963" y="11442"/>
                </a:lnTo>
                <a:cubicBezTo>
                  <a:pt x="14963" y="11442"/>
                  <a:pt x="20249" y="17484"/>
                  <a:pt x="20249" y="17484"/>
                </a:cubicBezTo>
                <a:close/>
                <a:moveTo>
                  <a:pt x="1349" y="5399"/>
                </a:moveTo>
                <a:lnTo>
                  <a:pt x="6074" y="10800"/>
                </a:lnTo>
                <a:lnTo>
                  <a:pt x="1349" y="16198"/>
                </a:lnTo>
                <a:cubicBezTo>
                  <a:pt x="1349" y="16198"/>
                  <a:pt x="1349" y="5399"/>
                  <a:pt x="1349" y="5399"/>
                </a:cubicBezTo>
                <a:close/>
                <a:moveTo>
                  <a:pt x="18899" y="0"/>
                </a:moveTo>
                <a:lnTo>
                  <a:pt x="2699" y="0"/>
                </a:lnTo>
                <a:cubicBezTo>
                  <a:pt x="1208" y="0"/>
                  <a:pt x="0" y="1842"/>
                  <a:pt x="0" y="4114"/>
                </a:cubicBezTo>
                <a:lnTo>
                  <a:pt x="0" y="17484"/>
                </a:lnTo>
                <a:cubicBezTo>
                  <a:pt x="0" y="19756"/>
                  <a:pt x="1208" y="21600"/>
                  <a:pt x="2699" y="21600"/>
                </a:cubicBezTo>
                <a:lnTo>
                  <a:pt x="18899" y="21600"/>
                </a:lnTo>
                <a:cubicBezTo>
                  <a:pt x="20391" y="21600"/>
                  <a:pt x="21600" y="19756"/>
                  <a:pt x="21600" y="17484"/>
                </a:cubicBezTo>
                <a:lnTo>
                  <a:pt x="21600" y="4114"/>
                </a:lnTo>
                <a:cubicBezTo>
                  <a:pt x="21600" y="1842"/>
                  <a:pt x="20391" y="0"/>
                  <a:pt x="18899" y="0"/>
                </a:cubicBezTo>
              </a:path>
            </a:pathLst>
          </a:custGeom>
          <a:solidFill>
            <a:schemeClr val="tx1">
              <a:lumMod val="65000"/>
              <a:lumOff val="35000"/>
            </a:schemeClr>
          </a:solidFill>
          <a:ln>
            <a:noFill/>
          </a:ln>
          <a:effectLst/>
        </p:spPr>
        <p:txBody>
          <a:bodyPr lIns="28580" tIns="28580" rIns="28580" bIns="28580" anchor="ctr"/>
          <a:p>
            <a:pPr algn="ctr" defTabSz="342900" fontAlgn="base" hangingPunct="0">
              <a:spcBef>
                <a:spcPct val="0"/>
              </a:spcBef>
              <a:spcAft>
                <a:spcPct val="0"/>
              </a:spcAft>
            </a:pPr>
            <a:endParaRPr lang="en-US" sz="2250">
              <a:solidFill>
                <a:srgbClr val="FFFFFF"/>
              </a:solidFill>
              <a:effectLst>
                <a:outerShdw blurRad="38100" dist="38100" dir="2700000" algn="tl">
                  <a:srgbClr val="000000"/>
                </a:outerShdw>
              </a:effectLst>
              <a:cs typeface="+mn-ea"/>
              <a:sym typeface="+mn-lt"/>
            </a:endParaRPr>
          </a:p>
        </p:txBody>
      </p:sp>
    </p:spTree>
  </p:cSld>
  <p:clrMapOvr>
    <a:masterClrMapping/>
  </p:clrMapOvr>
  <p:transition spd="med">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sym typeface="+mn-ea"/>
              </a:rPr>
              <a:t>【小贴士：邮寄申报特别提醒】</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【特别提醒】为避免因信息填报有误或寄送地址不清而带来不必要的麻烦，请您注意以下事项：</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1.请务必清晰、准确、完整地在申报表填写相关信息，尤其是姓名、纳税人识别号、有效联系方式等关键信息；为提高辩识度，寄送的申报表，建议使用电脑填报并打印后签字。</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2.请您将申报表一式两份寄送至邮寄申报受理机关。</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3.请提供您真实的联系方式。否则有可能因您提供的联系方式不正确或缺失，致使税务机关无法联系到您，可能导致您无法收到退税或者及时补税，从而遭受不必要的税收损失。</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【特别说明】因邮寄申报过程中，邮寄、拆封、核对和录入需要时间，通过该方式申报并申请退税的，</a:t>
            </a:r>
            <a:r>
              <a:rPr sz="2000" b="1" strike="noStrike" noProof="1">
                <a:solidFill>
                  <a:srgbClr val="FF0000"/>
                </a:solidFill>
                <a:latin typeface="微软雅黑" panose="020B0503020204020204" pitchFamily="34" charset="-122"/>
                <a:ea typeface="微软雅黑" panose="020B0503020204020204" pitchFamily="34" charset="-122"/>
              </a:rPr>
              <a:t>退税周期比网络申报长</a:t>
            </a:r>
            <a:r>
              <a:rPr sz="2000" strike="noStrike" noProof="1">
                <a:latin typeface="微软雅黑" panose="020B0503020204020204" pitchFamily="34" charset="-122"/>
                <a:ea typeface="微软雅黑" panose="020B0503020204020204" pitchFamily="34" charset="-122"/>
              </a:rPr>
              <a:t>。</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【小贴士：哪些情形下税务局可能不受理我的邮寄申报？】</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915795"/>
            <a:ext cx="10716895"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如果您的邮寄申报存在以下情形的，</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税务机关</a:t>
            </a:r>
            <a:r>
              <a:rPr sz="2400" b="1" strike="noStrike" noProof="1">
                <a:solidFill>
                  <a:srgbClr val="FF0000"/>
                </a:solidFill>
                <a:latin typeface="微软雅黑" panose="020B0503020204020204" pitchFamily="34" charset="-122"/>
                <a:ea typeface="微软雅黑" panose="020B0503020204020204" pitchFamily="34" charset="-122"/>
              </a:rPr>
              <a:t>不予受理</a:t>
            </a:r>
            <a:r>
              <a:rPr sz="2400" strike="noStrike" noProof="1">
                <a:latin typeface="微软雅黑" panose="020B0503020204020204" pitchFamily="34" charset="-122"/>
                <a:ea typeface="微软雅黑" panose="020B0503020204020204" pitchFamily="34" charset="-122"/>
              </a:rPr>
              <a:t>： </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1.邮寄申报资料不齐全；</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2.申报信息填写不完整、不清晰、不准确或者字迹无法辨认；</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3.邮寄申报填写信息存在应纳税额计算适用公式、税率错误或者其他逻辑错误；</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4.填报的已缴税额与实际入库的已缴税额不一致；</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5.向不属于年度汇算地省税务局指定的邮寄申报受理机关邮寄申报资料。</a:t>
            </a:r>
            <a:endParaRPr sz="2400" strike="noStrike" noProof="1">
              <a:latin typeface="微软雅黑" panose="020B0503020204020204" pitchFamily="34" charset="-122"/>
              <a:ea typeface="微软雅黑" panose="020B0503020204020204" pitchFamily="34" charset="-122"/>
            </a:endParaRPr>
          </a:p>
        </p:txBody>
      </p:sp>
      <p:sp>
        <p:nvSpPr>
          <p:cNvPr id="3" name="矩形标注 2"/>
          <p:cNvSpPr/>
          <p:nvPr/>
        </p:nvSpPr>
        <p:spPr>
          <a:xfrm>
            <a:off x="7991475" y="1915795"/>
            <a:ext cx="3828415" cy="1927225"/>
          </a:xfrm>
          <a:prstGeom prst="wedgeRectCallout">
            <a:avLst>
              <a:gd name="adj1" fmla="val -75410"/>
              <a:gd name="adj2" fmla="val -198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just" defTabSz="913765">
              <a:lnSpc>
                <a:spcPct val="150000"/>
              </a:lnSpc>
            </a:pPr>
            <a:r>
              <a:rPr lang="zh-CN" b="1" dirty="0">
                <a:solidFill>
                  <a:schemeClr val="bg1"/>
                </a:solidFill>
                <a:sym typeface="+mn-ea"/>
              </a:rPr>
              <a:t>邮寄申报不符合受理条件的，</a:t>
            </a:r>
            <a:r>
              <a:rPr>
                <a:latin typeface="微软雅黑" panose="020B0503020204020204" pitchFamily="34" charset="-122"/>
                <a:ea typeface="微软雅黑" panose="020B0503020204020204" pitchFamily="34" charset="-122"/>
                <a:sym typeface="+mn-ea"/>
              </a:rPr>
              <a:t>您需要补正补齐申报资料或者选择正确邮寄对象后重新办理邮寄申报，也可以选择其他的方式办理申报。</a:t>
            </a:r>
            <a:endParaRPr lang="zh-CN" altLang="en-US"/>
          </a:p>
        </p:txBody>
      </p:sp>
    </p:spTree>
  </p:cSld>
  <p:clrMapOvr>
    <a:masterClrMapping/>
  </p:clrMapOvr>
  <p:transition spd="med">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2566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2</a:t>
            </a:r>
            <a:r>
              <a:rPr lang="zh-CN" sz="3200" b="1" dirty="0">
                <a:solidFill>
                  <a:schemeClr val="bg1"/>
                </a:solidFill>
              </a:rPr>
              <a:t>.2我应该填报哪类申报表？</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4661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1800" strike="noStrike" noProof="1">
                <a:latin typeface="微软雅黑" panose="020B0503020204020204" pitchFamily="34" charset="-122"/>
                <a:ea typeface="微软雅黑" panose="020B0503020204020204" pitchFamily="34" charset="-122"/>
              </a:rPr>
              <a:t>1.选择</a:t>
            </a:r>
            <a:r>
              <a:rPr sz="1800" b="1" strike="noStrike" noProof="1">
                <a:latin typeface="微软雅黑" panose="020B0503020204020204" pitchFamily="34" charset="-122"/>
                <a:ea typeface="微软雅黑" panose="020B0503020204020204" pitchFamily="34" charset="-122"/>
              </a:rPr>
              <a:t>网络方式申报</a:t>
            </a:r>
            <a:r>
              <a:rPr sz="1800" strike="noStrike" noProof="1">
                <a:latin typeface="微软雅黑" panose="020B0503020204020204" pitchFamily="34" charset="-122"/>
                <a:ea typeface="微软雅黑" panose="020B0503020204020204" pitchFamily="34" charset="-122"/>
              </a:rPr>
              <a:t>的，</a:t>
            </a:r>
            <a:r>
              <a:rPr sz="1800" b="1" strike="noStrike" noProof="1">
                <a:solidFill>
                  <a:srgbClr val="FF0000"/>
                </a:solidFill>
                <a:latin typeface="微软雅黑" panose="020B0503020204020204" pitchFamily="34" charset="-122"/>
                <a:ea typeface="微软雅黑" panose="020B0503020204020204" pitchFamily="34" charset="-122"/>
              </a:rPr>
              <a:t>不需要再填写纸质申报表</a:t>
            </a:r>
            <a:r>
              <a:rPr sz="1800" strike="noStrike" noProof="1">
                <a:latin typeface="微软雅黑" panose="020B0503020204020204" pitchFamily="34" charset="-122"/>
                <a:ea typeface="微软雅黑" panose="020B0503020204020204" pitchFamily="34" charset="-122"/>
              </a:rPr>
              <a:t>。可 以通过手机个人所得税 APP、自然人电子税务局直接填报相关信息，生成申报数据。</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2.选择</a:t>
            </a:r>
            <a:r>
              <a:rPr sz="1800" b="1" strike="noStrike" noProof="1">
                <a:latin typeface="微软雅黑" panose="020B0503020204020204" pitchFamily="34" charset="-122"/>
                <a:ea typeface="微软雅黑" panose="020B0503020204020204" pitchFamily="34" charset="-122"/>
              </a:rPr>
              <a:t>非网络申报方式</a:t>
            </a:r>
            <a:r>
              <a:rPr sz="1800" strike="noStrike" noProof="1">
                <a:latin typeface="微软雅黑" panose="020B0503020204020204" pitchFamily="34" charset="-122"/>
                <a:ea typeface="微软雅黑" panose="020B0503020204020204" pitchFamily="34" charset="-122"/>
              </a:rPr>
              <a:t>的（办税服务厅、邮寄申报）， 需要填写《个人所得税年度自行纳税申报表》。该表分为</a:t>
            </a:r>
            <a:r>
              <a:rPr sz="1800" b="1" strike="noStrike" noProof="1">
                <a:latin typeface="微软雅黑" panose="020B0503020204020204" pitchFamily="34" charset="-122"/>
                <a:ea typeface="微软雅黑" panose="020B0503020204020204" pitchFamily="34" charset="-122"/>
              </a:rPr>
              <a:t> A 表、B 表、简易版</a:t>
            </a:r>
            <a:r>
              <a:rPr sz="1800" strike="noStrike" noProof="1">
                <a:latin typeface="微软雅黑" panose="020B0503020204020204" pitchFamily="34" charset="-122"/>
                <a:ea typeface="微软雅黑" panose="020B0503020204020204" pitchFamily="34" charset="-122"/>
              </a:rPr>
              <a:t>和</a:t>
            </a:r>
            <a:r>
              <a:rPr sz="1800" b="1" strike="noStrike" noProof="1">
                <a:latin typeface="微软雅黑" panose="020B0503020204020204" pitchFamily="34" charset="-122"/>
                <a:ea typeface="微软雅黑" panose="020B0503020204020204" pitchFamily="34" charset="-122"/>
              </a:rPr>
              <a:t>问答版</a:t>
            </a:r>
            <a:r>
              <a:rPr sz="1800" strike="noStrike" noProof="1">
                <a:latin typeface="微软雅黑" panose="020B0503020204020204" pitchFamily="34" charset="-122"/>
                <a:ea typeface="微软雅黑" panose="020B0503020204020204" pitchFamily="34" charset="-122"/>
              </a:rPr>
              <a:t>三种，您可以根据您的实际情况选择其一填报即可。</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（1）如您确定本人 2019 年度综合所得全年收入额不超过 6 万元且需要申请退税，您可填报《个人所得税年度自行纳税申报表（简易版）》，只需确认已预缴税额、填写本人银行账户信息，即可快捷申请退税；</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（2）如您不符合填报简易版申报表的条件，也不太了解 个人所得税有关政策规定，建议您选用《个人所得税年度自行纳税申报表（问答版）》；</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（3）如果您掌握一定的个人所得税知识，您可以选用《个人所得税年度自行纳税申报表（A 表）》填报。</a:t>
            </a:r>
            <a:endParaRPr sz="1800" strike="noStrike" noProof="1">
              <a:latin typeface="微软雅黑" panose="020B0503020204020204" pitchFamily="34" charset="-122"/>
              <a:ea typeface="微软雅黑" panose="020B0503020204020204" pitchFamily="34" charset="-122"/>
            </a:endParaRPr>
          </a:p>
          <a:p>
            <a:pPr algn="just" defTabSz="913765">
              <a:lnSpc>
                <a:spcPct val="150000"/>
              </a:lnSpc>
            </a:pPr>
            <a:r>
              <a:rPr sz="1800" strike="noStrike" noProof="1">
                <a:latin typeface="微软雅黑" panose="020B0503020204020204" pitchFamily="34" charset="-122"/>
                <a:ea typeface="微软雅黑" panose="020B0503020204020204" pitchFamily="34" charset="-122"/>
              </a:rPr>
              <a:t>（4）如果您办理年度汇算时，还有需要申报的境外所得， 您需填报《个人所得税年度自行纳税申报表（B 表）》，并至主管税务机关办理申报。</a:t>
            </a:r>
            <a:endParaRPr sz="1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【小贴士：如何计算收入额?】</a:t>
            </a:r>
            <a:endParaRPr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“收入”和“收入额”，是综合所得个人所得税计算过程中的专业名词。</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b="1" strike="noStrike" noProof="1">
                <a:solidFill>
                  <a:srgbClr val="FF0000"/>
                </a:solidFill>
                <a:latin typeface="微软雅黑" panose="020B0503020204020204" pitchFamily="34" charset="-122"/>
                <a:ea typeface="微软雅黑" panose="020B0503020204020204" pitchFamily="34" charset="-122"/>
              </a:rPr>
              <a:t>“收入”</a:t>
            </a:r>
            <a:r>
              <a:rPr sz="2000" strike="noStrike" noProof="1">
                <a:latin typeface="微软雅黑" panose="020B0503020204020204" pitchFamily="34" charset="-122"/>
                <a:ea typeface="微软雅黑" panose="020B0503020204020204" pitchFamily="34" charset="-122"/>
              </a:rPr>
              <a:t>，通俗讲即毛收入，也就是常说的税前收入。</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b="1" strike="noStrike" noProof="1">
                <a:solidFill>
                  <a:srgbClr val="FF0000"/>
                </a:solidFill>
                <a:latin typeface="微软雅黑" panose="020B0503020204020204" pitchFamily="34" charset="-122"/>
                <a:ea typeface="微软雅黑" panose="020B0503020204020204" pitchFamily="34" charset="-122"/>
              </a:rPr>
              <a:t>“收入额”</a:t>
            </a:r>
            <a:r>
              <a:rPr sz="2000" strike="noStrike" noProof="1">
                <a:latin typeface="微软雅黑" panose="020B0503020204020204" pitchFamily="34" charset="-122"/>
                <a:ea typeface="微软雅黑" panose="020B0503020204020204" pitchFamily="34" charset="-122"/>
              </a:rPr>
              <a:t>，是计算税款过程中的一个名词。依据税法，工资薪金所得以全部收入为收入额，劳务报酬所得、稿酬所得、特许权使用费所得以收入减除百分之二十的费用后的余额为收入额。稿酬所得的收入额再减按百分之七十计算。具体来说：</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工资薪金所得收入额＝全部工资薪金税前收入</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劳务报酬所得收入额＝全部劳务报酬税前收入×（1-20 </a:t>
            </a:r>
            <a:r>
              <a:rPr sz="2000">
                <a:latin typeface="宋体" panose="02010600030101010101" pitchFamily="2" charset="-122"/>
                <a:sym typeface="+mn-ea"/>
              </a:rPr>
              <a:t>％</a:t>
            </a:r>
            <a:r>
              <a:rPr sz="2000" strike="noStrike" noProof="1">
                <a:latin typeface="微软雅黑" panose="020B0503020204020204" pitchFamily="34" charset="-122"/>
                <a:ea typeface="微软雅黑" panose="020B0503020204020204" pitchFamily="34" charset="-122"/>
              </a:rPr>
              <a:t>） </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稿酬所得收入额＝全部稿酬税前收入×（1-20 </a:t>
            </a:r>
            <a:r>
              <a:rPr sz="2000" strike="noStrike" noProof="1">
                <a:latin typeface="宋体" panose="02010600030101010101" pitchFamily="2" charset="-122"/>
              </a:rPr>
              <a:t>％</a:t>
            </a:r>
            <a:r>
              <a:rPr sz="2000" strike="noStrike" noProof="1">
                <a:latin typeface="微软雅黑" panose="020B0503020204020204" pitchFamily="34" charset="-122"/>
                <a:ea typeface="微软雅黑" panose="020B0503020204020204" pitchFamily="34" charset="-122"/>
              </a:rPr>
              <a:t>）×70</a:t>
            </a:r>
            <a:r>
              <a:rPr sz="2000">
                <a:latin typeface="宋体" panose="02010600030101010101" pitchFamily="2" charset="-122"/>
                <a:sym typeface="+mn-ea"/>
              </a:rPr>
              <a:t>％</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特许权使用费所得收入额＝全部特许权使用费税前收入×（1-20</a:t>
            </a:r>
            <a:r>
              <a:rPr sz="2000">
                <a:latin typeface="宋体" panose="02010600030101010101" pitchFamily="2" charset="-122"/>
                <a:sym typeface="+mn-ea"/>
              </a:rPr>
              <a:t>％</a:t>
            </a:r>
            <a:r>
              <a:rPr sz="2000" strike="noStrike" noProof="1">
                <a:latin typeface="微软雅黑" panose="020B0503020204020204" pitchFamily="34" charset="-122"/>
                <a:ea typeface="微软雅黑" panose="020B0503020204020204" pitchFamily="34" charset="-122"/>
              </a:rPr>
              <a:t>）</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【小贴士： 从哪里获取年度汇算申报表？】</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800" strike="noStrike" noProof="1">
                <a:latin typeface="微软雅黑" panose="020B0503020204020204" pitchFamily="34" charset="-122"/>
                <a:ea typeface="微软雅黑" panose="020B0503020204020204" pitchFamily="34" charset="-122"/>
              </a:rPr>
              <a:t>登录</a:t>
            </a:r>
            <a:r>
              <a:rPr lang="zh-CN" sz="2800" strike="noStrike" noProof="1">
                <a:latin typeface="微软雅黑" panose="020B0503020204020204" pitchFamily="34" charset="-122"/>
                <a:ea typeface="微软雅黑" panose="020B0503020204020204" pitchFamily="34" charset="-122"/>
              </a:rPr>
              <a:t>广西税务局或者</a:t>
            </a:r>
            <a:r>
              <a:rPr sz="2800" strike="noStrike" noProof="1">
                <a:latin typeface="微软雅黑" panose="020B0503020204020204" pitchFamily="34" charset="-122"/>
                <a:ea typeface="微软雅黑" panose="020B0503020204020204" pitchFamily="34" charset="-122"/>
              </a:rPr>
              <a:t>国家税务总局网站（http://www.chinatax.gov.cn/）下载</a:t>
            </a:r>
            <a:r>
              <a:rPr lang="zh-CN" sz="2800" strike="noStrike" noProof="1">
                <a:latin typeface="微软雅黑" panose="020B0503020204020204" pitchFamily="34" charset="-122"/>
                <a:ea typeface="微软雅黑" panose="020B0503020204020204" pitchFamily="34" charset="-122"/>
              </a:rPr>
              <a:t>，</a:t>
            </a:r>
            <a:r>
              <a:rPr sz="2800" strike="noStrike" noProof="1">
                <a:latin typeface="微软雅黑" panose="020B0503020204020204" pitchFamily="34" charset="-122"/>
                <a:ea typeface="微软雅黑" panose="020B0503020204020204" pitchFamily="34" charset="-122"/>
              </a:rPr>
              <a:t>或到办税服务厅领取。如果您采用网络申报方式，则您只需在线填写信息生成申报表，无需再填写纸质申报表。</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2566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2</a:t>
            </a:r>
            <a:r>
              <a:rPr lang="zh-CN" sz="3200" b="1" dirty="0">
                <a:solidFill>
                  <a:schemeClr val="bg1"/>
                </a:solidFill>
              </a:rPr>
              <a:t>.3 除申报表外，我还需要报送其他资料吗？</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838200" y="1840230"/>
            <a:ext cx="10716895"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1600" strike="noStrike" noProof="1">
                <a:latin typeface="微软雅黑" panose="020B0503020204020204" pitchFamily="34" charset="-122"/>
                <a:ea typeface="微软雅黑" panose="020B0503020204020204" pitchFamily="34" charset="-122"/>
              </a:rPr>
              <a:t>一般情况下不需要。但如您存在以下情形，需同时附报 相关信息：</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1.自然人</a:t>
            </a:r>
            <a:r>
              <a:rPr sz="1600" b="1" strike="noStrike" noProof="1">
                <a:latin typeface="微软雅黑" panose="020B0503020204020204" pitchFamily="34" charset="-122"/>
                <a:ea typeface="微软雅黑" panose="020B0503020204020204" pitchFamily="34" charset="-122"/>
              </a:rPr>
              <a:t>重要基础信息（手机等有效联系方式、银行卡） 发生变化</a:t>
            </a:r>
            <a:r>
              <a:rPr sz="1600" strike="noStrike" noProof="1">
                <a:latin typeface="微软雅黑" panose="020B0503020204020204" pitchFamily="34" charset="-122"/>
                <a:ea typeface="微软雅黑" panose="020B0503020204020204" pitchFamily="34" charset="-122"/>
              </a:rPr>
              <a:t>的，需要报送《个人所得税基础信息表（B 表）》， 提供最新的基础信息；</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2.新增申报享受</a:t>
            </a:r>
            <a:r>
              <a:rPr sz="1600" b="1" strike="noStrike" noProof="1">
                <a:latin typeface="微软雅黑" panose="020B0503020204020204" pitchFamily="34" charset="-122"/>
                <a:ea typeface="微软雅黑" panose="020B0503020204020204" pitchFamily="34" charset="-122"/>
              </a:rPr>
              <a:t>专项附加扣除</a:t>
            </a:r>
            <a:r>
              <a:rPr sz="1600" strike="noStrike" noProof="1">
                <a:latin typeface="微软雅黑" panose="020B0503020204020204" pitchFamily="34" charset="-122"/>
                <a:ea typeface="微软雅黑" panose="020B0503020204020204" pitchFamily="34" charset="-122"/>
              </a:rPr>
              <a:t>或者相关信息发生变化的， 需要补充或者更新相关信息；</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3.新增申报</a:t>
            </a:r>
            <a:r>
              <a:rPr sz="1600" b="1" strike="noStrike" noProof="1">
                <a:latin typeface="微软雅黑" panose="020B0503020204020204" pitchFamily="34" charset="-122"/>
                <a:ea typeface="微软雅黑" panose="020B0503020204020204" pitchFamily="34" charset="-122"/>
              </a:rPr>
              <a:t>商业健康保险</a:t>
            </a:r>
            <a:r>
              <a:rPr sz="1600" strike="noStrike" noProof="1">
                <a:latin typeface="微软雅黑" panose="020B0503020204020204" pitchFamily="34" charset="-122"/>
                <a:ea typeface="微软雅黑" panose="020B0503020204020204" pitchFamily="34" charset="-122"/>
              </a:rPr>
              <a:t>扣除的，需要报送《商业健康保险税前扣除情况明细表》，提供税优识别码、保单生效日期、保费、扣除金额等信息。</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4.新增申报税收递延型商业养老保险扣除的，需要报送《个人税收递延型商业养老保险税前扣除情况明细表》，提供税延养老账户编号、报税校验码 、保费、扣除金额等信息。</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5.申报准予扣除的</a:t>
            </a:r>
            <a:r>
              <a:rPr sz="1600" b="1" strike="noStrike" noProof="1">
                <a:latin typeface="微软雅黑" panose="020B0503020204020204" pitchFamily="34" charset="-122"/>
                <a:ea typeface="微软雅黑" panose="020B0503020204020204" pitchFamily="34" charset="-122"/>
              </a:rPr>
              <a:t>公益慈善捐赠</a:t>
            </a:r>
            <a:r>
              <a:rPr sz="1600" strike="noStrike" noProof="1">
                <a:latin typeface="微软雅黑" panose="020B0503020204020204" pitchFamily="34" charset="-122"/>
                <a:ea typeface="微软雅黑" panose="020B0503020204020204" pitchFamily="34" charset="-122"/>
              </a:rPr>
              <a:t>的，需要报送《个人所 得税公益慈善捐赠扣除明细表》，提供受赠单位名称、捐赠金额、凭证号等信息。</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6.申报</a:t>
            </a:r>
            <a:r>
              <a:rPr sz="1600" b="1" strike="noStrike" noProof="1">
                <a:latin typeface="微软雅黑" panose="020B0503020204020204" pitchFamily="34" charset="-122"/>
                <a:ea typeface="微软雅黑" panose="020B0503020204020204" pitchFamily="34" charset="-122"/>
              </a:rPr>
              <a:t>减免个人所得税</a:t>
            </a:r>
            <a:r>
              <a:rPr sz="1600" strike="noStrike" noProof="1">
                <a:latin typeface="微软雅黑" panose="020B0503020204020204" pitchFamily="34" charset="-122"/>
                <a:ea typeface="微软雅黑" panose="020B0503020204020204" pitchFamily="34" charset="-122"/>
              </a:rPr>
              <a:t>的，需要提供《个人所得税减免 税事项报告表》，说明减免类型和金额等。</a:t>
            </a:r>
            <a:endParaRPr sz="1600" strike="noStrike" noProof="1">
              <a:latin typeface="微软雅黑" panose="020B0503020204020204" pitchFamily="34" charset="-122"/>
              <a:ea typeface="微软雅黑" panose="020B0503020204020204" pitchFamily="34" charset="-122"/>
            </a:endParaRPr>
          </a:p>
          <a:p>
            <a:pPr algn="just" defTabSz="913765">
              <a:lnSpc>
                <a:spcPct val="150000"/>
              </a:lnSpc>
            </a:pPr>
            <a:r>
              <a:rPr sz="1600" strike="noStrike" noProof="1">
                <a:latin typeface="微软雅黑" panose="020B0503020204020204" pitchFamily="34" charset="-122"/>
                <a:ea typeface="微软雅黑" panose="020B0503020204020204" pitchFamily="34" charset="-122"/>
              </a:rPr>
              <a:t>7.如您还有</a:t>
            </a:r>
            <a:r>
              <a:rPr sz="1600" b="1" strike="noStrike" noProof="1">
                <a:latin typeface="微软雅黑" panose="020B0503020204020204" pitchFamily="34" charset="-122"/>
                <a:ea typeface="微软雅黑" panose="020B0503020204020204" pitchFamily="34" charset="-122"/>
              </a:rPr>
              <a:t>境外所得</a:t>
            </a:r>
            <a:r>
              <a:rPr sz="1600" strike="noStrike" noProof="1">
                <a:latin typeface="微软雅黑" panose="020B0503020204020204" pitchFamily="34" charset="-122"/>
                <a:ea typeface="微软雅黑" panose="020B0503020204020204" pitchFamily="34" charset="-122"/>
              </a:rPr>
              <a:t>，申报境外所得税收抵免的，除另 有规定外，应当提供境外征税主体出具的税款所属年度的完税证明、税收缴款书或者纳税记录等纳税凭证。</a:t>
            </a:r>
            <a:endParaRPr sz="16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5105" y="2435225"/>
            <a:ext cx="9894570" cy="1753235"/>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03.</a:t>
            </a:r>
            <a:r>
              <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rPr>
              <a:t>想请单位代办年度汇算，我该怎么办？</a:t>
            </a:r>
            <a:endParaRPr lang="zh-CN" altLang="en-US" sz="5400" b="1" smtClean="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ea"/>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93800"/>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sym typeface="+mn-ea"/>
              </a:rPr>
              <a:t>1.1.1 </a:t>
            </a:r>
            <a:r>
              <a:rPr lang="zh-CN" altLang="en-US" sz="3200" b="1" dirty="0">
                <a:solidFill>
                  <a:schemeClr val="bg1"/>
                </a:solidFill>
                <a:sym typeface="+mn-ea"/>
              </a:rPr>
              <a:t>年度汇算基本定义</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958669" y="2225627"/>
            <a:ext cx="10066382"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lang="en-US" altLang="zh-CN" sz="2400" strike="noStrike" noProof="1">
                <a:solidFill>
                  <a:srgbClr val="404040"/>
                </a:solidFill>
                <a:latin typeface="微软雅黑" panose="020B0503020204020204" pitchFamily="34" charset="-122"/>
                <a:ea typeface="微软雅黑" panose="020B0503020204020204" pitchFamily="34" charset="-122"/>
              </a:rPr>
              <a:t>   </a:t>
            </a:r>
            <a:r>
              <a:rPr lang="en-US" altLang="zh-CN" sz="2800" strike="noStrike" noProof="1">
                <a:solidFill>
                  <a:srgbClr val="404040"/>
                </a:solidFill>
                <a:latin typeface="微软雅黑" panose="020B0503020204020204" pitchFamily="34" charset="-122"/>
                <a:ea typeface="微软雅黑" panose="020B0503020204020204" pitchFamily="34" charset="-122"/>
              </a:rPr>
              <a:t>   </a:t>
            </a:r>
            <a:endParaRPr lang="zh-CN" altLang="en-US" sz="2800" noProof="1">
              <a:latin typeface="微软雅黑" panose="020B0503020204020204" pitchFamily="34" charset="-122"/>
              <a:ea typeface="微软雅黑" panose="020B0503020204020204" pitchFamily="34" charset="-122"/>
            </a:endParaRPr>
          </a:p>
          <a:p>
            <a:pPr algn="just" defTabSz="913765">
              <a:lnSpc>
                <a:spcPct val="150000"/>
              </a:lnSpc>
            </a:pPr>
            <a:r>
              <a:rPr lang="zh-CN" altLang="en-US" sz="2800" b="1" noProof="1">
                <a:solidFill>
                  <a:srgbClr val="FF0000"/>
                </a:solidFill>
                <a:latin typeface="微软雅黑" panose="020B0503020204020204" pitchFamily="34" charset="-122"/>
                <a:ea typeface="微软雅黑" panose="020B0503020204020204" pitchFamily="34" charset="-122"/>
              </a:rPr>
              <a:t>2019 年度汇算应退或应补税额</a:t>
            </a:r>
            <a:r>
              <a:rPr lang="zh-CN" altLang="en-US" sz="2800" noProof="1">
                <a:latin typeface="微软雅黑" panose="020B0503020204020204" pitchFamily="34" charset="-122"/>
                <a:ea typeface="微软雅黑" panose="020B0503020204020204" pitchFamily="34" charset="-122"/>
              </a:rPr>
              <a:t>=[（综合所得收入额-60000 元- “三险一金”等专项扣除-子女教育等专项附加扣除-依法确定的其他扣除-公益慈善事业捐赠）×适用税率-速算扣除数]-2019 年已预缴税额 </a:t>
            </a:r>
            <a:endParaRPr lang="zh-CN" altLang="en-US" sz="2800"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5.3 </a:t>
            </a:r>
            <a:r>
              <a:rPr lang="zh-CN" sz="3200" b="1" dirty="0">
                <a:solidFill>
                  <a:schemeClr val="bg1"/>
                </a:solidFill>
              </a:rPr>
              <a:t>想请单位代办年度汇算，我该怎么办？</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04.</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如何请单位代办</a:t>
            </a:r>
            <a:endPar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1665" y="2221230"/>
            <a:ext cx="10716895" cy="203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800" strike="noStrike" noProof="1">
                <a:latin typeface="微软雅黑" panose="020B0503020204020204" pitchFamily="34" charset="-122"/>
                <a:ea typeface="微软雅黑" panose="020B0503020204020204" pitchFamily="34" charset="-122"/>
              </a:rPr>
              <a:t>如果您有任职受雇单位，或者您是保险营销员、证券经纪人，您可以选择您的</a:t>
            </a:r>
            <a:r>
              <a:rPr sz="2800" b="1" strike="noStrike" noProof="1">
                <a:solidFill>
                  <a:srgbClr val="FF0000"/>
                </a:solidFill>
                <a:latin typeface="微软雅黑" panose="020B0503020204020204" pitchFamily="34" charset="-122"/>
                <a:ea typeface="微软雅黑" panose="020B0503020204020204" pitchFamily="34" charset="-122"/>
              </a:rPr>
              <a:t>受雇单位</a:t>
            </a:r>
            <a:r>
              <a:rPr sz="2800" strike="noStrike" noProof="1">
                <a:latin typeface="微软雅黑" panose="020B0503020204020204" pitchFamily="34" charset="-122"/>
                <a:ea typeface="微软雅黑" panose="020B0503020204020204" pitchFamily="34" charset="-122"/>
              </a:rPr>
              <a:t>（或者支付报酬的保险公司、证券公司）为您办理年度汇算。</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3</a:t>
            </a:r>
            <a:r>
              <a:rPr lang="zh-CN" sz="3200" b="1" dirty="0">
                <a:solidFill>
                  <a:schemeClr val="bg1"/>
                </a:solidFill>
              </a:rPr>
              <a:t>.1 请单位代办年度汇算需要注意什么?</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04.</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如何请单位代办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690370"/>
            <a:ext cx="10716895" cy="5077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1.为给单位代办预留时间，您需在 2020 年 4 月 30 日前</a:t>
            </a:r>
            <a:r>
              <a:rPr sz="2400" b="1" strike="noStrike" noProof="1">
                <a:solidFill>
                  <a:srgbClr val="FF0000"/>
                </a:solidFill>
                <a:latin typeface="微软雅黑" panose="020B0503020204020204" pitchFamily="34" charset="-122"/>
                <a:ea typeface="微软雅黑" panose="020B0503020204020204" pitchFamily="34" charset="-122"/>
              </a:rPr>
              <a:t>与单位进行确认</a:t>
            </a:r>
            <a:r>
              <a:rPr sz="2400" strike="noStrike" noProof="1">
                <a:latin typeface="微软雅黑" panose="020B0503020204020204" pitchFamily="34" charset="-122"/>
                <a:ea typeface="微软雅黑" panose="020B0503020204020204" pitchFamily="34" charset="-122"/>
              </a:rPr>
              <a:t>，否则，过期后单位将不再为您代为办理；</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2.如实向单位</a:t>
            </a:r>
            <a:r>
              <a:rPr sz="2400" b="1" strike="noStrike" noProof="1">
                <a:solidFill>
                  <a:srgbClr val="FF0000"/>
                </a:solidFill>
                <a:latin typeface="微软雅黑" panose="020B0503020204020204" pitchFamily="34" charset="-122"/>
                <a:ea typeface="微软雅黑" panose="020B0503020204020204" pitchFamily="34" charset="-122"/>
              </a:rPr>
              <a:t>提供有关资料</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3.因 2019 年度汇算最后截止日期为 2020 年 6 月 30 日， 为避免给您造成损失，请您及时向单位</a:t>
            </a:r>
            <a:r>
              <a:rPr sz="2400" b="1" strike="noStrike" noProof="1">
                <a:solidFill>
                  <a:srgbClr val="FF0000"/>
                </a:solidFill>
                <a:latin typeface="微软雅黑" panose="020B0503020204020204" pitchFamily="34" charset="-122"/>
                <a:ea typeface="微软雅黑" panose="020B0503020204020204" pitchFamily="34" charset="-122"/>
              </a:rPr>
              <a:t>了解申报进度</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4.及时关注单位代为申报情况，如果申报信息有误，</a:t>
            </a:r>
            <a:r>
              <a:rPr sz="2400" b="1" strike="noStrike" noProof="1">
                <a:solidFill>
                  <a:srgbClr val="FF0000"/>
                </a:solidFill>
                <a:latin typeface="微软雅黑" panose="020B0503020204020204" pitchFamily="34" charset="-122"/>
                <a:ea typeface="微软雅黑" panose="020B0503020204020204" pitchFamily="34" charset="-122"/>
              </a:rPr>
              <a:t>及时更正</a:t>
            </a:r>
            <a:r>
              <a:rPr sz="2400" strike="noStrike" noProof="1">
                <a:latin typeface="微软雅黑" panose="020B0503020204020204" pitchFamily="34" charset="-122"/>
                <a:ea typeface="微软雅黑" panose="020B0503020204020204" pitchFamily="34" charset="-122"/>
              </a:rPr>
              <a:t>（您可请单位更正，也可自行更正）；</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5.需要补税的请</a:t>
            </a:r>
            <a:r>
              <a:rPr sz="2400" b="1" strike="noStrike" noProof="1">
                <a:solidFill>
                  <a:srgbClr val="FF0000"/>
                </a:solidFill>
                <a:latin typeface="微软雅黑" panose="020B0503020204020204" pitchFamily="34" charset="-122"/>
                <a:ea typeface="微软雅黑" panose="020B0503020204020204" pitchFamily="34" charset="-122"/>
              </a:rPr>
              <a:t>按期补缴</a:t>
            </a:r>
            <a:r>
              <a:rPr sz="2400" strike="noStrike" noProof="1">
                <a:latin typeface="微软雅黑" panose="020B0503020204020204" pitchFamily="34" charset="-122"/>
                <a:ea typeface="微软雅黑" panose="020B0503020204020204" pitchFamily="34" charset="-122"/>
              </a:rPr>
              <a:t>税款（选择由单位代为补税的， 及时与单位结算税款）；需要退税的</a:t>
            </a:r>
            <a:r>
              <a:rPr sz="2400" b="1" strike="noStrike" noProof="1">
                <a:solidFill>
                  <a:srgbClr val="FF0000"/>
                </a:solidFill>
                <a:latin typeface="微软雅黑" panose="020B0503020204020204" pitchFamily="34" charset="-122"/>
                <a:ea typeface="微软雅黑" panose="020B0503020204020204" pitchFamily="34" charset="-122"/>
              </a:rPr>
              <a:t>及时查看退税进度</a:t>
            </a:r>
            <a:r>
              <a:rPr sz="2400" strike="noStrike" noProof="1">
                <a:latin typeface="微软雅黑" panose="020B0503020204020204" pitchFamily="34" charset="-122"/>
                <a:ea typeface="微软雅黑" panose="020B0503020204020204" pitchFamily="34" charset="-122"/>
              </a:rPr>
              <a:t>。</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3</a:t>
            </a:r>
            <a:r>
              <a:rPr lang="zh-CN" sz="3200" b="1" dirty="0">
                <a:solidFill>
                  <a:schemeClr val="bg1"/>
                </a:solidFill>
              </a:rPr>
              <a:t>.2 请单位代办流程是什么？</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04.</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如何请单位代办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7767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1.如需单位代办年度汇算的，您需在 2020 年 4 月 30 日前与单位进行书面确认（选择自行申报的无需与单位确认）；</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2.确认事项包括（参考表样如下）：</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（1）是否有需补充的收入、扣除等信息并需补充完整；</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（2）如您可以申请退税，需确认是否申请退税并提供退 税银行卡账号；如您需补税，需确认税款支付方式；</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3.单位根据您提供信息代您填写申报表、计算应退（补） 税并办理申报；</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4.如果需要补税，由单位代缴税款的，需将</a:t>
            </a:r>
            <a:r>
              <a:rPr sz="2000" b="1" strike="noStrike" noProof="1">
                <a:latin typeface="微软雅黑" panose="020B0503020204020204" pitchFamily="34" charset="-122"/>
                <a:ea typeface="微软雅黑" panose="020B0503020204020204" pitchFamily="34" charset="-122"/>
              </a:rPr>
              <a:t>税款交到单位由其代缴</a:t>
            </a:r>
            <a:r>
              <a:rPr sz="2000" strike="noStrike" noProof="1">
                <a:latin typeface="微软雅黑" panose="020B0503020204020204" pitchFamily="34" charset="-122"/>
                <a:ea typeface="微软雅黑" panose="020B0503020204020204" pitchFamily="34" charset="-122"/>
              </a:rPr>
              <a:t>；自行缴纳税款的，可以在单位代为申报后</a:t>
            </a:r>
            <a:r>
              <a:rPr sz="2000" b="1" strike="noStrike" noProof="1">
                <a:latin typeface="微软雅黑" panose="020B0503020204020204" pitchFamily="34" charset="-122"/>
                <a:ea typeface="微软雅黑" panose="020B0503020204020204" pitchFamily="34" charset="-122"/>
              </a:rPr>
              <a:t>自行通过手机个人所得税 APP 或者自然人电子税务局缴纳</a:t>
            </a:r>
            <a:r>
              <a:rPr sz="2000" strike="noStrike" noProof="1">
                <a:latin typeface="微软雅黑" panose="020B0503020204020204" pitchFamily="34" charset="-122"/>
                <a:ea typeface="微软雅黑" panose="020B0503020204020204" pitchFamily="34" charset="-122"/>
              </a:rPr>
              <a:t>。</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en-US" altLang="zh-CN" sz="3200" b="1" dirty="0">
                <a:solidFill>
                  <a:schemeClr val="bg1"/>
                </a:solidFill>
              </a:rPr>
              <a:t>5.3.3 </a:t>
            </a:r>
            <a:r>
              <a:rPr lang="zh-CN" sz="3200" b="1" dirty="0">
                <a:solidFill>
                  <a:schemeClr val="bg1"/>
                </a:solidFill>
              </a:rPr>
              <a:t>单位代办时需要职工提供和确认哪些信息？</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04.</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如何请单位代办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000" strike="noStrike" noProof="1">
                <a:latin typeface="微软雅黑" panose="020B0503020204020204" pitchFamily="34" charset="-122"/>
                <a:ea typeface="微软雅黑" panose="020B0503020204020204" pitchFamily="34" charset="-122"/>
              </a:rPr>
              <a:t>（1）向职工确认是否需要单位代为办理年度汇算；</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（2）核实个人的姓名、身份证件号码、手机号码，其中， 手机号码缺失或不准确的，纳税人将无法收到税务机关的反馈 信息，可能给纳税人退税或者补税产生影响，进而给纳税人带 来损失；</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（3）如职工告知有补充收入、扣除项目的，请其提供相 关收入及纳税、扣除等明细信息；</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（4）如果职工需要补税，需确认是需要单位统一缴纳还是个人自行缴纳；如选择自行缴纳的，需告知职工在单位代为 申报后可通过手机个人所得税 APP 或者自然人电子税务局缴纳；</a:t>
            </a: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000" strike="noStrike" noProof="1">
                <a:latin typeface="微软雅黑" panose="020B0503020204020204" pitchFamily="34" charset="-122"/>
                <a:ea typeface="微软雅黑" panose="020B0503020204020204" pitchFamily="34" charset="-122"/>
              </a:rPr>
              <a:t>（5）如果职工需要申请退税，请协助核对退税银行账户是否为员工本人账户，</a:t>
            </a:r>
            <a:r>
              <a:rPr sz="2000" b="1" strike="noStrike" noProof="1">
                <a:solidFill>
                  <a:srgbClr val="FF0000"/>
                </a:solidFill>
                <a:latin typeface="微软雅黑" panose="020B0503020204020204" pitchFamily="34" charset="-122"/>
                <a:ea typeface="微软雅黑" panose="020B0503020204020204" pitchFamily="34" charset="-122"/>
              </a:rPr>
              <a:t>推荐使用工资卡</a:t>
            </a:r>
            <a:r>
              <a:rPr sz="2000" strike="noStrike" noProof="1">
                <a:latin typeface="微软雅黑" panose="020B0503020204020204" pitchFamily="34" charset="-122"/>
                <a:ea typeface="微软雅黑" panose="020B0503020204020204" pitchFamily="34" charset="-122"/>
              </a:rPr>
              <a:t>接收退税。</a:t>
            </a:r>
            <a:endParaRPr sz="20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444500" y="1180465"/>
            <a:ext cx="11110595"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【小贴士： 如果员工提供的信息不准确、办错了，谁负责？】</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04.</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如何请单位代办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511810" y="2449830"/>
            <a:ext cx="10695940" cy="203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800" b="1" strike="noStrike" noProof="1">
                <a:solidFill>
                  <a:srgbClr val="FF0000"/>
                </a:solidFill>
                <a:latin typeface="微软雅黑" panose="020B0503020204020204" pitchFamily="34" charset="-122"/>
                <a:ea typeface="微软雅黑" panose="020B0503020204020204" pitchFamily="34" charset="-122"/>
              </a:rPr>
              <a:t>纳税人</a:t>
            </a:r>
            <a:r>
              <a:rPr sz="2800" strike="noStrike" noProof="1">
                <a:latin typeface="微软雅黑" panose="020B0503020204020204" pitchFamily="34" charset="-122"/>
                <a:ea typeface="微软雅黑" panose="020B0503020204020204" pitchFamily="34" charset="-122"/>
              </a:rPr>
              <a:t>对其提供的综合所得收入、相关扣除、享受税收优惠等信息资料的真实性、准确性、完整性负责。如果因员工提供信息不准确、办错了，由其承担相应责任。</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5105" y="2435225"/>
            <a:ext cx="9894570" cy="1753235"/>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04</a:t>
            </a:r>
            <a:r>
              <a:rPr 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.我如何委托其他人办理年度汇算？</a:t>
            </a:r>
            <a:endParaRPr 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4</a:t>
            </a:r>
            <a:r>
              <a:rPr lang="en-US" altLang="zh-CN" sz="3200" b="1" dirty="0">
                <a:solidFill>
                  <a:schemeClr val="bg1"/>
                </a:solidFill>
              </a:rPr>
              <a:t> </a:t>
            </a:r>
            <a:r>
              <a:rPr lang="zh-CN" sz="3200" b="1" dirty="0">
                <a:solidFill>
                  <a:schemeClr val="bg1"/>
                </a:solidFill>
              </a:rPr>
              <a:t>我如何委托其他人办理年度汇算？</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05.</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委托办理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3322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800" strike="noStrike" noProof="1">
              <a:latin typeface="微软雅黑" panose="020B0503020204020204" pitchFamily="34" charset="-122"/>
              <a:ea typeface="微软雅黑" panose="020B0503020204020204" pitchFamily="34" charset="-122"/>
            </a:endParaRPr>
          </a:p>
          <a:p>
            <a:pPr algn="just" defTabSz="913765">
              <a:lnSpc>
                <a:spcPct val="150000"/>
              </a:lnSpc>
            </a:pPr>
            <a:r>
              <a:rPr sz="2800" strike="noStrike" noProof="1">
                <a:latin typeface="微软雅黑" panose="020B0503020204020204" pitchFamily="34" charset="-122"/>
                <a:ea typeface="微软雅黑" panose="020B0503020204020204" pitchFamily="34" charset="-122"/>
              </a:rPr>
              <a:t>您如果委托涉税专业服务机构，或者其他单位和个人办理 年度汇算，您需要与受托人</a:t>
            </a:r>
            <a:r>
              <a:rPr sz="2800" b="1" strike="noStrike" noProof="1">
                <a:solidFill>
                  <a:srgbClr val="FF0000"/>
                </a:solidFill>
                <a:latin typeface="微软雅黑" panose="020B0503020204020204" pitchFamily="34" charset="-122"/>
                <a:ea typeface="微软雅黑" panose="020B0503020204020204" pitchFamily="34" charset="-122"/>
              </a:rPr>
              <a:t>签订委托协议</a:t>
            </a:r>
            <a:r>
              <a:rPr sz="2800" strike="noStrike" noProof="1">
                <a:latin typeface="微软雅黑" panose="020B0503020204020204" pitchFamily="34" charset="-122"/>
                <a:ea typeface="微软雅黑" panose="020B0503020204020204" pitchFamily="34" charset="-122"/>
              </a:rPr>
              <a:t>，并提供与申报相关的收入、扣除、纳税信息资料。后续您可登录</a:t>
            </a:r>
            <a:r>
              <a:rPr sz="2800" b="1" strike="noStrike" noProof="1">
                <a:latin typeface="微软雅黑" panose="020B0503020204020204" pitchFamily="34" charset="-122"/>
                <a:ea typeface="微软雅黑" panose="020B0503020204020204" pitchFamily="34" charset="-122"/>
              </a:rPr>
              <a:t>手机个人所得税APP 或者自然人电子税务局</a:t>
            </a:r>
            <a:r>
              <a:rPr sz="2800" b="1" strike="noStrike" noProof="1">
                <a:solidFill>
                  <a:srgbClr val="FF0000"/>
                </a:solidFill>
                <a:latin typeface="微软雅黑" panose="020B0503020204020204" pitchFamily="34" charset="-122"/>
                <a:ea typeface="微软雅黑" panose="020B0503020204020204" pitchFamily="34" charset="-122"/>
              </a:rPr>
              <a:t>查询</a:t>
            </a:r>
            <a:r>
              <a:rPr sz="2800" strike="noStrike" noProof="1">
                <a:latin typeface="微软雅黑" panose="020B0503020204020204" pitchFamily="34" charset="-122"/>
                <a:ea typeface="微软雅黑" panose="020B0503020204020204" pitchFamily="34" charset="-122"/>
              </a:rPr>
              <a:t>受托人为您办理年度汇算情况。</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4</a:t>
            </a:r>
            <a:r>
              <a:rPr lang="zh-CN" sz="3200" b="1" dirty="0">
                <a:solidFill>
                  <a:schemeClr val="bg1"/>
                </a:solidFill>
              </a:rPr>
              <a:t>.1涉税专业服务机构办理申报的方式？</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05.</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委托办理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1383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800" strike="noStrike" noProof="1">
                <a:latin typeface="微软雅黑" panose="020B0503020204020204" pitchFamily="34" charset="-122"/>
                <a:ea typeface="微软雅黑" panose="020B0503020204020204" pitchFamily="34" charset="-122"/>
              </a:rPr>
              <a:t>可通过自然人电子税务局（https://etax.chinatax.gov.cn）</a:t>
            </a:r>
            <a:endParaRPr sz="2800" strike="noStrike" noProof="1">
              <a:latin typeface="微软雅黑" panose="020B0503020204020204" pitchFamily="34" charset="-122"/>
              <a:ea typeface="微软雅黑" panose="020B0503020204020204" pitchFamily="34" charset="-122"/>
            </a:endParaRPr>
          </a:p>
          <a:p>
            <a:pPr algn="just" defTabSz="913765">
              <a:lnSpc>
                <a:spcPct val="150000"/>
              </a:lnSpc>
            </a:pPr>
            <a:r>
              <a:rPr sz="2800" strike="noStrike" noProof="1">
                <a:latin typeface="微软雅黑" panose="020B0503020204020204" pitchFamily="34" charset="-122"/>
                <a:ea typeface="微软雅黑" panose="020B0503020204020204" pitchFamily="34" charset="-122"/>
              </a:rPr>
              <a:t>【代理办税】功能办理申报。</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677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4</a:t>
            </a:r>
            <a:r>
              <a:rPr lang="zh-CN" sz="3200" b="1" dirty="0">
                <a:solidFill>
                  <a:schemeClr val="bg1"/>
                </a:solidFill>
              </a:rPr>
              <a:t>.2受托人协助纳税人虚假申报的需承担什么责任？</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02.</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如何自己办</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2030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800" strike="noStrike" noProof="1">
                <a:latin typeface="微软雅黑" panose="020B0503020204020204" pitchFamily="34" charset="-122"/>
                <a:ea typeface="微软雅黑" panose="020B0503020204020204" pitchFamily="34" charset="-122"/>
              </a:rPr>
              <a:t>受托人协助纳税人虚假申报、骗取退税或者实施其他与汇算清缴相关的税收违法行为的，按照税收</a:t>
            </a:r>
            <a:r>
              <a:rPr sz="2800" b="1" strike="noStrike" noProof="1">
                <a:solidFill>
                  <a:srgbClr val="FF0000"/>
                </a:solidFill>
                <a:latin typeface="微软雅黑" panose="020B0503020204020204" pitchFamily="34" charset="-122"/>
                <a:ea typeface="微软雅黑" panose="020B0503020204020204" pitchFamily="34" charset="-122"/>
              </a:rPr>
              <a:t>征管法</a:t>
            </a:r>
            <a:r>
              <a:rPr sz="2800" strike="noStrike" noProof="1">
                <a:latin typeface="微软雅黑" panose="020B0503020204020204" pitchFamily="34" charset="-122"/>
                <a:ea typeface="微软雅黑" panose="020B0503020204020204" pitchFamily="34" charset="-122"/>
              </a:rPr>
              <a:t>等有关法律法规规定处理，并纳入</a:t>
            </a:r>
            <a:r>
              <a:rPr sz="2800" b="1" strike="noStrike" noProof="1">
                <a:solidFill>
                  <a:srgbClr val="FF0000"/>
                </a:solidFill>
                <a:latin typeface="微软雅黑" panose="020B0503020204020204" pitchFamily="34" charset="-122"/>
                <a:ea typeface="微软雅黑" panose="020B0503020204020204" pitchFamily="34" charset="-122"/>
              </a:rPr>
              <a:t>纳税信用</a:t>
            </a:r>
            <a:r>
              <a:rPr sz="2800" strike="noStrike" noProof="1">
                <a:latin typeface="微软雅黑" panose="020B0503020204020204" pitchFamily="34" charset="-122"/>
                <a:ea typeface="微软雅黑" panose="020B0503020204020204" pitchFamily="34" charset="-122"/>
              </a:rPr>
              <a:t>管理。</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475105" y="2435225"/>
            <a:ext cx="9894570" cy="1753235"/>
          </a:xfrm>
          <a:prstGeom prst="rect">
            <a:avLst/>
          </a:prstGeom>
        </p:spPr>
        <p:txBody>
          <a:bodyPr wrap="square">
            <a:spAutoFit/>
          </a:bodyPr>
          <a:lstStyle/>
          <a:p>
            <a:pPr algn="ctr" fontAlgn="auto"/>
            <a:r>
              <a:rPr lang="en-US" altLang="zh-CN"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05</a:t>
            </a:r>
            <a:r>
              <a:rPr 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.我发现扣缴申报数据与实际不符该怎么办？</a:t>
            </a:r>
            <a:endParaRPr lang="en-US" sz="5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33095" y="1198880"/>
            <a:ext cx="10717213" cy="583565"/>
          </a:xfrm>
          <a:prstGeom prst="rect">
            <a:avLst/>
          </a:prstGeom>
          <a:solidFill>
            <a:srgbClr val="004DA1"/>
          </a:solidFill>
          <a:ln w="9525">
            <a:noFill/>
          </a:ln>
        </p:spPr>
        <p:txBody>
          <a:bodyPr wrap="square" anchor="t">
            <a:spAutoFit/>
          </a:bodyPr>
          <a:lstStyle/>
          <a:p>
            <a:pPr algn="ctr"/>
            <a:r>
              <a:rPr lang="zh-CN" altLang="en-US" sz="3200" b="1" dirty="0">
                <a:solidFill>
                  <a:schemeClr val="bg1"/>
                </a:solidFill>
              </a:rPr>
              <a:t>【小贴士：为什么要年度汇算？】</a:t>
            </a:r>
            <a:endParaRPr lang="zh-CN" altLang="en-US"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01.</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什么是年度汇算</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958669" y="2225627"/>
            <a:ext cx="10066382" cy="4431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endParaRPr sz="20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2019 年 1 月 1 日，新修改的个人所得税法全面实施。这次</a:t>
            </a:r>
            <a:r>
              <a:rPr sz="2400" strike="noStrike" noProof="1">
                <a:solidFill>
                  <a:srgbClr val="FF0000"/>
                </a:solidFill>
                <a:latin typeface="微软雅黑" panose="020B0503020204020204" pitchFamily="34" charset="-122"/>
                <a:ea typeface="微软雅黑" panose="020B0503020204020204" pitchFamily="34" charset="-122"/>
              </a:rPr>
              <a:t>个税改革</a:t>
            </a:r>
            <a:r>
              <a:rPr sz="2400" strike="noStrike" noProof="1">
                <a:latin typeface="微软雅黑" panose="020B0503020204020204" pitchFamily="34" charset="-122"/>
                <a:ea typeface="微软雅黑" panose="020B0503020204020204" pitchFamily="34" charset="-122"/>
              </a:rPr>
              <a:t>，除了提高“起征点”、调整税率表和增加专项附加扣除外，还在我国历史上首次建立了</a:t>
            </a:r>
            <a:r>
              <a:rPr sz="2400" b="1" strike="noStrike" noProof="1">
                <a:solidFill>
                  <a:srgbClr val="FF0000"/>
                </a:solidFill>
                <a:latin typeface="微软雅黑" panose="020B0503020204020204" pitchFamily="34" charset="-122"/>
                <a:ea typeface="微软雅黑" panose="020B0503020204020204" pitchFamily="34" charset="-122"/>
              </a:rPr>
              <a:t>综合与分类相结合</a:t>
            </a:r>
            <a:r>
              <a:rPr sz="2400" strike="noStrike" noProof="1">
                <a:latin typeface="微软雅黑" panose="020B0503020204020204" pitchFamily="34" charset="-122"/>
                <a:ea typeface="微软雅黑" panose="020B0503020204020204" pitchFamily="34" charset="-122"/>
              </a:rPr>
              <a:t>的个人所得税制。</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个税的计算方法发生了改变，现在是</a:t>
            </a:r>
            <a:r>
              <a:rPr sz="2400" strike="noStrike" noProof="1">
                <a:solidFill>
                  <a:srgbClr val="FF0000"/>
                </a:solidFill>
                <a:latin typeface="微软雅黑" panose="020B0503020204020204" pitchFamily="34" charset="-122"/>
                <a:ea typeface="微软雅黑" panose="020B0503020204020204" pitchFamily="34" charset="-122"/>
              </a:rPr>
              <a:t>“合并全年收入，按年计算税款”</a:t>
            </a:r>
            <a:r>
              <a:rPr sz="2400" strike="noStrike" noProof="1">
                <a:latin typeface="微软雅黑" panose="020B0503020204020204" pitchFamily="34" charset="-122"/>
                <a:ea typeface="微软雅黑" panose="020B0503020204020204" pitchFamily="34" charset="-122"/>
              </a:rPr>
              <a:t>。即将纳税人取得的工资薪金、劳务报酬、稿酬、特许权使用费四项所得合并为“综合所得”，按年计算应该缴纳的个人所得税。</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107632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5</a:t>
            </a:r>
            <a:r>
              <a:rPr lang="zh-CN" sz="3200" b="1" dirty="0">
                <a:solidFill>
                  <a:schemeClr val="bg1"/>
                </a:solidFill>
              </a:rPr>
              <a:t>.1 如果扣缴义务人申报的收入、扣除或者缴税信息 与我实际情况有出入，我该怎么办？</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06.</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疑义数据处理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737235" y="2703830"/>
            <a:ext cx="10716895" cy="3415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您可以采取以下方式处理：</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1.与您的</a:t>
            </a:r>
            <a:r>
              <a:rPr sz="2400" b="1" strike="noStrike" noProof="1">
                <a:solidFill>
                  <a:srgbClr val="FF0000"/>
                </a:solidFill>
                <a:latin typeface="微软雅黑" panose="020B0503020204020204" pitchFamily="34" charset="-122"/>
                <a:ea typeface="微软雅黑" panose="020B0503020204020204" pitchFamily="34" charset="-122"/>
              </a:rPr>
              <a:t>扣缴义务人联系核实</a:t>
            </a:r>
            <a:r>
              <a:rPr sz="2400" strike="noStrike" noProof="1">
                <a:latin typeface="微软雅黑" panose="020B0503020204020204" pitchFamily="34" charset="-122"/>
                <a:ea typeface="微软雅黑" panose="020B0503020204020204" pitchFamily="34" charset="-122"/>
              </a:rPr>
              <a:t>相关情况，如果确实为扣缴 义务人申报错误，由其办理更正申报后，您再办理年度汇算；</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 2.如果您的扣缴义务人已经注销或者无法联系，您可以</a:t>
            </a:r>
            <a:r>
              <a:rPr sz="2400" b="1" strike="noStrike" noProof="1">
                <a:solidFill>
                  <a:srgbClr val="FF0000"/>
                </a:solidFill>
                <a:latin typeface="微软雅黑" panose="020B0503020204020204" pitchFamily="34" charset="-122"/>
                <a:ea typeface="微软雅黑" panose="020B0503020204020204" pitchFamily="34" charset="-122"/>
              </a:rPr>
              <a:t>按照您的实际情况办理年度汇算</a:t>
            </a:r>
            <a:r>
              <a:rPr sz="2400" strike="noStrike" noProof="1">
                <a:latin typeface="微软雅黑" panose="020B0503020204020204" pitchFamily="34" charset="-122"/>
                <a:ea typeface="微软雅黑" panose="020B0503020204020204" pitchFamily="34" charset="-122"/>
              </a:rPr>
              <a:t>，但请您务必保存好相关资料， 后续税务机关可能会与您联系核实。您也可主动与主管税务机关联系，到相应办税服务厅提交相关资料。</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1665" y="1193165"/>
            <a:ext cx="10717213" cy="107632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5</a:t>
            </a:r>
            <a:r>
              <a:rPr lang="zh-CN" sz="3200" b="1" dirty="0">
                <a:solidFill>
                  <a:schemeClr val="bg1"/>
                </a:solidFill>
              </a:rPr>
              <a:t>.2 我取得的收入支付单位没有代扣代缴税款，我该怎么办？</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06.</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疑义数据处理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2830830"/>
            <a:ext cx="10716895" cy="1383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800" strike="noStrike" noProof="1">
                <a:latin typeface="微软雅黑" panose="020B0503020204020204" pitchFamily="34" charset="-122"/>
                <a:ea typeface="微软雅黑" panose="020B0503020204020204" pitchFamily="34" charset="-122"/>
              </a:rPr>
              <a:t>如果扣缴义务人在向您支付综合所得时没有履行代扣代缴义务，您</a:t>
            </a:r>
            <a:r>
              <a:rPr sz="2800" b="1" strike="noStrike" noProof="1">
                <a:solidFill>
                  <a:srgbClr val="FF0000"/>
                </a:solidFill>
                <a:latin typeface="微软雅黑" panose="020B0503020204020204" pitchFamily="34" charset="-122"/>
                <a:ea typeface="微软雅黑" panose="020B0503020204020204" pitchFamily="34" charset="-122"/>
              </a:rPr>
              <a:t>应当</a:t>
            </a:r>
            <a:r>
              <a:rPr sz="2800" strike="noStrike" noProof="1">
                <a:latin typeface="微软雅黑" panose="020B0503020204020204" pitchFamily="34" charset="-122"/>
                <a:ea typeface="微软雅黑" panose="020B0503020204020204" pitchFamily="34" charset="-122"/>
              </a:rPr>
              <a:t>在年度汇算申报时</a:t>
            </a:r>
            <a:r>
              <a:rPr sz="2800" b="1" strike="noStrike" noProof="1">
                <a:solidFill>
                  <a:srgbClr val="FF0000"/>
                </a:solidFill>
                <a:latin typeface="微软雅黑" panose="020B0503020204020204" pitchFamily="34" charset="-122"/>
                <a:ea typeface="微软雅黑" panose="020B0503020204020204" pitchFamily="34" charset="-122"/>
              </a:rPr>
              <a:t>自行补充申报</a:t>
            </a:r>
            <a:r>
              <a:rPr sz="2800" strike="noStrike" noProof="1">
                <a:latin typeface="微软雅黑" panose="020B0503020204020204" pitchFamily="34" charset="-122"/>
                <a:ea typeface="微软雅黑" panose="020B0503020204020204" pitchFamily="34" charset="-122"/>
              </a:rPr>
              <a:t>。</a:t>
            </a:r>
            <a:endParaRPr sz="28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矩形 24"/>
          <p:cNvSpPr/>
          <p:nvPr/>
        </p:nvSpPr>
        <p:spPr>
          <a:xfrm>
            <a:off x="622300" y="1167765"/>
            <a:ext cx="10717213" cy="583565"/>
          </a:xfrm>
          <a:prstGeom prst="rect">
            <a:avLst/>
          </a:prstGeom>
          <a:solidFill>
            <a:srgbClr val="004DA1"/>
          </a:solidFill>
          <a:ln w="9525">
            <a:noFill/>
          </a:ln>
        </p:spPr>
        <p:txBody>
          <a:bodyPr wrap="square" anchor="t">
            <a:spAutoFit/>
          </a:bodyPr>
          <a:lstStyle/>
          <a:p>
            <a:pPr algn="ctr"/>
            <a:r>
              <a:rPr lang="zh-CN" sz="3200" b="1" dirty="0">
                <a:solidFill>
                  <a:schemeClr val="bg1"/>
                </a:solidFill>
              </a:rPr>
              <a:t>5.</a:t>
            </a:r>
            <a:r>
              <a:rPr lang="en-US" altLang="zh-CN" sz="3200" b="1" dirty="0">
                <a:solidFill>
                  <a:schemeClr val="bg1"/>
                </a:solidFill>
              </a:rPr>
              <a:t>5</a:t>
            </a:r>
            <a:r>
              <a:rPr lang="zh-CN" sz="3200" b="1" dirty="0">
                <a:solidFill>
                  <a:schemeClr val="bg1"/>
                </a:solidFill>
              </a:rPr>
              <a:t>.3 发现有单位冒用我身份申报收入该怎么办？</a:t>
            </a:r>
            <a:endParaRPr lang="zh-CN" sz="3200" b="1" dirty="0">
              <a:solidFill>
                <a:schemeClr val="bg1"/>
              </a:solidFill>
            </a:endParaRPr>
          </a:p>
        </p:txBody>
      </p:sp>
      <p:sp>
        <p:nvSpPr>
          <p:cNvPr id="1026" name="Rectangle 2"/>
          <p:cNvSpPr>
            <a:spLocks noChangeArrowheads="1"/>
          </p:cNvSpPr>
          <p:nvPr/>
        </p:nvSpPr>
        <p:spPr bwMode="auto">
          <a:xfrm>
            <a:off x="0" y="0"/>
            <a:ext cx="12192000" cy="0"/>
          </a:xfrm>
          <a:prstGeom prst="rect">
            <a:avLst/>
          </a:prstGeom>
          <a:noFill/>
          <a:ln w="9525">
            <a:noFill/>
            <a:miter lim="800000"/>
          </a:ln>
          <a:effectLst/>
        </p:spPr>
        <p:txBody>
          <a:bodyPr vert="horz" wrap="none" lIns="91440" tIns="45720" rIns="91440" bIns="45720" numCol="1" anchor="ctr" anchorCtr="0" compatLnSpc="1">
            <a:spAutoFit/>
          </a:bodyPr>
          <a:lstStyle/>
          <a:p>
            <a:endParaRPr lang="zh-CN" altLang="en-US"/>
          </a:p>
        </p:txBody>
      </p:sp>
      <p:sp>
        <p:nvSpPr>
          <p:cNvPr id="2" name="矩形 4"/>
          <p:cNvSpPr/>
          <p:nvPr/>
        </p:nvSpPr>
        <p:spPr>
          <a:xfrm>
            <a:off x="1220788" y="295275"/>
            <a:ext cx="6878637" cy="460375"/>
          </a:xfrm>
          <a:prstGeom prst="rect">
            <a:avLst/>
          </a:prstGeom>
          <a:noFill/>
          <a:ln w="9525">
            <a:noFill/>
          </a:ln>
        </p:spPr>
        <p:txBody>
          <a:bodyPr wrap="square" anchor="t">
            <a:spAutoFit/>
          </a:bodyPr>
          <a:p>
            <a:r>
              <a:rPr lang="en-US" altLang="zh-CN"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06.</a:t>
            </a:r>
            <a:r>
              <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疑义数据处理</a:t>
            </a:r>
            <a:endParaRPr lang="zh-CN" altLang="en-US" sz="24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4" name="矩形 10"/>
          <p:cNvSpPr>
            <a:spLocks noChangeArrowheads="1"/>
          </p:cNvSpPr>
          <p:nvPr/>
        </p:nvSpPr>
        <p:spPr bwMode="auto">
          <a:xfrm>
            <a:off x="622300" y="1840230"/>
            <a:ext cx="10716895" cy="4523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just" defTabSz="913765">
              <a:lnSpc>
                <a:spcPct val="150000"/>
              </a:lnSpc>
            </a:pPr>
            <a:r>
              <a:rPr sz="2400" strike="noStrike" noProof="1">
                <a:latin typeface="微软雅黑" panose="020B0503020204020204" pitchFamily="34" charset="-122"/>
                <a:ea typeface="微软雅黑" panose="020B0503020204020204" pitchFamily="34" charset="-122"/>
              </a:rPr>
              <a:t>您通过网络方式办理年度汇算时，如果发现有单位冒用您的身份申报了收入，您可以在办理年度汇算时</a:t>
            </a:r>
            <a:r>
              <a:rPr sz="2400" b="1" strike="noStrike" noProof="1">
                <a:solidFill>
                  <a:srgbClr val="FF0000"/>
                </a:solidFill>
                <a:latin typeface="微软雅黑" panose="020B0503020204020204" pitchFamily="34" charset="-122"/>
                <a:ea typeface="微软雅黑" panose="020B0503020204020204" pitchFamily="34" charset="-122"/>
              </a:rPr>
              <a:t>自行删除</a:t>
            </a:r>
            <a:r>
              <a:rPr sz="2400" strike="noStrike" noProof="1">
                <a:latin typeface="微软雅黑" panose="020B0503020204020204" pitchFamily="34" charset="-122"/>
                <a:ea typeface="微软雅黑" panose="020B0503020204020204" pitchFamily="34" charset="-122"/>
              </a:rPr>
              <a:t>被冒用的整条预扣预缴记录。删除后，该项收入不纳入年度汇算。</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您也可以就冒用身份申报收入情况进行</a:t>
            </a:r>
            <a:r>
              <a:rPr sz="2400" b="1" strike="noStrike" noProof="1">
                <a:solidFill>
                  <a:srgbClr val="FF0000"/>
                </a:solidFill>
                <a:latin typeface="微软雅黑" panose="020B0503020204020204" pitchFamily="34" charset="-122"/>
                <a:ea typeface="微软雅黑" panose="020B0503020204020204" pitchFamily="34" charset="-122"/>
              </a:rPr>
              <a:t>申诉</a:t>
            </a:r>
            <a:r>
              <a:rPr sz="2400" strike="noStrike" noProof="1">
                <a:latin typeface="微软雅黑" panose="020B0503020204020204" pitchFamily="34" charset="-122"/>
                <a:ea typeface="微软雅黑" panose="020B0503020204020204" pitchFamily="34" charset="-122"/>
              </a:rPr>
              <a:t>，税务机关将对您的申诉情况进行核实，并及时向您反馈核实情况。</a:t>
            </a:r>
            <a:endParaRPr sz="2400" strike="noStrike" noProof="1">
              <a:latin typeface="微软雅黑" panose="020B0503020204020204" pitchFamily="34" charset="-122"/>
              <a:ea typeface="微软雅黑" panose="020B0503020204020204" pitchFamily="34" charset="-122"/>
            </a:endParaRPr>
          </a:p>
          <a:p>
            <a:pPr algn="just" defTabSz="913765">
              <a:lnSpc>
                <a:spcPct val="150000"/>
              </a:lnSpc>
            </a:pPr>
            <a:r>
              <a:rPr sz="2400" strike="noStrike" noProof="1">
                <a:latin typeface="微软雅黑" panose="020B0503020204020204" pitchFamily="34" charset="-122"/>
                <a:ea typeface="微软雅黑" panose="020B0503020204020204" pitchFamily="34" charset="-122"/>
              </a:rPr>
              <a:t>需要提醒的是，您在删除和申诉时，需要就有关情况进行承诺。如果进行虚假删除或申诉导致少缴税款，会影响您的纳税信用，情况严重的，将承担相应法律责任。</a:t>
            </a:r>
            <a:endParaRPr sz="2400" strike="noStrike" noProof="1">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endParaRPr lang="zh-CN" altLang="en-US" strike="noStrike" noProof="1"/>
          </a:p>
        </p:txBody>
      </p:sp>
      <p:pic>
        <p:nvPicPr>
          <p:cNvPr id="41987" name="图片 4"/>
          <p:cNvPicPr>
            <a:picLocks noChangeAspect="1"/>
          </p:cNvPicPr>
          <p:nvPr/>
        </p:nvPicPr>
        <p:blipFill>
          <a:blip r:embed="rId1" cstate="print"/>
          <a:stretch>
            <a:fillRect/>
          </a:stretch>
        </p:blipFill>
        <p:spPr>
          <a:xfrm>
            <a:off x="5048250" y="1093788"/>
            <a:ext cx="2095500" cy="1409700"/>
          </a:xfrm>
          <a:prstGeom prst="rect">
            <a:avLst/>
          </a:prstGeom>
          <a:noFill/>
          <a:ln w="9525">
            <a:noFill/>
          </a:ln>
        </p:spPr>
      </p:pic>
      <p:sp>
        <p:nvSpPr>
          <p:cNvPr id="2" name="矩形 1"/>
          <p:cNvSpPr/>
          <p:nvPr/>
        </p:nvSpPr>
        <p:spPr>
          <a:xfrm>
            <a:off x="4175125" y="3424238"/>
            <a:ext cx="3841750" cy="1198563"/>
          </a:xfrm>
          <a:prstGeom prst="rect">
            <a:avLst/>
          </a:prstGeom>
        </p:spPr>
        <p:txBody>
          <a:bodyPr wrap="none">
            <a:spAutoFit/>
          </a:bodyPr>
          <a:lstStyle/>
          <a:p>
            <a:pPr algn="ctr" fontAlgn="auto"/>
            <a:r>
              <a:rPr lang="zh-CN" altLang="en-US"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strike="noStrike"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 name="文本框 50"/>
          <p:cNvSpPr txBox="1"/>
          <p:nvPr>
            <p:custDataLst>
              <p:tags r:id="rId1"/>
            </p:custDataLst>
          </p:nvPr>
        </p:nvSpPr>
        <p:spPr>
          <a:xfrm>
            <a:off x="7089775" y="1028065"/>
            <a:ext cx="3759200" cy="5559425"/>
          </a:xfrm>
          <a:prstGeom prst="rect">
            <a:avLst/>
          </a:prstGeom>
          <a:noFill/>
        </p:spPr>
        <p:txBody>
          <a:bodyPr wrap="square" lIns="90000" tIns="46800" rIns="90000" bIns="46800" anchor="ctr" anchorCtr="0">
            <a:normAutofit/>
          </a:bodyPr>
          <a:p>
            <a:pPr>
              <a:lnSpc>
                <a:spcPct val="120000"/>
              </a:lnSpc>
            </a:pPr>
            <a:r>
              <a:rPr lang="en-US" sz="1600">
                <a:latin typeface="微软雅黑" panose="020B0503020204020204" pitchFamily="34" charset="-122"/>
                <a:ea typeface="微软雅黑" panose="020B0503020204020204" pitchFamily="34" charset="-122"/>
                <a:sym typeface="+mn-ea"/>
              </a:rPr>
              <a:t> </a:t>
            </a:r>
            <a:endParaRPr lang="en-US" altLang="en-US" sz="1600" spc="150" dirty="0">
              <a:solidFill>
                <a:srgbClr val="FFFFFF"/>
              </a:solidFill>
              <a:latin typeface="微软雅黑" panose="020B0503020204020204" pitchFamily="34" charset="-122"/>
              <a:ea typeface="微软雅黑" panose="020B0503020204020204" pitchFamily="34" charset="-122"/>
              <a:sym typeface="+mn-ea"/>
            </a:endParaRPr>
          </a:p>
        </p:txBody>
      </p:sp>
      <p:sp>
        <p:nvSpPr>
          <p:cNvPr id="3" name="圆角矩形 2"/>
          <p:cNvSpPr/>
          <p:nvPr>
            <p:custDataLst>
              <p:tags r:id="rId2"/>
            </p:custDataLst>
          </p:nvPr>
        </p:nvSpPr>
        <p:spPr bwMode="auto">
          <a:xfrm>
            <a:off x="1832610" y="657860"/>
            <a:ext cx="3979545" cy="5662930"/>
          </a:xfrm>
          <a:prstGeom prst="roundRect">
            <a:avLst>
              <a:gd name="adj" fmla="val 9498"/>
            </a:avLst>
          </a:prstGeom>
          <a:solidFill>
            <a:srgbClr val="4276AA"/>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4" name="圆角矩形 3"/>
          <p:cNvSpPr/>
          <p:nvPr>
            <p:custDataLst>
              <p:tags r:id="rId3"/>
            </p:custDataLst>
          </p:nvPr>
        </p:nvSpPr>
        <p:spPr bwMode="auto">
          <a:xfrm>
            <a:off x="6391275" y="777875"/>
            <a:ext cx="4208780" cy="5542915"/>
          </a:xfrm>
          <a:prstGeom prst="roundRect">
            <a:avLst>
              <a:gd name="adj" fmla="val 9498"/>
            </a:avLst>
          </a:prstGeom>
          <a:solidFill>
            <a:srgbClr val="178AA1"/>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5" name="圆角矩形 4"/>
          <p:cNvSpPr/>
          <p:nvPr>
            <p:custDataLst>
              <p:tags r:id="rId4"/>
            </p:custDataLst>
          </p:nvPr>
        </p:nvSpPr>
        <p:spPr bwMode="auto">
          <a:xfrm>
            <a:off x="5283893" y="1195705"/>
            <a:ext cx="1624214" cy="365448"/>
          </a:xfrm>
          <a:prstGeom prst="roundRect">
            <a:avLst>
              <a:gd name="adj" fmla="val 50000"/>
            </a:avLst>
          </a:prstGeom>
          <a:solidFill>
            <a:srgbClr val="FFFFFF">
              <a:lumMod val="95000"/>
            </a:srgbClr>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6" name="圆角矩形 5"/>
          <p:cNvSpPr/>
          <p:nvPr>
            <p:custDataLst>
              <p:tags r:id="rId5"/>
            </p:custDataLst>
          </p:nvPr>
        </p:nvSpPr>
        <p:spPr bwMode="auto">
          <a:xfrm>
            <a:off x="5283893" y="2562753"/>
            <a:ext cx="1624214" cy="365448"/>
          </a:xfrm>
          <a:prstGeom prst="roundRect">
            <a:avLst>
              <a:gd name="adj" fmla="val 50000"/>
            </a:avLst>
          </a:prstGeom>
          <a:solidFill>
            <a:srgbClr val="FFFFFF">
              <a:lumMod val="95000"/>
            </a:srgbClr>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7" name="圆角矩形 6"/>
          <p:cNvSpPr/>
          <p:nvPr>
            <p:custDataLst>
              <p:tags r:id="rId6"/>
            </p:custDataLst>
          </p:nvPr>
        </p:nvSpPr>
        <p:spPr bwMode="auto">
          <a:xfrm>
            <a:off x="5283893" y="3929800"/>
            <a:ext cx="1624214" cy="365448"/>
          </a:xfrm>
          <a:prstGeom prst="roundRect">
            <a:avLst>
              <a:gd name="adj" fmla="val 50000"/>
            </a:avLst>
          </a:prstGeom>
          <a:solidFill>
            <a:srgbClr val="FFFFFF">
              <a:lumMod val="95000"/>
            </a:srgbClr>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8" name="圆角矩形 7"/>
          <p:cNvSpPr/>
          <p:nvPr>
            <p:custDataLst>
              <p:tags r:id="rId7"/>
            </p:custDataLst>
          </p:nvPr>
        </p:nvSpPr>
        <p:spPr bwMode="auto">
          <a:xfrm>
            <a:off x="5283893" y="5296847"/>
            <a:ext cx="1624214" cy="365448"/>
          </a:xfrm>
          <a:prstGeom prst="roundRect">
            <a:avLst>
              <a:gd name="adj" fmla="val 50000"/>
            </a:avLst>
          </a:prstGeom>
          <a:solidFill>
            <a:srgbClr val="FFFFFF">
              <a:lumMod val="95000"/>
            </a:srgbClr>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9" name="椭圆 8"/>
          <p:cNvSpPr/>
          <p:nvPr>
            <p:custDataLst>
              <p:tags r:id="rId8"/>
            </p:custDataLst>
          </p:nvPr>
        </p:nvSpPr>
        <p:spPr bwMode="auto">
          <a:xfrm>
            <a:off x="5343537" y="2602094"/>
            <a:ext cx="286766" cy="286766"/>
          </a:xfrm>
          <a:prstGeom prst="ellipse">
            <a:avLst/>
          </a:prstGeom>
          <a:solidFill>
            <a:srgbClr val="178AA1"/>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0" name="椭圆 9"/>
          <p:cNvSpPr/>
          <p:nvPr>
            <p:custDataLst>
              <p:tags r:id="rId9"/>
            </p:custDataLst>
          </p:nvPr>
        </p:nvSpPr>
        <p:spPr bwMode="auto">
          <a:xfrm>
            <a:off x="5343537" y="1235046"/>
            <a:ext cx="286766" cy="286766"/>
          </a:xfrm>
          <a:prstGeom prst="ellipse">
            <a:avLst/>
          </a:prstGeom>
          <a:solidFill>
            <a:srgbClr val="178AA1"/>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1" name="椭圆 10"/>
          <p:cNvSpPr/>
          <p:nvPr>
            <p:custDataLst>
              <p:tags r:id="rId10"/>
            </p:custDataLst>
          </p:nvPr>
        </p:nvSpPr>
        <p:spPr bwMode="auto">
          <a:xfrm>
            <a:off x="5343537" y="3969141"/>
            <a:ext cx="286766" cy="286766"/>
          </a:xfrm>
          <a:prstGeom prst="ellipse">
            <a:avLst/>
          </a:prstGeom>
          <a:solidFill>
            <a:srgbClr val="178AA1"/>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2" name="椭圆 11"/>
          <p:cNvSpPr/>
          <p:nvPr>
            <p:custDataLst>
              <p:tags r:id="rId11"/>
            </p:custDataLst>
          </p:nvPr>
        </p:nvSpPr>
        <p:spPr bwMode="auto">
          <a:xfrm>
            <a:off x="5343537" y="5329547"/>
            <a:ext cx="286766" cy="286766"/>
          </a:xfrm>
          <a:prstGeom prst="ellipse">
            <a:avLst/>
          </a:prstGeom>
          <a:solidFill>
            <a:srgbClr val="178AA1"/>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3" name="椭圆 12"/>
          <p:cNvSpPr/>
          <p:nvPr>
            <p:custDataLst>
              <p:tags r:id="rId12"/>
            </p:custDataLst>
          </p:nvPr>
        </p:nvSpPr>
        <p:spPr bwMode="auto">
          <a:xfrm>
            <a:off x="6568689" y="2602094"/>
            <a:ext cx="286766" cy="286766"/>
          </a:xfrm>
          <a:prstGeom prst="ellipse">
            <a:avLst/>
          </a:prstGeom>
          <a:solidFill>
            <a:srgbClr val="4276AA"/>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4" name="椭圆 13"/>
          <p:cNvSpPr/>
          <p:nvPr>
            <p:custDataLst>
              <p:tags r:id="rId13"/>
            </p:custDataLst>
          </p:nvPr>
        </p:nvSpPr>
        <p:spPr bwMode="auto">
          <a:xfrm>
            <a:off x="6568689" y="1235046"/>
            <a:ext cx="286766" cy="286766"/>
          </a:xfrm>
          <a:prstGeom prst="ellipse">
            <a:avLst/>
          </a:prstGeom>
          <a:solidFill>
            <a:srgbClr val="4276AA"/>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5" name="椭圆 14"/>
          <p:cNvSpPr/>
          <p:nvPr>
            <p:custDataLst>
              <p:tags r:id="rId14"/>
            </p:custDataLst>
          </p:nvPr>
        </p:nvSpPr>
        <p:spPr bwMode="auto">
          <a:xfrm>
            <a:off x="6568689" y="3969141"/>
            <a:ext cx="286766" cy="286766"/>
          </a:xfrm>
          <a:prstGeom prst="ellipse">
            <a:avLst/>
          </a:prstGeom>
          <a:solidFill>
            <a:srgbClr val="4276AA"/>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16" name="椭圆 15"/>
          <p:cNvSpPr/>
          <p:nvPr>
            <p:custDataLst>
              <p:tags r:id="rId15"/>
            </p:custDataLst>
          </p:nvPr>
        </p:nvSpPr>
        <p:spPr bwMode="auto">
          <a:xfrm>
            <a:off x="6568689" y="5329547"/>
            <a:ext cx="286766" cy="286766"/>
          </a:xfrm>
          <a:prstGeom prst="ellipse">
            <a:avLst/>
          </a:prstGeom>
          <a:solidFill>
            <a:srgbClr val="4276AA"/>
          </a:solidFill>
          <a:ln w="19050">
            <a:noFill/>
            <a:round/>
          </a:ln>
        </p:spPr>
        <p:txBody>
          <a:bodyPr anchor="ctr"/>
          <a:p>
            <a:pPr algn="ctr">
              <a:lnSpc>
                <a:spcPct val="130000"/>
              </a:lnSpc>
            </a:pPr>
            <a:endParaRPr>
              <a:latin typeface="微软雅黑" panose="020B0503020204020204" pitchFamily="34" charset="-122"/>
              <a:ea typeface="微软雅黑" panose="020B0503020204020204" pitchFamily="34" charset="-122"/>
            </a:endParaRPr>
          </a:p>
        </p:txBody>
      </p:sp>
      <p:sp>
        <p:nvSpPr>
          <p:cNvPr id="34" name="文本框 33"/>
          <p:cNvSpPr txBox="1"/>
          <p:nvPr>
            <p:custDataLst>
              <p:tags r:id="rId16"/>
            </p:custDataLst>
          </p:nvPr>
        </p:nvSpPr>
        <p:spPr>
          <a:xfrm>
            <a:off x="6974840" y="1971675"/>
            <a:ext cx="3510280" cy="4349115"/>
          </a:xfrm>
          <a:prstGeom prst="rect">
            <a:avLst/>
          </a:prstGeom>
          <a:noFill/>
        </p:spPr>
        <p:txBody>
          <a:bodyPr wrap="square" lIns="90000" tIns="46800" rIns="90000" bIns="46800" anchor="ctr" anchorCtr="0">
            <a:noAutofit/>
          </a:bodyPr>
          <a:p>
            <a:pPr>
              <a:lnSpc>
                <a:spcPct val="120000"/>
              </a:lnSpc>
            </a:pPr>
            <a:r>
              <a:rPr sz="1600">
                <a:latin typeface="微软雅黑" panose="020B0503020204020204" pitchFamily="34" charset="-122"/>
                <a:ea typeface="微软雅黑" panose="020B0503020204020204" pitchFamily="34" charset="-122"/>
                <a:sym typeface="+mn-ea"/>
              </a:rPr>
              <a:t>另一方面，通过年度汇算才能</a:t>
            </a:r>
            <a:r>
              <a:rPr sz="1600" b="1">
                <a:solidFill>
                  <a:srgbClr val="FF0000"/>
                </a:solidFill>
                <a:latin typeface="微软雅黑" panose="020B0503020204020204" pitchFamily="34" charset="-122"/>
                <a:ea typeface="微软雅黑" panose="020B0503020204020204" pitchFamily="34" charset="-122"/>
                <a:sym typeface="+mn-ea"/>
              </a:rPr>
              <a:t>准确计算</a:t>
            </a:r>
            <a:r>
              <a:rPr sz="1600">
                <a:latin typeface="微软雅黑" panose="020B0503020204020204" pitchFamily="34" charset="-122"/>
                <a:ea typeface="微软雅黑" panose="020B0503020204020204" pitchFamily="34" charset="-122"/>
                <a:sym typeface="+mn-ea"/>
              </a:rPr>
              <a:t>纳税人综合所得</a:t>
            </a:r>
            <a:r>
              <a:rPr sz="1600" b="1">
                <a:solidFill>
                  <a:srgbClr val="FF0000"/>
                </a:solidFill>
                <a:latin typeface="微软雅黑" panose="020B0503020204020204" pitchFamily="34" charset="-122"/>
                <a:ea typeface="微软雅黑" panose="020B0503020204020204" pitchFamily="34" charset="-122"/>
                <a:sym typeface="+mn-ea"/>
              </a:rPr>
              <a:t>全年应 该实际缴纳</a:t>
            </a:r>
            <a:r>
              <a:rPr sz="1600">
                <a:latin typeface="微软雅黑" panose="020B0503020204020204" pitchFamily="34" charset="-122"/>
                <a:ea typeface="微软雅黑" panose="020B0503020204020204" pitchFamily="34" charset="-122"/>
                <a:sym typeface="+mn-ea"/>
              </a:rPr>
              <a:t>的个人所得税，进而多预缴了退还、少缴了补缴。税法 规定，纳税人平时取得综合所得时，仍需要依照一定的规则，</a:t>
            </a:r>
            <a:r>
              <a:rPr sz="1600" b="1">
                <a:solidFill>
                  <a:srgbClr val="FF0000"/>
                </a:solidFill>
                <a:latin typeface="微软雅黑" panose="020B0503020204020204" pitchFamily="34" charset="-122"/>
                <a:ea typeface="微软雅黑" panose="020B0503020204020204" pitchFamily="34" charset="-122"/>
                <a:sym typeface="+mn-ea"/>
              </a:rPr>
              <a:t>先按月或按次计算</a:t>
            </a:r>
            <a:r>
              <a:rPr sz="1600">
                <a:latin typeface="微软雅黑" panose="020B0503020204020204" pitchFamily="34" charset="-122"/>
                <a:ea typeface="微软雅黑" panose="020B0503020204020204" pitchFamily="34" charset="-122"/>
                <a:sym typeface="+mn-ea"/>
              </a:rPr>
              <a:t>并预扣预缴税款。实践中因个人收入、支出情形各异， 无论采取怎样的预扣预缴方法，很难使所有纳税人平时已预缴税额与年度应纳税额完全一致，此时两者之间就会产生“差额”，而这一“差额”需要通过年度汇算来多退少补，以达到相同情况的个人税负水平一致的目标。</a:t>
            </a:r>
            <a:endParaRPr sz="1600" strike="noStrike" noProof="1">
              <a:latin typeface="微软雅黑" panose="020B0503020204020204" pitchFamily="34" charset="-122"/>
              <a:ea typeface="微软雅黑" panose="020B0503020204020204" pitchFamily="34" charset="-122"/>
            </a:endParaRPr>
          </a:p>
          <a:p>
            <a:pPr>
              <a:lnSpc>
                <a:spcPct val="120000"/>
              </a:lnSpc>
            </a:pPr>
            <a:endParaRPr lang="zh-CN" altLang="en-US" sz="1600" strike="noStrike" spc="150" noProof="1" dirty="0">
              <a:solidFill>
                <a:srgbClr val="FFFFFF"/>
              </a:solidFill>
              <a:latin typeface="微软雅黑" panose="020B0503020204020204" pitchFamily="34" charset="-122"/>
              <a:ea typeface="微软雅黑" panose="020B0503020204020204" pitchFamily="34" charset="-122"/>
            </a:endParaRPr>
          </a:p>
        </p:txBody>
      </p:sp>
      <p:sp>
        <p:nvSpPr>
          <p:cNvPr id="50" name="文本框 49"/>
          <p:cNvSpPr txBox="1"/>
          <p:nvPr>
            <p:custDataLst>
              <p:tags r:id="rId17"/>
            </p:custDataLst>
          </p:nvPr>
        </p:nvSpPr>
        <p:spPr>
          <a:xfrm>
            <a:off x="2215515" y="1903095"/>
            <a:ext cx="2953385" cy="4068445"/>
          </a:xfrm>
          <a:prstGeom prst="rect">
            <a:avLst/>
          </a:prstGeom>
          <a:noFill/>
        </p:spPr>
        <p:txBody>
          <a:bodyPr wrap="square" lIns="90000" tIns="46800" rIns="90000" bIns="46800" anchor="ctr" anchorCtr="0">
            <a:normAutofit/>
          </a:bodyPr>
          <a:p>
            <a:pPr>
              <a:lnSpc>
                <a:spcPct val="120000"/>
              </a:lnSpc>
            </a:pPr>
            <a:r>
              <a:rPr sz="1600">
                <a:latin typeface="微软雅黑" panose="020B0503020204020204" pitchFamily="34" charset="-122"/>
                <a:ea typeface="微软雅黑" panose="020B0503020204020204" pitchFamily="34" charset="-122"/>
                <a:sym typeface="+mn-ea"/>
              </a:rPr>
              <a:t>一方面，年度汇算可以更加精准、全面落实</a:t>
            </a:r>
            <a:r>
              <a:rPr sz="1600" b="1">
                <a:solidFill>
                  <a:srgbClr val="FF0000"/>
                </a:solidFill>
                <a:latin typeface="微软雅黑" panose="020B0503020204020204" pitchFamily="34" charset="-122"/>
                <a:ea typeface="微软雅黑" panose="020B0503020204020204" pitchFamily="34" charset="-122"/>
                <a:sym typeface="+mn-ea"/>
              </a:rPr>
              <a:t>各项税前扣除和税 收优惠政策</a:t>
            </a:r>
            <a:r>
              <a:rPr sz="1600">
                <a:latin typeface="微软雅黑" panose="020B0503020204020204" pitchFamily="34" charset="-122"/>
                <a:ea typeface="微软雅黑" panose="020B0503020204020204" pitchFamily="34" charset="-122"/>
                <a:sym typeface="+mn-ea"/>
              </a:rPr>
              <a:t>，更好保障纳税人的权益。尤其是平时未申报享受的扣除项目</a:t>
            </a:r>
            <a:r>
              <a:rPr lang="zh-CN" sz="1600">
                <a:latin typeface="微软雅黑" panose="020B0503020204020204" pitchFamily="34" charset="-122"/>
                <a:ea typeface="微软雅黑" panose="020B0503020204020204" pitchFamily="34" charset="-122"/>
                <a:sym typeface="+mn-ea"/>
              </a:rPr>
              <a:t>，</a:t>
            </a:r>
            <a:r>
              <a:rPr sz="1600">
                <a:latin typeface="微软雅黑" panose="020B0503020204020204" pitchFamily="34" charset="-122"/>
                <a:ea typeface="微软雅黑" panose="020B0503020204020204" pitchFamily="34" charset="-122"/>
                <a:sym typeface="+mn-ea"/>
              </a:rPr>
              <a:t>以及大病医疗等年度结束才能确定金额的扣除项目，可以 通过办理年度汇算补充享受。因此，年度汇算给纳税人</a:t>
            </a:r>
            <a:r>
              <a:rPr sz="1600" b="1">
                <a:solidFill>
                  <a:srgbClr val="FF0000"/>
                </a:solidFill>
                <a:latin typeface="微软雅黑" panose="020B0503020204020204" pitchFamily="34" charset="-122"/>
                <a:ea typeface="微软雅黑" panose="020B0503020204020204" pitchFamily="34" charset="-122"/>
                <a:sym typeface="+mn-ea"/>
              </a:rPr>
              <a:t>“查遗补漏”</a:t>
            </a:r>
            <a:r>
              <a:rPr sz="1600">
                <a:latin typeface="微软雅黑" panose="020B0503020204020204" pitchFamily="34" charset="-122"/>
                <a:ea typeface="微软雅黑" panose="020B0503020204020204" pitchFamily="34" charset="-122"/>
                <a:sym typeface="+mn-ea"/>
              </a:rPr>
              <a:t> 机会，以确保充分享受改革红利。</a:t>
            </a:r>
            <a:endParaRPr sz="1800" strike="noStrike" noProof="1">
              <a:latin typeface="微软雅黑" panose="020B0503020204020204" pitchFamily="34" charset="-122"/>
              <a:ea typeface="微软雅黑" panose="020B0503020204020204" pitchFamily="34" charset="-122"/>
            </a:endParaRPr>
          </a:p>
          <a:p>
            <a:pPr>
              <a:lnSpc>
                <a:spcPct val="120000"/>
              </a:lnSpc>
            </a:pPr>
            <a:endParaRPr lang="zh-CN" altLang="en-US" sz="1200" spc="150" dirty="0">
              <a:solidFill>
                <a:srgbClr val="FFFFFF"/>
              </a:solidFill>
              <a:latin typeface="微软雅黑" panose="020B0503020204020204" pitchFamily="34" charset="-122"/>
              <a:ea typeface="微软雅黑" panose="020B0503020204020204" pitchFamily="34" charset="-122"/>
            </a:endParaRPr>
          </a:p>
          <a:p>
            <a:pPr>
              <a:lnSpc>
                <a:spcPct val="120000"/>
              </a:lnSpc>
            </a:pPr>
            <a:endParaRPr lang="zh-CN" altLang="en-US" sz="1200" spc="150" dirty="0">
              <a:solidFill>
                <a:srgbClr val="FFFFFF"/>
              </a:solidFill>
              <a:latin typeface="微软雅黑" panose="020B0503020204020204" pitchFamily="34" charset="-122"/>
              <a:ea typeface="微软雅黑" panose="020B0503020204020204" pitchFamily="34" charset="-122"/>
            </a:endParaRPr>
          </a:p>
        </p:txBody>
      </p:sp>
      <p:sp>
        <p:nvSpPr>
          <p:cNvPr id="28" name="圆角矩形 16"/>
          <p:cNvSpPr/>
          <p:nvPr>
            <p:custDataLst>
              <p:tags r:id="rId18"/>
            </p:custDataLst>
          </p:nvPr>
        </p:nvSpPr>
        <p:spPr bwMode="auto">
          <a:xfrm>
            <a:off x="2300663" y="1028207"/>
            <a:ext cx="2801770" cy="700443"/>
          </a:xfrm>
          <a:prstGeom prst="roundRect">
            <a:avLst/>
          </a:prstGeom>
          <a:solidFill>
            <a:srgbClr val="FFFFFF"/>
          </a:solidFill>
          <a:ln w="19050">
            <a:noFill/>
            <a:round/>
          </a:ln>
        </p:spPr>
        <p:txBody>
          <a:bodyPr vert="horz" wrap="square" lIns="91440" tIns="46800" rIns="91440" bIns="46800" anchor="ctr" anchorCtr="1" compatLnSpc="1">
            <a:normAutofit/>
          </a:bodyPr>
          <a:p>
            <a:pPr algn="ctr">
              <a:lnSpc>
                <a:spcPct val="120000"/>
              </a:lnSpc>
            </a:pPr>
            <a:r>
              <a:rPr lang="zh-CN" altLang="en-US" b="1" spc="300">
                <a:solidFill>
                  <a:srgbClr val="000000">
                    <a:lumMod val="75000"/>
                    <a:lumOff val="25000"/>
                  </a:srgbClr>
                </a:solidFill>
                <a:latin typeface="微软雅黑" panose="020B0503020204020204" pitchFamily="34" charset="-122"/>
                <a:ea typeface="微软雅黑" panose="020B0503020204020204" pitchFamily="34" charset="-122"/>
              </a:rPr>
              <a:t>充分享受红利</a:t>
            </a:r>
            <a:endParaRPr lang="zh-CN" altLang="en-US" b="1" spc="300">
              <a:solidFill>
                <a:srgbClr val="000000">
                  <a:lumMod val="75000"/>
                  <a:lumOff val="25000"/>
                </a:srgbClr>
              </a:solidFill>
              <a:latin typeface="微软雅黑" panose="020B0503020204020204" pitchFamily="34" charset="-122"/>
              <a:ea typeface="微软雅黑" panose="020B0503020204020204" pitchFamily="34" charset="-122"/>
            </a:endParaRPr>
          </a:p>
        </p:txBody>
      </p:sp>
      <p:sp>
        <p:nvSpPr>
          <p:cNvPr id="29" name="圆角矩形 17"/>
          <p:cNvSpPr/>
          <p:nvPr>
            <p:custDataLst>
              <p:tags r:id="rId19"/>
            </p:custDataLst>
          </p:nvPr>
        </p:nvSpPr>
        <p:spPr bwMode="auto">
          <a:xfrm>
            <a:off x="7328962" y="1028207"/>
            <a:ext cx="2801770" cy="700443"/>
          </a:xfrm>
          <a:prstGeom prst="roundRect">
            <a:avLst/>
          </a:prstGeom>
          <a:solidFill>
            <a:srgbClr val="FFFFFF"/>
          </a:solidFill>
          <a:ln w="19050">
            <a:noFill/>
            <a:round/>
          </a:ln>
        </p:spPr>
        <p:txBody>
          <a:bodyPr vert="horz" wrap="square" lIns="91440" tIns="46800" rIns="91440" bIns="46800" anchor="ctr" anchorCtr="1" compatLnSpc="1">
            <a:normAutofit/>
          </a:bodyPr>
          <a:p>
            <a:pPr algn="ctr">
              <a:lnSpc>
                <a:spcPct val="120000"/>
              </a:lnSpc>
            </a:pPr>
            <a:r>
              <a:rPr lang="zh-CN" altLang="en-US" b="1" spc="300">
                <a:solidFill>
                  <a:srgbClr val="000000">
                    <a:lumMod val="75000"/>
                    <a:lumOff val="25000"/>
                  </a:srgbClr>
                </a:solidFill>
                <a:latin typeface="微软雅黑" panose="020B0503020204020204" pitchFamily="34" charset="-122"/>
                <a:ea typeface="微软雅黑" panose="020B0503020204020204" pitchFamily="34" charset="-122"/>
              </a:rPr>
              <a:t>准确计算全年税额</a:t>
            </a:r>
            <a:endParaRPr lang="zh-CN" altLang="en-US" b="1" spc="300">
              <a:solidFill>
                <a:srgbClr val="000000">
                  <a:lumMod val="75000"/>
                  <a:lumOff val="25000"/>
                </a:srgbClr>
              </a:solidFill>
              <a:latin typeface="微软雅黑" panose="020B0503020204020204" pitchFamily="34" charset="-122"/>
              <a:ea typeface="微软雅黑" panose="020B0503020204020204" pitchFamily="34" charset="-122"/>
            </a:endParaRPr>
          </a:p>
        </p:txBody>
      </p:sp>
    </p:spTree>
  </p:cSld>
  <p:clrMapOvr>
    <a:masterClrMapping/>
  </p:clrMapOvr>
</p:sld>
</file>

<file path=ppt/tags/tag1.xml><?xml version="1.0" encoding="utf-8"?>
<p:tagLst xmlns:p="http://schemas.openxmlformats.org/presentationml/2006/main">
  <p:tag name="PA" val="v5.1.2"/>
</p:tagLst>
</file>

<file path=ppt/tags/tag10.xml><?xml version="1.0" encoding="utf-8"?>
<p:tagLst xmlns:p="http://schemas.openxmlformats.org/presentationml/2006/main">
  <p:tag name="KSO_WM_TEMPLATE_CATEGORY" val="diagram"/>
  <p:tag name="KSO_WM_TEMPLATE_INDEX" val="20187804"/>
  <p:tag name="KSO_WM_UNIT_TYPE" val="r_i"/>
  <p:tag name="KSO_WM_UNIT_INDEX" val="1_15"/>
  <p:tag name="KSO_WM_UNIT_ID" val="diagram20187804_2*r_i*1_15"/>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14"/>
  <p:tag name="KSO_WM_UNIT_FILL_TYPE" val="1"/>
  <p:tag name="KSO_WM_UNIT_TEXT_FILL_FORE_SCHEMECOLOR_INDEX" val="13"/>
  <p:tag name="KSO_WM_UNIT_TEXT_FILL_TYPE" val="1"/>
</p:tagLst>
</file>

<file path=ppt/tags/tag11.xml><?xml version="1.0" encoding="utf-8"?>
<p:tagLst xmlns:p="http://schemas.openxmlformats.org/presentationml/2006/main">
  <p:tag name="KSO_WM_TEMPLATE_CATEGORY" val="diagram"/>
  <p:tag name="KSO_WM_TEMPLATE_INDEX" val="20187804"/>
  <p:tag name="KSO_WM_UNIT_TYPE" val="r_i"/>
  <p:tag name="KSO_WM_UNIT_INDEX" val="1_14"/>
  <p:tag name="KSO_WM_UNIT_ID" val="diagram20187804_2*r_i*1_14"/>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6"/>
  <p:tag name="KSO_WM_UNIT_FILL_TYPE" val="1"/>
  <p:tag name="KSO_WM_UNIT_TEXT_FILL_FORE_SCHEMECOLOR_INDEX" val="13"/>
  <p:tag name="KSO_WM_UNIT_TEXT_FILL_TYPE" val="1"/>
</p:tagLst>
</file>

<file path=ppt/tags/tag12.xml><?xml version="1.0" encoding="utf-8"?>
<p:tagLst xmlns:p="http://schemas.openxmlformats.org/presentationml/2006/main">
  <p:tag name="KSO_WM_TEMPLATE_CATEGORY" val="diagram"/>
  <p:tag name="KSO_WM_TEMPLATE_INDEX" val="20187804"/>
  <p:tag name="KSO_WM_UNIT_TYPE" val="r_i"/>
  <p:tag name="KSO_WM_UNIT_INDEX" val="1_13"/>
  <p:tag name="KSO_WM_UNIT_ID" val="diagram20187804_2*r_i*1_13"/>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6"/>
  <p:tag name="KSO_WM_UNIT_FILL_TYPE" val="1"/>
  <p:tag name="KSO_WM_UNIT_TEXT_FILL_FORE_SCHEMECOLOR_INDEX" val="13"/>
  <p:tag name="KSO_WM_UNIT_TEXT_FILL_TYPE" val="1"/>
</p:tagLst>
</file>

<file path=ppt/tags/tag13.xml><?xml version="1.0" encoding="utf-8"?>
<p:tagLst xmlns:p="http://schemas.openxmlformats.org/presentationml/2006/main">
  <p:tag name="KSO_WM_TEMPLATE_CATEGORY" val="diagram"/>
  <p:tag name="KSO_WM_TEMPLATE_INDEX" val="20187804"/>
  <p:tag name="KSO_WM_UNIT_TYPE" val="r_i"/>
  <p:tag name="KSO_WM_UNIT_INDEX" val="1_12"/>
  <p:tag name="KSO_WM_UNIT_ID" val="diagram20187804_2*r_i*1_12"/>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6"/>
  <p:tag name="KSO_WM_UNIT_FILL_TYPE" val="1"/>
  <p:tag name="KSO_WM_UNIT_TEXT_FILL_FORE_SCHEMECOLOR_INDEX" val="13"/>
  <p:tag name="KSO_WM_UNIT_TEXT_FILL_TYPE" val="1"/>
</p:tagLst>
</file>

<file path=ppt/tags/tag14.xml><?xml version="1.0" encoding="utf-8"?>
<p:tagLst xmlns:p="http://schemas.openxmlformats.org/presentationml/2006/main">
  <p:tag name="KSO_WM_TEMPLATE_CATEGORY" val="diagram"/>
  <p:tag name="KSO_WM_TEMPLATE_INDEX" val="20187804"/>
  <p:tag name="KSO_WM_UNIT_TYPE" val="r_i"/>
  <p:tag name="KSO_WM_UNIT_INDEX" val="1_10"/>
  <p:tag name="KSO_WM_UNIT_ID" val="diagram20187804_2*r_i*1_10"/>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6"/>
  <p:tag name="KSO_WM_UNIT_FILL_TYPE" val="1"/>
  <p:tag name="KSO_WM_UNIT_TEXT_FILL_FORE_SCHEMECOLOR_INDEX" val="13"/>
  <p:tag name="KSO_WM_UNIT_TEXT_FILL_TYPE" val="1"/>
</p:tagLst>
</file>

<file path=ppt/tags/tag15.xml><?xml version="1.0" encoding="utf-8"?>
<p:tagLst xmlns:p="http://schemas.openxmlformats.org/presentationml/2006/main">
  <p:tag name="KSO_WM_TEMPLATE_CATEGORY" val="diagram"/>
  <p:tag name="KSO_WM_TEMPLATE_INDEX" val="20187804"/>
  <p:tag name="KSO_WM_UNIT_TYPE" val="r_i"/>
  <p:tag name="KSO_WM_UNIT_INDEX" val="1_9"/>
  <p:tag name="KSO_WM_UNIT_ID" val="diagram20187804_2*r_i*1_9"/>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5"/>
  <p:tag name="KSO_WM_UNIT_FILL_TYPE" val="1"/>
  <p:tag name="KSO_WM_UNIT_TEXT_FILL_FORE_SCHEMECOLOR_INDEX" val="13"/>
  <p:tag name="KSO_WM_UNIT_TEXT_FILL_TYPE" val="1"/>
</p:tagLst>
</file>

<file path=ppt/tags/tag16.xml><?xml version="1.0" encoding="utf-8"?>
<p:tagLst xmlns:p="http://schemas.openxmlformats.org/presentationml/2006/main">
  <p:tag name="KSO_WM_TEMPLATE_CATEGORY" val="diagram"/>
  <p:tag name="KSO_WM_TEMPLATE_INDEX" val="20187804"/>
  <p:tag name="KSO_WM_UNIT_TYPE" val="r_i"/>
  <p:tag name="KSO_WM_UNIT_INDEX" val="1_8"/>
  <p:tag name="KSO_WM_UNIT_ID" val="diagram20187804_2*r_i*1_8"/>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5"/>
  <p:tag name="KSO_WM_UNIT_FILL_TYPE" val="1"/>
  <p:tag name="KSO_WM_UNIT_TEXT_FILL_FORE_SCHEMECOLOR_INDEX" val="13"/>
  <p:tag name="KSO_WM_UNIT_TEXT_FILL_TYPE" val="1"/>
</p:tagLst>
</file>

<file path=ppt/tags/tag17.xml><?xml version="1.0" encoding="utf-8"?>
<p:tagLst xmlns:p="http://schemas.openxmlformats.org/presentationml/2006/main">
  <p:tag name="KSO_WM_TEMPLATE_CATEGORY" val="diagram"/>
  <p:tag name="KSO_WM_TEMPLATE_INDEX" val="20187804"/>
  <p:tag name="KSO_WM_UNIT_TYPE" val="r_i"/>
  <p:tag name="KSO_WM_UNIT_INDEX" val="1_7"/>
  <p:tag name="KSO_WM_UNIT_ID" val="diagram20187804_2*r_i*1_7"/>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5"/>
  <p:tag name="KSO_WM_UNIT_FILL_TYPE" val="1"/>
  <p:tag name="KSO_WM_UNIT_TEXT_FILL_FORE_SCHEMECOLOR_INDEX" val="13"/>
  <p:tag name="KSO_WM_UNIT_TEXT_FILL_TYPE" val="1"/>
</p:tagLst>
</file>

<file path=ppt/tags/tag18.xml><?xml version="1.0" encoding="utf-8"?>
<p:tagLst xmlns:p="http://schemas.openxmlformats.org/presentationml/2006/main">
  <p:tag name="KSO_WM_TEMPLATE_CATEGORY" val="diagram"/>
  <p:tag name="KSO_WM_TEMPLATE_INDEX" val="20187804"/>
  <p:tag name="KSO_WM_UNIT_TYPE" val="r_i"/>
  <p:tag name="KSO_WM_UNIT_INDEX" val="1_6"/>
  <p:tag name="KSO_WM_UNIT_ID" val="diagram20187804_2*r_i*1_6"/>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5"/>
  <p:tag name="KSO_WM_UNIT_FILL_TYPE" val="1"/>
  <p:tag name="KSO_WM_UNIT_TEXT_FILL_FORE_SCHEMECOLOR_INDEX" val="13"/>
  <p:tag name="KSO_WM_UNIT_TEXT_FILL_TYPE" val="1"/>
</p:tagLst>
</file>

<file path=ppt/tags/tag19.xml><?xml version="1.0" encoding="utf-8"?>
<p:tagLst xmlns:p="http://schemas.openxmlformats.org/presentationml/2006/main">
  <p:tag name="KSO_WM_TEMPLATE_CATEGORY" val="diagram"/>
  <p:tag name="KSO_WM_TEMPLATE_INDEX" val="20187804"/>
  <p:tag name="KSO_WM_UNIT_TYPE" val="r_v"/>
  <p:tag name="KSO_WM_UNIT_INDEX" val="1_4"/>
  <p:tag name="KSO_WM_UNIT_ID" val="diagram20187804_2*r_v*1_4"/>
  <p:tag name="KSO_WM_UNIT_LAYERLEVEL" val="1_1"/>
  <p:tag name="KSO_WM_UNIT_DIAGRAM_CONTRAST_TITLE_CNT" val="2"/>
  <p:tag name="KSO_WM_UNIT_DIAGRAM_DIMENSION_TITLE_CNT" val="2"/>
  <p:tag name="KSO_WM_UNIT_VALUE" val="30"/>
  <p:tag name="KSO_WM_UNIT_HIGHLIGHT" val="0"/>
  <p:tag name="KSO_WM_UNIT_COMPATIBLE" val="0"/>
  <p:tag name="KSO_WM_BEAUTIFY_FLAG" val="#wm#"/>
  <p:tag name="KSO_WM_TAG_VERSION" val="1.0"/>
  <p:tag name="KSO_WM_DIAGRAM_GROUP_CODE" val="r1-1"/>
  <p:tag name="KSO_WM_UNIT_PRESET_TEXT" val="单击此处添加文本具体内容"/>
  <p:tag name="KSO_WM_UNIT_DIAGRAM_ISNUMVISUAL" val="0"/>
  <p:tag name="KSO_WM_UNIT_DIAGRAM_ISREFERUNIT" val="0"/>
  <p:tag name="KSO_WM_UNIT_NOCLEAR" val="0"/>
  <p:tag name="KSO_WM_UNIT_TEXT_FILL_FORE_SCHEMECOLOR_INDEX" val="14"/>
  <p:tag name="KSO_WM_UNIT_TEXT_FILL_TYPE" val="1"/>
</p:tagLst>
</file>

<file path=ppt/tags/tag2.xml><?xml version="1.0" encoding="utf-8"?>
<p:tagLst xmlns:p="http://schemas.openxmlformats.org/presentationml/2006/main">
  <p:tag name="PA" val="v5.1.2"/>
</p:tagLst>
</file>

<file path=ppt/tags/tag20.xml><?xml version="1.0" encoding="utf-8"?>
<p:tagLst xmlns:p="http://schemas.openxmlformats.org/presentationml/2006/main">
  <p:tag name="KSO_WM_TEMPLATE_CATEGORY" val="diagram"/>
  <p:tag name="KSO_WM_TEMPLATE_INDEX" val="20187804"/>
  <p:tag name="KSO_WM_UNIT_TYPE" val="r_v"/>
  <p:tag name="KSO_WM_UNIT_INDEX" val="1_1"/>
  <p:tag name="KSO_WM_UNIT_ID" val="diagram20187804_2*r_v*1_1"/>
  <p:tag name="KSO_WM_UNIT_LAYERLEVEL" val="1_1"/>
  <p:tag name="KSO_WM_UNIT_DIAGRAM_CONTRAST_TITLE_CNT" val="2"/>
  <p:tag name="KSO_WM_UNIT_DIAGRAM_DIMENSION_TITLE_CNT" val="2"/>
  <p:tag name="KSO_WM_UNIT_VALUE" val="30"/>
  <p:tag name="KSO_WM_UNIT_HIGHLIGHT" val="0"/>
  <p:tag name="KSO_WM_UNIT_COMPATIBLE" val="0"/>
  <p:tag name="KSO_WM_BEAUTIFY_FLAG" val="#wm#"/>
  <p:tag name="KSO_WM_TAG_VERSION" val="1.0"/>
  <p:tag name="KSO_WM_DIAGRAM_GROUP_CODE" val="r1-1"/>
  <p:tag name="KSO_WM_UNIT_PRESET_TEXT" val="单击此处添加文本具体内容"/>
  <p:tag name="KSO_WM_UNIT_DIAGRAM_ISNUMVISUAL" val="0"/>
  <p:tag name="KSO_WM_UNIT_DIAGRAM_ISREFERUNIT" val="0"/>
  <p:tag name="KSO_WM_UNIT_NOCLEAR" val="0"/>
  <p:tag name="KSO_WM_UNIT_TEXT_FILL_FORE_SCHEMECOLOR_INDEX" val="14"/>
  <p:tag name="KSO_WM_UNIT_TEXT_FILL_TYPE" val="1"/>
</p:tagLst>
</file>

<file path=ppt/tags/tag21.xml><?xml version="1.0" encoding="utf-8"?>
<p:tagLst xmlns:p="http://schemas.openxmlformats.org/presentationml/2006/main">
  <p:tag name="KSO_WM_TEMPLATE_CATEGORY" val="diagram"/>
  <p:tag name="KSO_WM_TEMPLATE_INDEX" val="20187804"/>
  <p:tag name="KSO_WM_UNIT_TYPE" val="r_t"/>
  <p:tag name="KSO_WM_UNIT_INDEX" val="1_1"/>
  <p:tag name="KSO_WM_UNIT_ID" val="diagram20187804_2*r_t*1_1"/>
  <p:tag name="KSO_WM_UNIT_LAYERLEVEL" val="1_1"/>
  <p:tag name="KSO_WM_UNIT_DIAGRAM_CONTRAST_TITLE_CNT" val="2"/>
  <p:tag name="KSO_WM_UNIT_DIAGRAM_DIMENSION_TITLE_CNT" val="2"/>
  <p:tag name="KSO_WM_UNIT_HIGHLIGHT" val="0"/>
  <p:tag name="KSO_WM_UNIT_COMPATIBLE" val="0"/>
  <p:tag name="KSO_WM_BEAUTIFY_FLAG" val="#wm#"/>
  <p:tag name="KSO_WM_TAG_VERSION" val="1.0"/>
  <p:tag name="KSO_WM_DIAGRAM_GROUP_CODE" val="r1-1"/>
  <p:tag name="KSO_WM_UNIT_PRESET_TEXT" val="单击此处添加标题"/>
  <p:tag name="KSO_WM_UNIT_VALUE" val="22"/>
  <p:tag name="KSO_WM_UNIT_DIAGRAM_ISNUMVISUAL" val="0"/>
  <p:tag name="KSO_WM_UNIT_DIAGRAM_ISREFERUNIT" val="0"/>
  <p:tag name="KSO_WM_UNIT_NOCLEAR" val="0"/>
  <p:tag name="KSO_WM_UNIT_FILL_FORE_SCHEMECOLOR_INDEX" val="14"/>
  <p:tag name="KSO_WM_UNIT_FILL_TYPE" val="1"/>
  <p:tag name="KSO_WM_UNIT_TEXT_FILL_FORE_SCHEMECOLOR_INDEX" val="13"/>
  <p:tag name="KSO_WM_UNIT_TEXT_FILL_TYPE" val="1"/>
</p:tagLst>
</file>

<file path=ppt/tags/tag22.xml><?xml version="1.0" encoding="utf-8"?>
<p:tagLst xmlns:p="http://schemas.openxmlformats.org/presentationml/2006/main">
  <p:tag name="KSO_WM_TEMPLATE_CATEGORY" val="diagram"/>
  <p:tag name="KSO_WM_TEMPLATE_INDEX" val="20187804"/>
  <p:tag name="KSO_WM_UNIT_TYPE" val="r_t"/>
  <p:tag name="KSO_WM_UNIT_INDEX" val="1_2"/>
  <p:tag name="KSO_WM_UNIT_ID" val="diagram20187804_2*r_t*1_2"/>
  <p:tag name="KSO_WM_UNIT_LAYERLEVEL" val="1_1"/>
  <p:tag name="KSO_WM_UNIT_DIAGRAM_CONTRAST_TITLE_CNT" val="2"/>
  <p:tag name="KSO_WM_UNIT_DIAGRAM_DIMENSION_TITLE_CNT" val="2"/>
  <p:tag name="KSO_WM_UNIT_HIGHLIGHT" val="0"/>
  <p:tag name="KSO_WM_UNIT_COMPATIBLE" val="0"/>
  <p:tag name="KSO_WM_BEAUTIFY_FLAG" val="#wm#"/>
  <p:tag name="KSO_WM_TAG_VERSION" val="1.0"/>
  <p:tag name="KSO_WM_DIAGRAM_GROUP_CODE" val="r1-1"/>
  <p:tag name="KSO_WM_UNIT_PRESET_TEXT" val="单击此处添加标题"/>
  <p:tag name="KSO_WM_UNIT_VALUE" val="22"/>
  <p:tag name="KSO_WM_UNIT_DIAGRAM_ISNUMVISUAL" val="0"/>
  <p:tag name="KSO_WM_UNIT_DIAGRAM_ISREFERUNIT" val="0"/>
  <p:tag name="KSO_WM_UNIT_NOCLEAR" val="0"/>
  <p:tag name="KSO_WM_UNIT_FILL_FORE_SCHEMECOLOR_INDEX" val="14"/>
  <p:tag name="KSO_WM_UNIT_FILL_TYPE" val="1"/>
  <p:tag name="KSO_WM_UNIT_TEXT_FILL_FORE_SCHEMECOLOR_INDEX" val="13"/>
  <p:tag name="KSO_WM_UNIT_TEXT_FILL_TYPE" val="1"/>
</p:tagLst>
</file>

<file path=ppt/tags/tag23.xml><?xml version="1.0" encoding="utf-8"?>
<p:tagLst xmlns:p="http://schemas.openxmlformats.org/presentationml/2006/main">
  <p:tag name="KSO_WM_TEMPLATE_CATEGORY" val="custom"/>
  <p:tag name="KSO_WM_TEMPLATE_INDEX" val="20187309"/>
  <p:tag name="KSO_WM_UNIT_TYPE" val="l_h_i"/>
  <p:tag name="KSO_WM_UNIT_INDEX" val="1_1_1"/>
  <p:tag name="KSO_WM_UNIT_ID" val="custom20187309_4*l_h_i*1_1_1"/>
  <p:tag name="KSO_WM_UNIT_LAYERLEVEL" val="1_1_1"/>
  <p:tag name="KSO_WM_BEAUTIFY_FLAG" val="#wm#"/>
  <p:tag name="KSO_WM_TAG_VERSION" val="1.0"/>
  <p:tag name="KSO_WM_DIAGRAM_GROUP_CODE" val="l1-1"/>
</p:tagLst>
</file>

<file path=ppt/tags/tag24.xml><?xml version="1.0" encoding="utf-8"?>
<p:tagLst xmlns:p="http://schemas.openxmlformats.org/presentationml/2006/main">
  <p:tag name="KSO_WM_TEMPLATE_CATEGORY" val="custom"/>
  <p:tag name="KSO_WM_TEMPLATE_INDEX" val="20187309"/>
  <p:tag name="KSO_WM_UNIT_TYPE" val="l_h_i"/>
  <p:tag name="KSO_WM_UNIT_INDEX" val="1_2_1"/>
  <p:tag name="KSO_WM_UNIT_ID" val="custom20187309_4*l_h_i*1_2_1"/>
  <p:tag name="KSO_WM_UNIT_LAYERLEVEL" val="1_1_1"/>
  <p:tag name="KSO_WM_BEAUTIFY_FLAG" val="#wm#"/>
  <p:tag name="KSO_WM_TAG_VERSION" val="1.0"/>
  <p:tag name="KSO_WM_DIAGRAM_GROUP_CODE" val="l1-1"/>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1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1"/>
  <p:tag name="KSO_WM_UNIT_USESOURCEFORMAT_APPLY" val="1"/>
  <p:tag name="KSO_WM_UNIT_DIAGRAM_SCHEMECOLOR_ID" val="1"/>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1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2"/>
  <p:tag name="KSO_WM_UNIT_FILL_FORE_SCHEMECOLOR_INDEX" val="14"/>
  <p:tag name="KSO_WM_UNIT_FILL_TYPE" val="1"/>
  <p:tag name="KSO_WM_UNIT_USESOURCEFORMAT_APPLY" val="1"/>
  <p:tag name="KSO_WM_UNIT_DIAGRAM_SCHEMECOLOR_ID" val="1"/>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1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3"/>
  <p:tag name="KSO_WM_UNIT_LINE_FORE_SCHEMECOLOR_INDEX" val="5"/>
  <p:tag name="KSO_WM_UNIT_LINE_FILL_TYPE" val="2"/>
  <p:tag name="KSO_WM_UNIT_USESOURCEFORMAT_APPLY" val="1"/>
  <p:tag name="KSO_WM_UNIT_DIAGRAM_SCHEMECOLOR_ID" val="1"/>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1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4"/>
  <p:tag name="KSO_WM_UNIT_FILL_FORE_SCHEMECOLOR_INDEX" val="5"/>
  <p:tag name="KSO_WM_UNIT_FILL_TYPE" val="1"/>
  <p:tag name="KSO_WM_UNIT_USESOURCEFORMAT_APPLY" val="1"/>
  <p:tag name="KSO_WM_UNIT_DIAGRAM_SCHEMECOLOR_ID" val="1"/>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1"/>
  <p:tag name="KSO_WM_UNIT_USESOURCEFORMAT_APPLY" val="1"/>
  <p:tag name="KSO_WM_UNIT_DIAGRAM_SCHEMECOLOR_ID" val="1"/>
</p:tagLst>
</file>

<file path=ppt/tags/tag3.xml><?xml version="1.0" encoding="utf-8"?>
<p:tagLst xmlns:p="http://schemas.openxmlformats.org/presentationml/2006/main">
  <p:tag name="PA" val="v5.1.2"/>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2"/>
  <p:tag name="KSO_WM_UNIT_FILL_FORE_SCHEMECOLOR_INDEX" val="14"/>
  <p:tag name="KSO_WM_UNIT_FILL_TYPE" val="1"/>
  <p:tag name="KSO_WM_UNIT_USESOURCEFORMAT_APPLY" val="1"/>
  <p:tag name="KSO_WM_UNIT_DIAGRAM_SCHEMECOLOR_ID" val="1"/>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3"/>
  <p:tag name="KSO_WM_UNIT_FILL_FORE_SCHEMECOLOR_INDEX" val="5"/>
  <p:tag name="KSO_WM_UNIT_FILL_TYPE" val="1"/>
  <p:tag name="KSO_WM_UNIT_USESOURCEFORMAT_APPLY" val="1"/>
  <p:tag name="KSO_WM_UNIT_DIAGRAM_SCHEMECOLOR_ID" val="1"/>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4"/>
  <p:tag name="KSO_WM_UNIT_LINE_FORE_SCHEMECOLOR_INDEX" val="5"/>
  <p:tag name="KSO_WM_UNIT_LINE_FILL_TYPE" val="2"/>
  <p:tag name="KSO_WM_UNIT_USESOURCEFORMAT_APPLY" val="1"/>
  <p:tag name="KSO_WM_UNIT_DIAGRAM_SCHEMECOLOR_ID"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1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1_5"/>
  <p:tag name="KSO_WM_UNIT_USESOURCEFORMAT_APPLY" val="1"/>
  <p:tag name="KSO_WM_UNIT_DIAGRAM_SCHEMECOLOR_ID" val="1"/>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5"/>
  <p:tag name="KSO_WM_UNIT_USESOURCEFORMAT_APPLY" val="1"/>
  <p:tag name="KSO_WM_UNIT_DIAGRAM_SCHEMECOLOR_ID" val="1"/>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f*1_1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84"/>
  <p:tag name="KSO_WM_DIAGRAM_GROUP_CODE" val="m1-1"/>
  <p:tag name="KSO_WM_UNIT_TYPE" val="m_h_f"/>
  <p:tag name="KSO_WM_UNIT_INDEX" val="1_1_1"/>
  <p:tag name="KSO_WM_UNIT_TEXT_FILL_FORE_SCHEMECOLOR_INDEX" val="13"/>
  <p:tag name="KSO_WM_UNIT_TEXT_FILL_TYPE" val="1"/>
  <p:tag name="KSO_WM_UNIT_USESOURCEFORMAT_APPLY" val="1"/>
  <p:tag name="KSO_WM_UNIT_DIAGRAM_SCHEMECOLOR_ID" val="1"/>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f*1_2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84"/>
  <p:tag name="KSO_WM_DIAGRAM_GROUP_CODE" val="m1-1"/>
  <p:tag name="KSO_WM_UNIT_TYPE" val="m_h_f"/>
  <p:tag name="KSO_WM_UNIT_INDEX" val="1_2_1"/>
  <p:tag name="KSO_WM_UNIT_TEXT_FILL_FORE_SCHEMECOLOR_INDEX" val="13"/>
  <p:tag name="KSO_WM_UNIT_TEXT_FILL_TYPE" val="1"/>
  <p:tag name="KSO_WM_UNIT_USESOURCEFORMAT_APPLY" val="1"/>
  <p:tag name="KSO_WM_UNIT_DIAGRAM_SCHEMECOLOR_ID" val="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1"/>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1"/>
  <p:tag name="KSO_WM_UNIT_USESOURCEFORMAT_APPLY" val="1"/>
  <p:tag name="KSO_WM_UNIT_DIAGRAM_SCHEMECOLOR_ID" val="1"/>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2"/>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2"/>
  <p:tag name="KSO_WM_UNIT_FILL_FORE_SCHEMECOLOR_INDEX" val="14"/>
  <p:tag name="KSO_WM_UNIT_FILL_TYPE" val="1"/>
  <p:tag name="KSO_WM_UNIT_USESOURCEFORMAT_APPLY" val="1"/>
  <p:tag name="KSO_WM_UNIT_DIAGRAM_SCHEMECOLOR_ID" val="1"/>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3"/>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3"/>
  <p:tag name="KSO_WM_UNIT_FILL_FORE_SCHEMECOLOR_INDEX" val="5"/>
  <p:tag name="KSO_WM_UNIT_FILL_TYPE" val="1"/>
  <p:tag name="KSO_WM_UNIT_USESOURCEFORMAT_APPLY" val="1"/>
  <p:tag name="KSO_WM_UNIT_DIAGRAM_SCHEMECOLOR_ID" val="1"/>
</p:tagLst>
</file>

<file path=ppt/tags/tag4.xml><?xml version="1.0" encoding="utf-8"?>
<p:tagLst xmlns:p="http://schemas.openxmlformats.org/presentationml/2006/main">
  <p:tag name="KSO_WM_TEMPLATE_CATEGORY" val="diagram"/>
  <p:tag name="KSO_WM_TEMPLATE_INDEX" val="20187804"/>
  <p:tag name="KSO_WM_UNIT_TYPE" val="r_v"/>
  <p:tag name="KSO_WM_UNIT_INDEX" val="1_2"/>
  <p:tag name="KSO_WM_UNIT_ID" val="diagram20187804_2*r_v*1_2"/>
  <p:tag name="KSO_WM_UNIT_LAYERLEVEL" val="1_1"/>
  <p:tag name="KSO_WM_UNIT_DIAGRAM_CONTRAST_TITLE_CNT" val="2"/>
  <p:tag name="KSO_WM_UNIT_DIAGRAM_DIMENSION_TITLE_CNT" val="2"/>
  <p:tag name="KSO_WM_UNIT_VALUE" val="30"/>
  <p:tag name="KSO_WM_UNIT_HIGHLIGHT" val="0"/>
  <p:tag name="KSO_WM_UNIT_COMPATIBLE" val="0"/>
  <p:tag name="KSO_WM_BEAUTIFY_FLAG" val="#wm#"/>
  <p:tag name="KSO_WM_TAG_VERSION" val="1.0"/>
  <p:tag name="KSO_WM_DIAGRAM_GROUP_CODE" val="r1-1"/>
  <p:tag name="KSO_WM_UNIT_PRESET_TEXT" val="单击此处添加文本具体内容"/>
  <p:tag name="KSO_WM_UNIT_DIAGRAM_ISNUMVISUAL" val="0"/>
  <p:tag name="KSO_WM_UNIT_DIAGRAM_ISREFERUNIT" val="0"/>
  <p:tag name="KSO_WM_UNIT_NOCLEAR" val="0"/>
  <p:tag name="KSO_WM_UNIT_TEXT_FILL_FORE_SCHEMECOLOR_INDEX" val="14"/>
  <p:tag name="KSO_WM_UNIT_TEXT_FILL_TYPE"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4"/>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4"/>
  <p:tag name="KSO_WM_UNIT_LINE_FORE_SCHEMECOLOR_INDEX" val="5"/>
  <p:tag name="KSO_WM_UNIT_LINE_FILL_TYPE" val="2"/>
  <p:tag name="KSO_WM_UNIT_USESOURCEFORMAT_APPLY" val="1"/>
  <p:tag name="KSO_WM_UNIT_DIAGRAM_SCHEMECOLOR_ID" val="1"/>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i*1_2_5"/>
  <p:tag name="KSO_WM_TEMPLATE_CATEGORY" val="diagram"/>
  <p:tag name="KSO_WM_TEMPLATE_INDEX" val="20201454"/>
  <p:tag name="KSO_WM_UNIT_LAYERLEVEL" val="1_1_1"/>
  <p:tag name="KSO_WM_TAG_VERSION" val="1.0"/>
  <p:tag name="KSO_WM_BEAUTIFY_FLAG" val="#wm#"/>
  <p:tag name="KSO_WM_DIAGRAM_GROUP_CODE" val="m1-1"/>
  <p:tag name="KSO_WM_UNIT_TYPE" val="m_h_i"/>
  <p:tag name="KSO_WM_UNIT_INDEX" val="1_2_5"/>
  <p:tag name="KSO_WM_UNIT_USESOURCEFORMAT_APPLY" val="1"/>
  <p:tag name="KSO_WM_UNIT_DIAGRAM_SCHEMECOLOR_ID" val="1"/>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diagram20201454_3*m_h_f*1_2_1"/>
  <p:tag name="KSO_WM_TEMPLATE_CATEGORY" val="diagram"/>
  <p:tag name="KSO_WM_TEMPLATE_INDEX" val="20201454"/>
  <p:tag name="KSO_WM_UNIT_LAYERLEVEL" val="1_1_1"/>
  <p:tag name="KSO_WM_TAG_VERSION" val="1.0"/>
  <p:tag name="KSO_WM_BEAUTIFY_FLAG" val="#wm#"/>
  <p:tag name="KSO_WM_UNIT_PRESET_TEXT" val="单击此处添加文本具体内容，简明扼要的阐述您的观点。根据需要可酌情增减文字，以便观者准确的理解您传达的思想。"/>
  <p:tag name="KSO_WM_UNIT_NOCLEAR" val="0"/>
  <p:tag name="KSO_WM_UNIT_VALUE" val="84"/>
  <p:tag name="KSO_WM_DIAGRAM_GROUP_CODE" val="m1-1"/>
  <p:tag name="KSO_WM_UNIT_TYPE" val="m_h_f"/>
  <p:tag name="KSO_WM_UNIT_INDEX" val="1_2_1"/>
  <p:tag name="KSO_WM_UNIT_TEXT_FILL_FORE_SCHEMECOLOR_INDEX" val="13"/>
  <p:tag name="KSO_WM_UNIT_TEXT_FILL_TYPE" val="1"/>
  <p:tag name="KSO_WM_UNIT_USESOURCEFORMAT_APPLY" val="1"/>
  <p:tag name="KSO_WM_UNIT_DIAGRAM_SCHEMECOLOR_ID" val="1"/>
</p:tagLst>
</file>

<file path=ppt/tags/tag43.xml><?xml version="1.0" encoding="utf-8"?>
<p:tagLst xmlns:p="http://schemas.openxmlformats.org/presentationml/2006/main">
  <p:tag name="REFSHAPE" val="745221532"/>
  <p:tag name="KSO_WM_UNIT_PLACING_PICTURE_USER_VIEWPORT" val="{&quot;height&quot;:5977,&quot;width&quot;:3556}"/>
</p:tagLst>
</file>

<file path=ppt/tags/tag5.xml><?xml version="1.0" encoding="utf-8"?>
<p:tagLst xmlns:p="http://schemas.openxmlformats.org/presentationml/2006/main">
  <p:tag name="KSO_WM_TEMPLATE_CATEGORY" val="diagram"/>
  <p:tag name="KSO_WM_TEMPLATE_INDEX" val="20187804"/>
  <p:tag name="KSO_WM_UNIT_TYPE" val="r_i"/>
  <p:tag name="KSO_WM_UNIT_INDEX" val="1_11"/>
  <p:tag name="KSO_WM_UNIT_ID" val="diagram20187804_2*r_i*1_11"/>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5"/>
  <p:tag name="KSO_WM_UNIT_FILL_TYPE" val="1"/>
  <p:tag name="KSO_WM_UNIT_TEXT_FILL_FORE_SCHEMECOLOR_INDEX" val="13"/>
  <p:tag name="KSO_WM_UNIT_TEXT_FILL_TYPE" val="1"/>
</p:tagLst>
</file>

<file path=ppt/tags/tag6.xml><?xml version="1.0" encoding="utf-8"?>
<p:tagLst xmlns:p="http://schemas.openxmlformats.org/presentationml/2006/main">
  <p:tag name="KSO_WM_TEMPLATE_CATEGORY" val="diagram"/>
  <p:tag name="KSO_WM_TEMPLATE_INDEX" val="20187804"/>
  <p:tag name="KSO_WM_UNIT_TYPE" val="r_i"/>
  <p:tag name="KSO_WM_UNIT_INDEX" val="1_1"/>
  <p:tag name="KSO_WM_UNIT_ID" val="diagram20187804_2*r_i*1_1"/>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6"/>
  <p:tag name="KSO_WM_UNIT_FILL_TYPE" val="1"/>
  <p:tag name="KSO_WM_UNIT_TEXT_FILL_FORE_SCHEMECOLOR_INDEX" val="13"/>
  <p:tag name="KSO_WM_UNIT_TEXT_FILL_TYPE" val="1"/>
</p:tagLst>
</file>

<file path=ppt/tags/tag7.xml><?xml version="1.0" encoding="utf-8"?>
<p:tagLst xmlns:p="http://schemas.openxmlformats.org/presentationml/2006/main">
  <p:tag name="KSO_WM_TEMPLATE_CATEGORY" val="diagram"/>
  <p:tag name="KSO_WM_TEMPLATE_INDEX" val="20187804"/>
  <p:tag name="KSO_WM_UNIT_TYPE" val="r_i"/>
  <p:tag name="KSO_WM_UNIT_INDEX" val="1_18"/>
  <p:tag name="KSO_WM_UNIT_ID" val="diagram20187804_2*r_i*1_18"/>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14"/>
  <p:tag name="KSO_WM_UNIT_FILL_TYPE" val="1"/>
  <p:tag name="KSO_WM_UNIT_TEXT_FILL_FORE_SCHEMECOLOR_INDEX" val="13"/>
  <p:tag name="KSO_WM_UNIT_TEXT_FILL_TYPE" val="1"/>
</p:tagLst>
</file>

<file path=ppt/tags/tag8.xml><?xml version="1.0" encoding="utf-8"?>
<p:tagLst xmlns:p="http://schemas.openxmlformats.org/presentationml/2006/main">
  <p:tag name="KSO_WM_TEMPLATE_CATEGORY" val="diagram"/>
  <p:tag name="KSO_WM_TEMPLATE_INDEX" val="20187804"/>
  <p:tag name="KSO_WM_UNIT_TYPE" val="r_i"/>
  <p:tag name="KSO_WM_UNIT_INDEX" val="1_17"/>
  <p:tag name="KSO_WM_UNIT_ID" val="diagram20187804_2*r_i*1_17"/>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14"/>
  <p:tag name="KSO_WM_UNIT_FILL_TYPE" val="1"/>
  <p:tag name="KSO_WM_UNIT_TEXT_FILL_FORE_SCHEMECOLOR_INDEX" val="13"/>
  <p:tag name="KSO_WM_UNIT_TEXT_FILL_TYPE" val="1"/>
</p:tagLst>
</file>

<file path=ppt/tags/tag9.xml><?xml version="1.0" encoding="utf-8"?>
<p:tagLst xmlns:p="http://schemas.openxmlformats.org/presentationml/2006/main">
  <p:tag name="KSO_WM_TEMPLATE_CATEGORY" val="diagram"/>
  <p:tag name="KSO_WM_TEMPLATE_INDEX" val="20187804"/>
  <p:tag name="KSO_WM_UNIT_TYPE" val="r_i"/>
  <p:tag name="KSO_WM_UNIT_INDEX" val="1_16"/>
  <p:tag name="KSO_WM_UNIT_ID" val="diagram20187804_2*r_i*1_16"/>
  <p:tag name="KSO_WM_UNIT_LAYERLEVEL" val="1_1"/>
  <p:tag name="KSO_WM_BEAUTIFY_FLAG" val="#wm#"/>
  <p:tag name="KSO_WM_TAG_VERSION" val="1.0"/>
  <p:tag name="KSO_WM_DIAGRAM_GROUP_CODE" val="r1-1"/>
  <p:tag name="KSO_WM_UNIT_HIGHLIGHT" val="0"/>
  <p:tag name="KSO_WM_UNIT_COMPATIBLE" val="0"/>
  <p:tag name="KSO_WM_UNIT_DIAGRAM_ISNUMVISUAL" val="0"/>
  <p:tag name="KSO_WM_UNIT_DIAGRAM_ISREFERUNIT" val="0"/>
  <p:tag name="KSO_WM_UNIT_DIAGRAM_CONTRAST_TITLE_CNT" val="2"/>
  <p:tag name="KSO_WM_UNIT_DIAGRAM_DIMENSION_TITLE_CNT" val="2"/>
  <p:tag name="KSO_WM_UNIT_FILL_FORE_SCHEMECOLOR_INDEX" val="14"/>
  <p:tag name="KSO_WM_UNIT_FILL_TYPE" val="1"/>
  <p:tag name="KSO_WM_UNIT_TEXT_FILL_FORE_SCHEMECOLOR_INDEX" val="13"/>
  <p:tag name="KSO_WM_UNIT_TEXT_FILL_TYPE" val="1"/>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15074</Words>
  <Application>WPS 演示</Application>
  <PresentationFormat>自定义</PresentationFormat>
  <Paragraphs>757</Paragraphs>
  <Slides>83</Slides>
  <Notes>1</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83</vt:i4>
      </vt:variant>
    </vt:vector>
  </HeadingPairs>
  <TitlesOfParts>
    <vt:vector size="97" baseType="lpstr">
      <vt:lpstr>Arial</vt:lpstr>
      <vt:lpstr>宋体</vt:lpstr>
      <vt:lpstr>Wingdings</vt:lpstr>
      <vt:lpstr>等线</vt:lpstr>
      <vt:lpstr>微软雅黑</vt:lpstr>
      <vt:lpstr>方正大黑简体</vt:lpstr>
      <vt:lpstr>Arial Unicode MS</vt:lpstr>
      <vt:lpstr>等线 Light</vt:lpstr>
      <vt:lpstr>Calibri</vt:lpstr>
      <vt:lpstr>Helvetica Neue Light</vt:lpstr>
      <vt:lpstr>Calibri</vt:lpstr>
      <vt:lpstr>方正中等线简体</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橘子橘子</cp:lastModifiedBy>
  <cp:revision>578</cp:revision>
  <dcterms:created xsi:type="dcterms:W3CDTF">2018-09-13T01:03:00Z</dcterms:created>
  <dcterms:modified xsi:type="dcterms:W3CDTF">2020-04-14T16:44:37Z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