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
  </p:notesMasterIdLst>
  <p:handoutMasterIdLst>
    <p:handoutMasterId r:id="rId56"/>
  </p:handoutMasterIdLst>
  <p:sldIdLst>
    <p:sldId id="1736" r:id="rId4"/>
    <p:sldId id="1739" r:id="rId5"/>
    <p:sldId id="1740" r:id="rId7"/>
    <p:sldId id="1951" r:id="rId8"/>
    <p:sldId id="1952" r:id="rId9"/>
    <p:sldId id="1890" r:id="rId10"/>
    <p:sldId id="1891" r:id="rId11"/>
    <p:sldId id="1892" r:id="rId12"/>
    <p:sldId id="1898" r:id="rId13"/>
    <p:sldId id="1897" r:id="rId14"/>
    <p:sldId id="1899" r:id="rId15"/>
    <p:sldId id="1900" r:id="rId16"/>
    <p:sldId id="1901" r:id="rId17"/>
    <p:sldId id="1942" r:id="rId18"/>
    <p:sldId id="1943" r:id="rId19"/>
    <p:sldId id="1944" r:id="rId20"/>
    <p:sldId id="2039" r:id="rId21"/>
    <p:sldId id="1945" r:id="rId22"/>
    <p:sldId id="1946" r:id="rId23"/>
    <p:sldId id="1948" r:id="rId24"/>
    <p:sldId id="1802" r:id="rId25"/>
    <p:sldId id="1803" r:id="rId26"/>
    <p:sldId id="2026" r:id="rId27"/>
    <p:sldId id="2024" r:id="rId28"/>
    <p:sldId id="2025" r:id="rId29"/>
    <p:sldId id="2027" r:id="rId30"/>
    <p:sldId id="2028" r:id="rId31"/>
    <p:sldId id="2029" r:id="rId32"/>
    <p:sldId id="2030" r:id="rId33"/>
    <p:sldId id="2031" r:id="rId34"/>
    <p:sldId id="2032" r:id="rId35"/>
    <p:sldId id="2033" r:id="rId36"/>
    <p:sldId id="2034" r:id="rId37"/>
    <p:sldId id="2035" r:id="rId38"/>
    <p:sldId id="1850" r:id="rId39"/>
    <p:sldId id="2040" r:id="rId40"/>
    <p:sldId id="2041" r:id="rId41"/>
    <p:sldId id="1849" r:id="rId42"/>
    <p:sldId id="1848" r:id="rId43"/>
    <p:sldId id="1852" r:id="rId44"/>
    <p:sldId id="1853" r:id="rId45"/>
    <p:sldId id="1860" r:id="rId46"/>
    <p:sldId id="1861" r:id="rId47"/>
    <p:sldId id="1863" r:id="rId48"/>
    <p:sldId id="1865" r:id="rId49"/>
    <p:sldId id="1967" r:id="rId50"/>
    <p:sldId id="1969" r:id="rId51"/>
    <p:sldId id="1970" r:id="rId52"/>
    <p:sldId id="2038" r:id="rId53"/>
    <p:sldId id="2042" r:id="rId54"/>
    <p:sldId id="423" r:id="rId5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kern="1200">
        <a:solidFill>
          <a:schemeClr val="tx1"/>
        </a:solidFill>
        <a:latin typeface="等线" panose="02010600030101010101" charset="-122"/>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9pPr>
  </p:defaultTextStyle>
  <p:extLst>
    <p:ext uri="{521415D9-36F7-43E2-AB2F-B90AF26B5E84}">
      <p14:sectionLst xmlns:p14="http://schemas.microsoft.com/office/powerpoint/2010/main">
        <p14:section name="默认节" id="{2DD94E42-065C-4E8F-B563-5317D6C890DD}">
          <p14:sldIdLst>
            <p14:sldId id="1736"/>
            <p14:sldId id="1739"/>
            <p14:sldId id="1740"/>
            <p14:sldId id="1951"/>
            <p14:sldId id="1952"/>
            <p14:sldId id="1890"/>
            <p14:sldId id="1891"/>
            <p14:sldId id="1892"/>
            <p14:sldId id="1898"/>
            <p14:sldId id="1897"/>
            <p14:sldId id="1899"/>
            <p14:sldId id="1900"/>
            <p14:sldId id="1901"/>
            <p14:sldId id="1942"/>
            <p14:sldId id="1943"/>
            <p14:sldId id="1944"/>
            <p14:sldId id="2039"/>
            <p14:sldId id="1945"/>
            <p14:sldId id="1946"/>
            <p14:sldId id="1948"/>
            <p14:sldId id="1802"/>
            <p14:sldId id="1803"/>
            <p14:sldId id="2026"/>
            <p14:sldId id="2024"/>
            <p14:sldId id="2025"/>
            <p14:sldId id="2027"/>
            <p14:sldId id="2028"/>
            <p14:sldId id="2029"/>
            <p14:sldId id="2030"/>
            <p14:sldId id="2031"/>
            <p14:sldId id="2032"/>
            <p14:sldId id="2033"/>
            <p14:sldId id="2034"/>
            <p14:sldId id="2035"/>
            <p14:sldId id="1850"/>
            <p14:sldId id="2040"/>
            <p14:sldId id="2041"/>
            <p14:sldId id="1849"/>
            <p14:sldId id="1848"/>
            <p14:sldId id="1852"/>
            <p14:sldId id="1853"/>
            <p14:sldId id="1860"/>
            <p14:sldId id="1861"/>
            <p14:sldId id="1863"/>
            <p14:sldId id="1865"/>
            <p14:sldId id="1967"/>
            <p14:sldId id="1969"/>
            <p14:sldId id="1970"/>
            <p14:sldId id="2038"/>
            <p14:sldId id="2042"/>
          </p14:sldIdLst>
        </p14:section>
        <p14:section name="无标题节" id="{1837492E-6224-47C0-9B78-E76263378689}">
          <p14:sldIdLst>
            <p14:sldId id="42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BD2E0"/>
    <a:srgbClr val="E9EBF5"/>
    <a:srgbClr val="CFD5EA"/>
    <a:srgbClr val="DBDBDB"/>
    <a:srgbClr val="E60012"/>
    <a:srgbClr val="004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4660"/>
  </p:normalViewPr>
  <p:slideViewPr>
    <p:cSldViewPr snapToGrid="0" showGuides="1">
      <p:cViewPr>
        <p:scale>
          <a:sx n="100" d="100"/>
          <a:sy n="100" d="100"/>
        </p:scale>
        <p:origin x="648" y="420"/>
      </p:cViewPr>
      <p:guideLst>
        <p:guide orient="horz" pos="2334"/>
        <p:guide pos="2973"/>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commentAuthors" Target="commentAuthors.xml"/><Relationship Id="rId6" Type="http://schemas.openxmlformats.org/officeDocument/2006/relationships/notesMaster" Target="notesMasters/notesMaster1.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endParaRPr lang="zh-CN" altLang="en-US" sz="11500" b="1" dirty="0">
              <a:latin typeface="微软雅黑" panose="020B0503020204020204" pitchFamily="34" charset="-122"/>
              <a:ea typeface="微软雅黑" panose="020B0503020204020204" pitchFamily="34" charset="-122"/>
            </a:endParaRP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endParaRPr lang="zh-CN" altLang="en-US" sz="6600" b="1"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
    <p:bg>
      <p:bgPr>
        <a:solidFill>
          <a:schemeClr val="bg1"/>
        </a:solidFill>
        <a:effectLst/>
      </p:bgPr>
    </p:bg>
    <p:spTree>
      <p:nvGrpSpPr>
        <p:cNvPr id="1" name=""/>
        <p:cNvGrpSpPr/>
        <p:nvPr/>
      </p:nvGrpSpPr>
      <p:grpSpPr>
        <a:xfrm>
          <a:off x="0" y="0"/>
          <a:ext cx="0" cy="0"/>
          <a:chOff x="0" y="0"/>
          <a:chExt cx="0" cy="0"/>
        </a:xfrm>
      </p:grpSpPr>
      <p:sp>
        <p:nvSpPr>
          <p:cNvPr id="2" name="任意多边形: 形状 9"/>
          <p:cNvSpPr/>
          <p:nvPr/>
        </p:nvSpPr>
        <p:spPr>
          <a:xfrm>
            <a:off x="0" y="495300"/>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占位符 6"/>
          <p:cNvSpPr>
            <a:spLocks noGrp="1"/>
          </p:cNvSpPr>
          <p:nvPr>
            <p:ph type="body" sz="quarter" idx="10"/>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文排版6">
    <p:bg>
      <p:bgPr>
        <a:solidFill>
          <a:schemeClr val="bg1"/>
        </a:solidFill>
        <a:effectLst/>
      </p:bgPr>
    </p:bg>
    <p:spTree>
      <p:nvGrpSpPr>
        <p:cNvPr id="1" name=""/>
        <p:cNvGrpSpPr/>
        <p:nvPr/>
      </p:nvGrpSpPr>
      <p:grpSpPr>
        <a:xfrm>
          <a:off x="0" y="0"/>
          <a:ext cx="0" cy="0"/>
          <a:chOff x="0" y="0"/>
          <a:chExt cx="0" cy="0"/>
        </a:xfrm>
      </p:grpSpPr>
      <p:sp>
        <p:nvSpPr>
          <p:cNvPr id="2" name="任意多边形: 形状 9"/>
          <p:cNvSpPr/>
          <p:nvPr/>
        </p:nvSpPr>
        <p:spPr>
          <a:xfrm>
            <a:off x="0" y="495300"/>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占位符 6"/>
          <p:cNvSpPr>
            <a:spLocks noGrp="1"/>
          </p:cNvSpPr>
          <p:nvPr>
            <p:ph type="body" sz="quarter" idx="10"/>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fontAlgn="base"/>
            <a:r>
              <a:rPr lang="zh-CN" altLang="en-US" strike="noStrike" noProof="1"/>
              <a:t>单击此处编辑母版文本样式</a:t>
            </a:r>
            <a:endParaRPr lang="zh-CN" altLang="en-US" strike="noStrike" noProof="1"/>
          </a:p>
        </p:txBody>
      </p:sp>
      <p:sp>
        <p:nvSpPr>
          <p:cNvPr id="12" name="图片占位符 11"/>
          <p:cNvSpPr>
            <a:spLocks noGrp="1"/>
          </p:cNvSpPr>
          <p:nvPr>
            <p:ph type="pic" sz="quarter" idx="11"/>
          </p:nvPr>
        </p:nvSpPr>
        <p:spPr>
          <a:xfrm>
            <a:off x="6594872" y="0"/>
            <a:ext cx="5597128" cy="6889858"/>
          </a:xfrm>
          <a:custGeom>
            <a:avLst/>
            <a:gdLst>
              <a:gd name="connsiteX0" fmla="*/ 3429001 w 5597128"/>
              <a:gd name="connsiteY0" fmla="*/ 0 h 6889858"/>
              <a:gd name="connsiteX1" fmla="*/ 5597128 w 5597128"/>
              <a:gd name="connsiteY1" fmla="*/ 0 h 6889858"/>
              <a:gd name="connsiteX2" fmla="*/ 5597128 w 5597128"/>
              <a:gd name="connsiteY2" fmla="*/ 6889858 h 6889858"/>
              <a:gd name="connsiteX3" fmla="*/ 3460857 w 5597128"/>
              <a:gd name="connsiteY3" fmla="*/ 6889858 h 6889858"/>
              <a:gd name="connsiteX4" fmla="*/ 0 w 5597128"/>
              <a:gd name="connsiteY4" fmla="*/ 3429001 h 688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128" h="6889858">
                <a:moveTo>
                  <a:pt x="3429001" y="0"/>
                </a:moveTo>
                <a:lnTo>
                  <a:pt x="5597128" y="0"/>
                </a:lnTo>
                <a:lnTo>
                  <a:pt x="5597128" y="6889858"/>
                </a:lnTo>
                <a:lnTo>
                  <a:pt x="3460857" y="6889858"/>
                </a:lnTo>
                <a:lnTo>
                  <a:pt x="0" y="3429001"/>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BDBDB"/>
        </a:solidFill>
        <a:effectLst/>
      </p:bgPr>
    </p:bg>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449050" y="6586538"/>
            <a:ext cx="647700" cy="365125"/>
          </a:xfrm>
          <a:prstGeom prst="rect">
            <a:avLst/>
          </a:prstGeom>
          <a:noFill/>
          <a:ln w="9525">
            <a:noFill/>
          </a:ln>
        </p:spPr>
        <p:txBody>
          <a:bodyPr anchor="t"/>
          <a:lstStyle/>
          <a:p>
            <a:pPr lvl="0" indent="0"/>
            <a:fld id="{9A0DB2DC-4C9A-4742-B13C-FB6460FD3503}" type="slidenum">
              <a:rPr lang="zh-CN" altLang="en-US" sz="1200" smtClean="0">
                <a:solidFill>
                  <a:schemeClr val="bg1"/>
                </a:solidFill>
                <a:latin typeface="微软雅黑" panose="020B0503020204020204" pitchFamily="34" charset="-122"/>
                <a:ea typeface="微软雅黑" panose="020B0503020204020204" pitchFamily="34" charset="-122"/>
              </a:rPr>
            </a:fld>
            <a:r>
              <a:rPr lang="en-US" altLang="zh-CN" sz="1200" dirty="0" smtClean="0">
                <a:solidFill>
                  <a:schemeClr val="bg1"/>
                </a:solidFill>
                <a:latin typeface="微软雅黑" panose="020B0503020204020204" pitchFamily="34" charset="-122"/>
                <a:ea typeface="微软雅黑" panose="020B0503020204020204" pitchFamily="34" charset="-122"/>
              </a:rPr>
              <a:t>/51</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178268"/>
            <a:ext cx="889000" cy="545031"/>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033689" y="6423887"/>
            <a:ext cx="2194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
        <p:nvSpPr>
          <p:cNvPr id="15" name="文本框 14"/>
          <p:cNvSpPr txBox="1"/>
          <p:nvPr userDrawn="1"/>
        </p:nvSpPr>
        <p:spPr>
          <a:xfrm>
            <a:off x="251470" y="665633"/>
            <a:ext cx="987425" cy="276999"/>
          </a:xfrm>
          <a:prstGeom prst="rect">
            <a:avLst/>
          </a:prstGeom>
          <a:noFill/>
        </p:spPr>
        <p:txBody>
          <a:bodyPr wrap="square" rtlCol="0">
            <a:spAutoFit/>
          </a:bodyPr>
          <a:lstStyle/>
          <a:p>
            <a:r>
              <a:rPr lang="zh-CN" altLang="en-US" sz="1200" dirty="0">
                <a:solidFill>
                  <a:srgbClr val="004DA1"/>
                </a:solidFill>
                <a:latin typeface="黑体" panose="02010609060101010101" charset="-122"/>
                <a:ea typeface="黑体" panose="02010609060101010101" charset="-122"/>
              </a:rPr>
              <a:t>纳税人学堂</a:t>
            </a:r>
            <a:endParaRPr lang="zh-CN" altLang="en-US" sz="1200" dirty="0"/>
          </a:p>
        </p:txBody>
      </p:sp>
      <p:sp>
        <p:nvSpPr>
          <p:cNvPr id="7" name="文本框 6"/>
          <p:cNvSpPr txBox="1"/>
          <p:nvPr userDrawn="1"/>
        </p:nvSpPr>
        <p:spPr>
          <a:xfrm>
            <a:off x="10119157" y="6054555"/>
            <a:ext cx="2364260" cy="369332"/>
          </a:xfrm>
          <a:prstGeom prst="rect">
            <a:avLst/>
          </a:prstGeom>
          <a:noFill/>
        </p:spPr>
        <p:txBody>
          <a:bodyPr wrap="square" rtlCol="0">
            <a:spAutoFit/>
          </a:bodyPr>
          <a:lstStyle/>
          <a:p>
            <a:r>
              <a:rPr lang="zh-CN" altLang="en-US" dirty="0">
                <a:solidFill>
                  <a:srgbClr val="004DA1"/>
                </a:solidFill>
                <a:latin typeface="黑体" panose="02010609060101010101" charset="-122"/>
                <a:ea typeface="黑体" panose="02010609060101010101" charset="-122"/>
              </a:rPr>
              <a:t>广西税务在线直播</a:t>
            </a:r>
            <a:endParaRPr lang="zh-CN" altLang="en-US" dirty="0">
              <a:solidFill>
                <a:srgbClr val="004DA1"/>
              </a:solidFill>
              <a:latin typeface="黑体" panose="02010609060101010101" charset="-122"/>
              <a:ea typeface="黑体" panose="02010609060101010101"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8" Type="http://schemas.openxmlformats.org/officeDocument/2006/relationships/theme" Target="../theme/theme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slideLayout" Target="../slideLayouts/slideLayout7.xml"/><Relationship Id="rId15" Type="http://schemas.openxmlformats.org/officeDocument/2006/relationships/image" Target="../media/image5.png"/><Relationship Id="rId14" Type="http://schemas.openxmlformats.org/officeDocument/2006/relationships/tags" Target="../tags/tag73.xml"/><Relationship Id="rId13" Type="http://schemas.openxmlformats.org/officeDocument/2006/relationships/image" Target="../media/image4.png"/><Relationship Id="rId12" Type="http://schemas.openxmlformats.org/officeDocument/2006/relationships/tags" Target="../tags/tag72.xml"/><Relationship Id="rId11" Type="http://schemas.openxmlformats.org/officeDocument/2006/relationships/image" Target="../media/image3.png"/><Relationship Id="rId10" Type="http://schemas.openxmlformats.org/officeDocument/2006/relationships/tags" Target="../tags/tag71.xml"/><Relationship Id="rId1" Type="http://schemas.openxmlformats.org/officeDocument/2006/relationships/tags" Target="../tags/tag6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27651" name="图片 4"/>
          <p:cNvPicPr>
            <a:picLocks noChangeAspect="1"/>
          </p:cNvPicPr>
          <p:nvPr/>
        </p:nvPicPr>
        <p:blipFill>
          <a:blip r:embed="rId1"/>
          <a:srcRect/>
          <a:stretch>
            <a:fillRect/>
          </a:stretch>
        </p:blipFill>
        <p:spPr bwMode="auto">
          <a:xfrm>
            <a:off x="5048250" y="492125"/>
            <a:ext cx="2093913" cy="1409700"/>
          </a:xfrm>
          <a:prstGeom prst="rect">
            <a:avLst/>
          </a:prstGeom>
          <a:noFill/>
          <a:ln w="9525">
            <a:noFill/>
            <a:miter lim="800000"/>
            <a:headEnd/>
            <a:tailEnd/>
          </a:ln>
        </p:spPr>
      </p:pic>
      <p:sp>
        <p:nvSpPr>
          <p:cNvPr id="27652" name="文本框 7"/>
          <p:cNvSpPr txBox="1">
            <a:spLocks noChangeArrowheads="1"/>
          </p:cNvSpPr>
          <p:nvPr/>
        </p:nvSpPr>
        <p:spPr bwMode="auto">
          <a:xfrm>
            <a:off x="3974148" y="4846638"/>
            <a:ext cx="4246880" cy="1014730"/>
          </a:xfrm>
          <a:prstGeom prst="rect">
            <a:avLst/>
          </a:prstGeom>
          <a:noFill/>
          <a:ln w="9525">
            <a:noFill/>
            <a:miter lim="800000"/>
          </a:ln>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国家税务总局广西壮族自治区税务局</a:t>
            </a:r>
            <a:endParaRPr lang="zh-CN" altLang="en-US" sz="2000">
              <a:solidFill>
                <a:schemeClr val="bg1"/>
              </a:solidFill>
              <a:latin typeface="微软雅黑" panose="020B0503020204020204" pitchFamily="34" charset="-122"/>
              <a:ea typeface="微软雅黑" panose="020B0503020204020204" pitchFamily="34" charset="-122"/>
            </a:endParaRPr>
          </a:p>
          <a:p>
            <a:pPr algn="ctr"/>
            <a:endParaRPr lang="en-US" altLang="zh-CN" sz="2000">
              <a:solidFill>
                <a:schemeClr val="bg1"/>
              </a:solidFill>
              <a:latin typeface="微软雅黑" panose="020B0503020204020204" pitchFamily="34" charset="-122"/>
              <a:ea typeface="微软雅黑" panose="020B0503020204020204" pitchFamily="34" charset="-122"/>
            </a:endParaRPr>
          </a:p>
          <a:p>
            <a:pPr algn="ctr"/>
            <a:r>
              <a:rPr lang="en-US" altLang="zh-CN" sz="2000">
                <a:solidFill>
                  <a:schemeClr val="bg1"/>
                </a:solidFill>
                <a:latin typeface="微软雅黑" panose="020B0503020204020204" pitchFamily="34" charset="-122"/>
                <a:ea typeface="微软雅黑" panose="020B0503020204020204" pitchFamily="34" charset="-122"/>
              </a:rPr>
              <a:t>2020</a:t>
            </a:r>
            <a:r>
              <a:rPr lang="zh-CN" altLang="en-US" sz="2000">
                <a:solidFill>
                  <a:schemeClr val="bg1"/>
                </a:solidFill>
                <a:latin typeface="微软雅黑" panose="020B0503020204020204" pitchFamily="34" charset="-122"/>
                <a:ea typeface="微软雅黑" panose="020B0503020204020204" pitchFamily="34" charset="-122"/>
              </a:rPr>
              <a:t>年</a:t>
            </a:r>
            <a:r>
              <a:rPr lang="en-US" altLang="zh-CN" sz="2000">
                <a:solidFill>
                  <a:schemeClr val="bg1"/>
                </a:solidFill>
                <a:latin typeface="微软雅黑" panose="020B0503020204020204" pitchFamily="34" charset="-122"/>
                <a:ea typeface="微软雅黑" panose="020B0503020204020204" pitchFamily="34" charset="-122"/>
              </a:rPr>
              <a:t>5</a:t>
            </a:r>
            <a:r>
              <a:rPr lang="zh-CN" altLang="en-US" sz="2000">
                <a:solidFill>
                  <a:schemeClr val="bg1"/>
                </a:solidFill>
                <a:latin typeface="微软雅黑" panose="020B0503020204020204" pitchFamily="34" charset="-122"/>
                <a:ea typeface="微软雅黑" panose="020B0503020204020204" pitchFamily="34" charset="-122"/>
              </a:rPr>
              <a:t>月</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13080" y="2552065"/>
            <a:ext cx="11457305" cy="1753235"/>
          </a:xfrm>
          <a:prstGeom prst="rect">
            <a:avLst/>
          </a:prstGeom>
          <a:noFill/>
        </p:spPr>
        <p:txBody>
          <a:bodyPr wrap="square">
            <a:spAutoFit/>
          </a:bodyPr>
          <a:lstStyle/>
          <a:p>
            <a:pPr algn="ctr">
              <a:defRPr/>
            </a:pPr>
            <a:r>
              <a:rPr lang="zh-CN" altLang="en-US" sz="5400"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企业所得税年度纳税申报表</a:t>
            </a:r>
            <a:endParaRPr lang="zh-CN" altLang="en-US" sz="5400"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a:defRPr/>
            </a:pPr>
            <a:r>
              <a:rPr lang="zh-CN" altLang="en-US" sz="5400"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填报案例解析</a:t>
            </a:r>
            <a:endParaRPr lang="zh-CN" altLang="en-US" sz="5400"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A100000 中华人民共和国企业所得税年度纳税申报表（A类）</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117978" name="Group 218"/>
          <p:cNvGraphicFramePr>
            <a:graphicFrameLocks noGrp="1"/>
          </p:cNvGraphicFramePr>
          <p:nvPr/>
        </p:nvGraphicFramePr>
        <p:xfrm>
          <a:off x="504825" y="1629410"/>
          <a:ext cx="5601970" cy="4937125"/>
        </p:xfrm>
        <a:graphic>
          <a:graphicData uri="http://schemas.openxmlformats.org/drawingml/2006/table">
            <a:tbl>
              <a:tblPr/>
              <a:tblGrid>
                <a:gridCol w="291465"/>
                <a:gridCol w="348615"/>
                <a:gridCol w="3727450"/>
                <a:gridCol w="1234440"/>
              </a:tblGrid>
              <a:tr h="4699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行次</a:t>
                      </a:r>
                      <a:endParaRPr kumimoji="0" lang="zh-CN" altLang="en-US" sz="9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类别</a:t>
                      </a:r>
                      <a:endParaRPr kumimoji="0" lang="zh-CN" altLang="en-US" sz="9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项</a:t>
                      </a:r>
                      <a:r>
                        <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目</a:t>
                      </a:r>
                      <a:endParaRPr kumimoji="0" lang="zh-CN" altLang="en-US"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金</a:t>
                      </a:r>
                      <a:r>
                        <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额</a:t>
                      </a:r>
                      <a:endParaRPr kumimoji="0" lang="zh-CN" altLang="en-US"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1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利润总额计算</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一、营业收入</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A101010\101020\103000)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减：营业成本</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A102010\102020\103000)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减：税金及附加</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减：销售费用</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28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5</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减：管理费用</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6</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减：财务费用</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A104000)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7</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减：资产减值损失</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8</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加：公允价值变动收益</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28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9</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加：投资收益</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10</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二、营业利润</a:t>
                      </a:r>
                      <a:r>
                        <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(1-2-3-4-5-6-7+8+9)</a:t>
                      </a:r>
                      <a:endPar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填表说明变化</a:t>
                      </a: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11</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加：营业外收入</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A101010\101020\103000)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12</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减：营业外支出</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A102010\102020\103000)</a:t>
                      </a:r>
                      <a:endPar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13</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三、利润总额（</a:t>
                      </a:r>
                      <a:r>
                        <a:rPr kumimoji="0" lang="en-US" altLang="zh-CN"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10+11-12</a:t>
                      </a: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14</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应纳税所得额计算</a:t>
                      </a:r>
                      <a:endParaRPr kumimoji="0" lang="zh-CN" altLang="en-US" sz="1100" b="0" i="0" u="none" strike="noStrike" cap="none" normalizeH="0" baseline="0">
                        <a:ln>
                          <a:noFill/>
                        </a:ln>
                        <a:solidFill>
                          <a:schemeClr val="tx1"/>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减：境外所得（填写</a:t>
                      </a:r>
                      <a:r>
                        <a:rPr kumimoji="0" lang="en-US" altLang="zh-CN"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A108010</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lang="zh-CN" altLang="en-US" sz="1200" b="1">
                          <a:ln>
                            <a:noFill/>
                          </a:ln>
                          <a:solidFill>
                            <a:srgbClr val="0000FF"/>
                          </a:solidFill>
                          <a:effectLst/>
                          <a:latin typeface="Arial" panose="020B0604020202020204" pitchFamily="34" charset="0"/>
                          <a:ea typeface="微软雅黑" panose="020B0503020204020204" pitchFamily="34" charset="-122"/>
                          <a:sym typeface="+mn-ea"/>
                        </a:rPr>
                        <a:t>填表说明变化　</a:t>
                      </a: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15</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加：纳税调整增加额（填写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16</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减：纳税调整减少额（填写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28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17</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减：免税、减计收入及加计扣除（填写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A107010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18</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加：境外应税所得抵减境内亏损（填写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A108000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19</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四、纳税调整后所得（</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13-14+15-16-17+18</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235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23</a:t>
                      </a:r>
                      <a:endParaRPr kumimoji="0" lang="zh-CN"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五、应纳税所得额（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19-20-21-22</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8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9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57591" marR="5759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4" name="文本框 3"/>
          <p:cNvSpPr txBox="1"/>
          <p:nvPr/>
        </p:nvSpPr>
        <p:spPr>
          <a:xfrm>
            <a:off x="6399530" y="3590925"/>
            <a:ext cx="5120640" cy="64516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sym typeface="+mn-ea"/>
              </a:rPr>
              <a:t> </a:t>
            </a:r>
            <a:endParaRPr lang="zh-CN" altLang="en-US" strike="noStrike" noProof="1">
              <a:latin typeface="微软雅黑" panose="020B0503020204020204" pitchFamily="34" charset="-122"/>
              <a:ea typeface="微软雅黑" panose="020B0503020204020204" pitchFamily="34" charset="-122"/>
              <a:sym typeface="+mn-ea"/>
            </a:endParaRPr>
          </a:p>
          <a:p>
            <a:endParaRPr lang="zh-CN" altLang="en-US"/>
          </a:p>
        </p:txBody>
      </p:sp>
      <p:sp>
        <p:nvSpPr>
          <p:cNvPr id="5" name="圆角矩形标注 4"/>
          <p:cNvSpPr/>
          <p:nvPr/>
        </p:nvSpPr>
        <p:spPr>
          <a:xfrm>
            <a:off x="6399530" y="1629410"/>
            <a:ext cx="4001135" cy="1659255"/>
          </a:xfrm>
          <a:prstGeom prst="wedgeRoundRectCallout">
            <a:avLst>
              <a:gd name="adj1" fmla="val -58831"/>
              <a:gd name="adj2" fmla="val 98105"/>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sym typeface="+mn-ea"/>
              </a:rPr>
              <a:t>第10行“营业利润”：财会〔2018〕 15号废止。新增”</a:t>
            </a:r>
            <a:r>
              <a:rPr lang="zh-CN" altLang="en-US" sz="1600" b="1">
                <a:solidFill>
                  <a:srgbClr val="FF0000"/>
                </a:solidFill>
                <a:sym typeface="+mn-ea"/>
              </a:rPr>
              <a:t>已执行财会〔2019〕 6号和财会〔2018〕 36号文件采用新版财务报表格式的纳税人</a:t>
            </a:r>
            <a:r>
              <a:rPr lang="zh-CN" altLang="en-US" sz="1600" b="1">
                <a:solidFill>
                  <a:schemeClr val="tx1"/>
                </a:solidFill>
                <a:sym typeface="+mn-ea"/>
              </a:rPr>
              <a:t>，根据《利润表》对应项目填列，</a:t>
            </a:r>
            <a:r>
              <a:rPr lang="zh-CN" altLang="en-US" sz="1600" b="1">
                <a:solidFill>
                  <a:srgbClr val="FF0000"/>
                </a:solidFill>
                <a:sym typeface="+mn-ea"/>
              </a:rPr>
              <a:t>不执行主表上本行计算规则。</a:t>
            </a:r>
            <a:endParaRPr lang="zh-CN" altLang="en-US" sz="1600" b="1" strike="noStrike" noProof="1">
              <a:solidFill>
                <a:srgbClr val="FF0000"/>
              </a:solidFill>
              <a:sym typeface="+mn-ea"/>
            </a:endParaRPr>
          </a:p>
        </p:txBody>
      </p:sp>
      <p:sp>
        <p:nvSpPr>
          <p:cNvPr id="6" name="圆角矩形标注 5"/>
          <p:cNvSpPr/>
          <p:nvPr/>
        </p:nvSpPr>
        <p:spPr>
          <a:xfrm>
            <a:off x="6835140" y="3696970"/>
            <a:ext cx="4406900" cy="2315845"/>
          </a:xfrm>
          <a:prstGeom prst="wedgeRoundRectCallout">
            <a:avLst>
              <a:gd name="adj1" fmla="val -67468"/>
              <a:gd name="adj2" fmla="val 13888"/>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latin typeface="+mj-lt"/>
                <a:ea typeface="+mj-lt"/>
                <a:sym typeface="+mn-ea"/>
              </a:rPr>
              <a:t>第14行“境外所得”：</a:t>
            </a:r>
            <a:r>
              <a:rPr sz="1600" b="1">
                <a:solidFill>
                  <a:schemeClr val="tx1"/>
                </a:solidFill>
                <a:latin typeface="+mj-lt"/>
                <a:ea typeface="+mj-lt"/>
                <a:sym typeface="+mn-ea"/>
              </a:rPr>
              <a:t>填报已计入利润总额</a:t>
            </a:r>
            <a:r>
              <a:rPr sz="1600" b="1">
                <a:solidFill>
                  <a:schemeClr val="tx1"/>
                </a:solidFill>
                <a:effectLst>
                  <a:outerShdw blurRad="38100" dist="25400" dir="5400000" algn="ctr" rotWithShape="0">
                    <a:srgbClr val="6E747A">
                      <a:alpha val="43000"/>
                    </a:srgbClr>
                  </a:outerShdw>
                </a:effectLst>
                <a:latin typeface="+mj-lt"/>
                <a:ea typeface="+mj-lt"/>
                <a:sym typeface="+mn-ea"/>
              </a:rPr>
              <a:t>以及按照税法相关规定已在《纳税调整项目明细表》（A105000）进行纳税调整的境外所得金额。</a:t>
            </a:r>
            <a:r>
              <a:rPr sz="1600" b="1">
                <a:solidFill>
                  <a:schemeClr val="tx1"/>
                </a:solidFill>
                <a:latin typeface="+mj-lt"/>
                <a:ea typeface="+mj-lt"/>
                <a:sym typeface="+mn-ea"/>
              </a:rPr>
              <a:t>本行根据《境外所得纳税调整后所得明细表》(A108010)填报。</a:t>
            </a:r>
            <a:endParaRPr lang="zh-CN" altLang="en-US" sz="1600" b="1" strike="noStrike" noProof="1">
              <a:solidFill>
                <a:schemeClr val="tx1"/>
              </a:solidFill>
              <a:latin typeface="+mj-lt"/>
              <a:ea typeface="+mj-lt"/>
              <a:sym typeface="+mn-ea"/>
            </a:endParaRPr>
          </a:p>
          <a:p>
            <a:pPr algn="l" fontAlgn="base"/>
            <a:r>
              <a:rPr lang="zh-CN" altLang="zh-CN" sz="1600" b="1" dirty="0">
                <a:solidFill>
                  <a:srgbClr val="FF0000"/>
                </a:solidFill>
                <a:latin typeface="+mj-lt"/>
                <a:ea typeface="+mj-lt"/>
                <a:sym typeface="+mn-ea"/>
              </a:rPr>
              <a:t>从利润总额中减除的境外所得，一是须已计入利润总额；二是按照税法相关规定已在《纳税调整项目明细表》（A105000）进行纳税调整。</a:t>
            </a:r>
            <a:endParaRPr lang="zh-CN" altLang="en-US" sz="1600" b="1" strike="noStrike" noProof="1">
              <a:solidFill>
                <a:schemeClr val="tx1"/>
              </a:solidFill>
              <a:latin typeface="+mj-lt"/>
              <a:ea typeface="+mj-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A10</a:t>
            </a:r>
            <a:r>
              <a:rPr lang="en-US" altLang="zh-CN" sz="3000" b="1" dirty="0">
                <a:solidFill>
                  <a:schemeClr val="bg1"/>
                </a:solidFill>
                <a:latin typeface="微软雅黑" panose="020B0503020204020204" pitchFamily="34" charset="-122"/>
                <a:ea typeface="微软雅黑" panose="020B0503020204020204" pitchFamily="34" charset="-122"/>
                <a:sym typeface="+mn-ea"/>
              </a:rPr>
              <a:t>5</a:t>
            </a:r>
            <a:r>
              <a:rPr lang="zh-CN" altLang="en-US" sz="3000" b="1" dirty="0">
                <a:solidFill>
                  <a:schemeClr val="bg1"/>
                </a:solidFill>
                <a:latin typeface="微软雅黑" panose="020B0503020204020204" pitchFamily="34" charset="-122"/>
                <a:ea typeface="微软雅黑" panose="020B0503020204020204" pitchFamily="34" charset="-122"/>
                <a:sym typeface="+mn-ea"/>
              </a:rPr>
              <a:t>000 纳税调整项目明细表</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a:graphicFrameLocks noGrp="1"/>
          </p:cNvGraphicFramePr>
          <p:nvPr/>
        </p:nvGraphicFramePr>
        <p:xfrm>
          <a:off x="504825" y="1527175"/>
          <a:ext cx="6616065" cy="4742815"/>
        </p:xfrm>
        <a:graphic>
          <a:graphicData uri="http://schemas.openxmlformats.org/drawingml/2006/table">
            <a:tbl>
              <a:tblPr/>
              <a:tblGrid>
                <a:gridCol w="403860"/>
                <a:gridCol w="3827780"/>
                <a:gridCol w="283845"/>
                <a:gridCol w="701040"/>
                <a:gridCol w="565785"/>
                <a:gridCol w="833755"/>
              </a:tblGrid>
              <a:tr h="322580">
                <a:tc>
                  <a:txBody>
                    <a:bodyPr/>
                    <a:lstStyle/>
                    <a:p>
                      <a:pPr indent="0" algn="ctr">
                        <a:buNone/>
                      </a:pPr>
                      <a:r>
                        <a:rPr lang="en-US" sz="1100" b="1">
                          <a:solidFill>
                            <a:schemeClr val="bg2"/>
                          </a:solidFill>
                          <a:latin typeface="微软雅黑" panose="020B0503020204020204" pitchFamily="34" charset="-122"/>
                          <a:ea typeface="微软雅黑" panose="020B0503020204020204" pitchFamily="34" charset="-122"/>
                          <a:cs typeface="宋体" panose="02010600030101010101" pitchFamily="2" charset="-122"/>
                        </a:rPr>
                        <a:t>12</a:t>
                      </a:r>
                      <a:endParaRPr lang="en-US" altLang="en-US" sz="1100" b="1">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indent="0">
                        <a:buNone/>
                      </a:pPr>
                      <a:r>
                        <a:rPr lang="en-US" sz="11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二、扣除类调整项目（13+14+…24+26+27+28+29+30）</a:t>
                      </a:r>
                      <a:endParaRPr lang="en-US" altLang="en-US" sz="1100" b="1">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 </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710">
                <a:tc>
                  <a:txBody>
                    <a:bodyPr/>
                    <a:lstStyle/>
                    <a:p>
                      <a:pPr algn="ctr" fontAlgn="base">
                        <a:buClrTx/>
                        <a:buSzTx/>
                        <a:buFontTx/>
                        <a:buNone/>
                      </a:pPr>
                      <a:r>
                        <a:rPr lang="en-US" altLang="zh-CN" sz="1100" b="1">
                          <a:ln>
                            <a:noFill/>
                          </a:ln>
                          <a:solidFill>
                            <a:srgbClr val="FFFFFF"/>
                          </a:solidFill>
                          <a:effectLst/>
                          <a:latin typeface="Arial" panose="020B0604020202020204" pitchFamily="34" charset="0"/>
                          <a:ea typeface="微软雅黑" panose="020B0503020204020204" pitchFamily="34" charset="-122"/>
                        </a:rPr>
                        <a:t>23</a:t>
                      </a:r>
                      <a:endParaRPr lang="en-US" altLang="zh-CN" sz="1100" b="1">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indent="254000" algn="l" fontAlgn="base">
                        <a:buClrTx/>
                        <a:buSzTx/>
                        <a:buFontTx/>
                        <a:buNone/>
                      </a:pPr>
                      <a:r>
                        <a:rPr lang="zh-CN" altLang="en-US" sz="1100">
                          <a:ln>
                            <a:noFill/>
                          </a:ln>
                          <a:solidFill>
                            <a:srgbClr val="000000"/>
                          </a:solidFill>
                          <a:effectLst/>
                          <a:latin typeface="Arial" panose="020B0604020202020204" pitchFamily="34" charset="0"/>
                          <a:ea typeface="微软雅黑" panose="020B0503020204020204" pitchFamily="34" charset="-122"/>
                        </a:rPr>
                        <a:t>（</a:t>
                      </a:r>
                      <a:r>
                        <a:rPr lang="zh-CN" altLang="en-US" sz="1100" b="0">
                          <a:ln>
                            <a:noFill/>
                          </a:ln>
                          <a:solidFill>
                            <a:srgbClr val="000000"/>
                          </a:solidFill>
                          <a:effectLst/>
                          <a:latin typeface="Arial" panose="020B0604020202020204" pitchFamily="34" charset="0"/>
                          <a:ea typeface="微软雅黑" panose="020B0503020204020204" pitchFamily="34" charset="-122"/>
                        </a:rPr>
                        <a:t>十一）佣金和手续费支出</a:t>
                      </a:r>
                      <a:r>
                        <a:rPr lang="zh-CN" altLang="en-US" sz="1100" b="1">
                          <a:ln>
                            <a:noFill/>
                          </a:ln>
                          <a:solidFill>
                            <a:srgbClr val="0000FF"/>
                          </a:solidFill>
                          <a:effectLst/>
                          <a:latin typeface="Arial" panose="020B0604020202020204" pitchFamily="34" charset="0"/>
                          <a:ea typeface="微软雅黑" panose="020B0503020204020204" pitchFamily="34" charset="-122"/>
                        </a:rPr>
                        <a:t>（保险企业填写A105060）</a:t>
                      </a:r>
                      <a:endParaRPr lang="zh-CN" altLang="en-US" sz="1100" b="1">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调整</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4861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rPr>
                        <a:t>30</a:t>
                      </a:r>
                      <a:endParaRPr kumimoji="0" lang="en-US"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（十七）</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其它</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algn="ctr" defTabSz="914400" rtl="0" eaLnBrk="1" fontAlgn="base" latinLnBrk="0" hangingPunct="1">
                        <a:lnSpc>
                          <a:spcPct val="100000"/>
                        </a:lnSpc>
                        <a:buClrTx/>
                        <a:buSzTx/>
                        <a:buFontTx/>
                        <a:buNone/>
                      </a:pPr>
                      <a:r>
                        <a:rPr kumimoji="0" lang="en-US" altLang="zh-CN" sz="1100" b="1"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填表说明变化</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24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31</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三、资产类调整项目（32+33+34+35）</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4861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a:t>
                      </a:r>
                      <a:endParaRPr kumimoji="0" lang="en-US"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rPr>
                        <a:t>……</a:t>
                      </a:r>
                      <a:endParaRPr kumimoji="0" lang="en-US"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30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36</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四、特殊事项调整项目（</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37+38+</a:t>
                      </a:r>
                      <a:r>
                        <a:rPr kumimoji="0" lang="zh-CN"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+42</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467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37</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（一）企业重组及递延纳税事项（填写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A105100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524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38</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（二）政策性搬迁（填写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A105110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36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39</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5400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（三）特殊行业准备金（填写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A105120</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46609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40</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（四）房地产开发企业特定业务计算的纳税调整额</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填写</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A105010)</a:t>
                      </a:r>
                      <a:endParaRPr kumimoji="0" lang="zh-CN"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3473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41</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（五）合伙企业法人合伙人应分得的应纳税所得额</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24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42</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0" lvl="0" algn="l" defTabSz="914400" rtl="0" eaLnBrk="1" fontAlgn="base" latinLnBrk="0" hangingPunct="1">
                        <a:lnSpc>
                          <a:spcPct val="100000"/>
                        </a:lnSpc>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  （六）发行永续债利息支出</a:t>
                      </a:r>
                      <a:endPar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新增</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zh-CN"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431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rPr>
                        <a:t>43</a:t>
                      </a:r>
                      <a:endParaRPr kumimoji="0" lang="en-US" altLang="zh-CN" sz="1100" b="1" i="0" u="none" strike="noStrike" cap="none" normalizeH="0" baseline="0">
                        <a:ln>
                          <a:noFill/>
                        </a:ln>
                        <a:solidFill>
                          <a:srgbClr val="FFFFFF"/>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643255" marR="0" lvl="0" indent="-387350" algn="l" defTabSz="914400" rtl="0" eaLnBrk="1" fontAlgn="base" latinLnBrk="0" hangingPunct="1">
                        <a:lnSpc>
                          <a:spcPct val="100000"/>
                        </a:lnSpc>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（七）其他</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rgbClr val="000000"/>
                        </a:solidFill>
                        <a:effectLst/>
                        <a:latin typeface="Times New Roman" panose="02020603050405020304" charset="0"/>
                        <a:ea typeface="宋体" panose="02010600030101010101" pitchFamily="2"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44</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五、特别纳税调整应税所得</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431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45</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R="0" lvl="0" algn="l" defTabSz="914400" rtl="0" eaLnBrk="1" fontAlgn="base" latinLnBrk="0" hangingPunct="1">
                        <a:lnSpc>
                          <a:spcPct val="100000"/>
                        </a:lnSpc>
                        <a:buClrTx/>
                        <a:buSzTx/>
                        <a:buFontTx/>
                        <a:buNone/>
                      </a:pPr>
                      <a:r>
                        <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六、其他</a:t>
                      </a:r>
                      <a:endParaRPr kumimoji="0" lang="zh-CN" altLang="en-US" sz="110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46</a:t>
                      </a:r>
                      <a:endParaRPr kumimoji="0" lang="en-US" altLang="zh-CN" sz="11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合计（</a:t>
                      </a: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1+12+31+36+</a:t>
                      </a:r>
                      <a:r>
                        <a:rPr kumimoji="0" lang="zh-CN" altLang="en-US" sz="1100" b="1" i="0" u="none" strike="noStrike" cap="none" normalizeH="0" baseline="0">
                          <a:ln>
                            <a:noFill/>
                          </a:ln>
                          <a:solidFill>
                            <a:srgbClr val="0000FF"/>
                          </a:solidFill>
                          <a:effectLst/>
                          <a:latin typeface="Arial" panose="020B0604020202020204" pitchFamily="34" charset="0"/>
                          <a:ea typeface="微软雅黑" panose="020B0503020204020204" pitchFamily="34" charset="-122"/>
                        </a:rPr>
                        <a:t>44+45</a:t>
                      </a:r>
                      <a:r>
                        <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zh-CN" altLang="en-US"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rPr>
                        <a:t> </a:t>
                      </a:r>
                      <a:endParaRPr kumimoji="0" lang="en-US" altLang="zh-CN" sz="1100" b="0" i="0" u="none" strike="noStrike" cap="none" normalizeH="0" baseline="0">
                        <a:ln>
                          <a:noFill/>
                        </a:ln>
                        <a:solidFill>
                          <a:srgbClr val="000000"/>
                        </a:solidFill>
                        <a:effectLst/>
                        <a:latin typeface="Arial" panose="020B0604020202020204" pitchFamily="34" charset="0"/>
                        <a:ea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5" name="圆角矩形标注 4"/>
          <p:cNvSpPr/>
          <p:nvPr/>
        </p:nvSpPr>
        <p:spPr>
          <a:xfrm>
            <a:off x="7489825" y="915670"/>
            <a:ext cx="4029710" cy="1564640"/>
          </a:xfrm>
          <a:prstGeom prst="wedgeRoundRectCallout">
            <a:avLst>
              <a:gd name="adj1" fmla="val -63614"/>
              <a:gd name="adj2" fmla="val 2037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sym typeface="+mn-ea"/>
              </a:rPr>
              <a:t> 第23行“（十一）佣金和手续费支出”</a:t>
            </a:r>
            <a:endParaRPr lang="zh-CN" altLang="en-US" sz="1600" b="1">
              <a:solidFill>
                <a:schemeClr val="tx1"/>
              </a:solidFill>
              <a:sym typeface="+mn-ea"/>
            </a:endParaRPr>
          </a:p>
          <a:p>
            <a:pPr algn="l" fontAlgn="base"/>
            <a:r>
              <a:rPr lang="zh-CN" altLang="en-US" sz="1600" b="1">
                <a:solidFill>
                  <a:schemeClr val="tx1"/>
                </a:solidFill>
                <a:sym typeface="+mn-ea"/>
              </a:rPr>
              <a:t>   （1）除保险企业之外的其他企业：发生佣金和手续支出调整的直接填报本行。</a:t>
            </a:r>
            <a:endParaRPr lang="zh-CN" altLang="en-US" sz="1600" b="1">
              <a:solidFill>
                <a:schemeClr val="tx1"/>
              </a:solidFill>
              <a:sym typeface="+mn-ea"/>
            </a:endParaRPr>
          </a:p>
          <a:p>
            <a:pPr algn="l" fontAlgn="base"/>
            <a:r>
              <a:rPr lang="zh-CN" altLang="en-US" sz="1600" b="1">
                <a:solidFill>
                  <a:schemeClr val="tx1"/>
                </a:solidFill>
                <a:sym typeface="+mn-ea"/>
              </a:rPr>
              <a:t>   （2）保险企业：发生佣金和手续费支出调整，根据《广告费和业务宣传费等跨年度纳税调整明细表》(A105060)填报。</a:t>
            </a:r>
            <a:endParaRPr lang="zh-CN" altLang="en-US" sz="1600" b="1">
              <a:solidFill>
                <a:schemeClr val="tx1"/>
              </a:solidFill>
              <a:sym typeface="+mn-ea"/>
            </a:endParaRPr>
          </a:p>
        </p:txBody>
      </p:sp>
      <p:sp>
        <p:nvSpPr>
          <p:cNvPr id="2" name="圆角矩形标注 1"/>
          <p:cNvSpPr/>
          <p:nvPr/>
        </p:nvSpPr>
        <p:spPr>
          <a:xfrm>
            <a:off x="7548880" y="2673350"/>
            <a:ext cx="4135755" cy="1795145"/>
          </a:xfrm>
          <a:prstGeom prst="wedgeRoundRectCallout">
            <a:avLst>
              <a:gd name="adj1" fmla="val -65614"/>
              <a:gd name="adj2" fmla="val -58418"/>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sym typeface="+mn-ea"/>
              </a:rPr>
              <a:t> 第30行“（十七）其他”：填报其他因会计处理与税收规定有差异需纳税调整的扣除类项目金额，</a:t>
            </a:r>
            <a:r>
              <a:rPr lang="zh-CN" altLang="en-US" sz="1600" b="1">
                <a:solidFill>
                  <a:srgbClr val="FF0000"/>
                </a:solidFill>
                <a:sym typeface="+mn-ea"/>
              </a:rPr>
              <a:t>企业将货物、资产、劳务用于捐赠、广告等用途时，进行视同销售纳税调整后，对应支出的会计处理与税收规定有差异需纳税调整的金额填报在本行</a:t>
            </a:r>
            <a:r>
              <a:rPr lang="zh-CN" altLang="en-US" sz="1600" b="1">
                <a:solidFill>
                  <a:schemeClr val="tx1"/>
                </a:solidFill>
                <a:sym typeface="+mn-ea"/>
              </a:rPr>
              <a:t>。</a:t>
            </a:r>
            <a:endParaRPr lang="zh-CN" altLang="en-US" sz="1600" b="1">
              <a:solidFill>
                <a:schemeClr val="tx1"/>
              </a:solidFill>
              <a:sym typeface="+mn-ea"/>
            </a:endParaRPr>
          </a:p>
        </p:txBody>
      </p:sp>
      <p:sp>
        <p:nvSpPr>
          <p:cNvPr id="3" name="圆角矩形标注 2"/>
          <p:cNvSpPr/>
          <p:nvPr/>
        </p:nvSpPr>
        <p:spPr>
          <a:xfrm>
            <a:off x="7548880" y="4644390"/>
            <a:ext cx="4135755" cy="1795145"/>
          </a:xfrm>
          <a:prstGeom prst="wedgeRoundRectCallout">
            <a:avLst>
              <a:gd name="adj1" fmla="val -64217"/>
              <a:gd name="adj2" fmla="val -16501"/>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sym typeface="+mn-ea"/>
              </a:rPr>
              <a:t> 《财政部 税务总局关于永续债企业所得税政策问题的公告》（财政部  税务总局公告2019年第64号）相关政策，增加第42行“（六）发行永续债利息支出”。</a:t>
            </a:r>
            <a:r>
              <a:rPr lang="zh-CN" altLang="en-US" sz="1600" b="1">
                <a:solidFill>
                  <a:srgbClr val="FF0000"/>
                </a:solidFill>
                <a:sym typeface="+mn-ea"/>
              </a:rPr>
              <a:t>本行填报企业发行永续债采取的税收处理办法与会计核算方式不一致时的纳税调整情况。</a:t>
            </a:r>
            <a:endParaRPr lang="zh-CN" altLang="en-US" sz="16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A105060 广告费和业务宣传费</a:t>
            </a:r>
            <a:r>
              <a:rPr sz="3000" b="1" dirty="0">
                <a:solidFill>
                  <a:srgbClr val="FF0000"/>
                </a:solidFill>
                <a:latin typeface="微软雅黑" panose="020B0503020204020204" pitchFamily="34" charset="-122"/>
                <a:ea typeface="微软雅黑" panose="020B0503020204020204" pitchFamily="34" charset="-122"/>
                <a:sym typeface="+mn-ea"/>
              </a:rPr>
              <a:t>等</a:t>
            </a:r>
            <a:r>
              <a:rPr sz="3000" b="1" dirty="0">
                <a:solidFill>
                  <a:schemeClr val="bg1"/>
                </a:solidFill>
                <a:latin typeface="微软雅黑" panose="020B0503020204020204" pitchFamily="34" charset="-122"/>
                <a:ea typeface="微软雅黑" panose="020B0503020204020204" pitchFamily="34" charset="-122"/>
                <a:sym typeface="+mn-ea"/>
              </a:rPr>
              <a:t>跨年度纳税调整明细表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同侧圆角矩形 2"/>
          <p:cNvSpPr/>
          <p:nvPr/>
        </p:nvSpPr>
        <p:spPr>
          <a:xfrm>
            <a:off x="7385050" y="2743200"/>
            <a:ext cx="4671060" cy="33470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buClrTx/>
              <a:buSzTx/>
              <a:buFontTx/>
            </a:pPr>
            <a:r>
              <a:rPr lang="zh-CN" altLang="en-US" sz="1600" dirty="0">
                <a:latin typeface="微软雅黑" panose="020B0503020204020204" pitchFamily="34" charset="-122"/>
                <a:ea typeface="微软雅黑" panose="020B0503020204020204" pitchFamily="34" charset="-122"/>
                <a:sym typeface="+mn-ea"/>
              </a:rPr>
              <a:t>《财政部 税务总局关于保险企业手续费及佣金支出税前扣除政策的公告》（财政部 税务总局公告2019年第72号）</a:t>
            </a:r>
            <a:endParaRPr lang="zh-CN" altLang="en-US" sz="1600" dirty="0">
              <a:latin typeface="微软雅黑" panose="020B0503020204020204" pitchFamily="34" charset="-122"/>
              <a:ea typeface="微软雅黑" panose="020B0503020204020204" pitchFamily="34" charset="-122"/>
            </a:endParaRPr>
          </a:p>
          <a:p>
            <a:pPr marL="0" algn="l">
              <a:lnSpc>
                <a:spcPct val="160000"/>
              </a:lnSpc>
              <a:buClrTx/>
              <a:buSzTx/>
              <a:buFontTx/>
              <a:buNone/>
            </a:pPr>
            <a:r>
              <a:rPr lang="zh-CN" altLang="en-US" sz="1600"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保险企业</a:t>
            </a:r>
            <a:r>
              <a:rPr lang="zh-CN" altLang="en-US" sz="1600" dirty="0">
                <a:latin typeface="微软雅黑" panose="020B0503020204020204" pitchFamily="34" charset="-122"/>
                <a:ea typeface="微软雅黑" panose="020B0503020204020204" pitchFamily="34" charset="-122"/>
                <a:sym typeface="+mn-ea"/>
              </a:rPr>
              <a:t>发生与其经营活动有关的手续费及佣金支出，不超过当年全部保费收入扣除退保金等后余额的</a:t>
            </a:r>
            <a:r>
              <a:rPr lang="zh-CN" altLang="en-US" sz="1600" b="1" dirty="0">
                <a:latin typeface="微软雅黑" panose="020B0503020204020204" pitchFamily="34" charset="-122"/>
                <a:ea typeface="微软雅黑" panose="020B0503020204020204" pitchFamily="34" charset="-122"/>
                <a:sym typeface="+mn-ea"/>
              </a:rPr>
              <a:t>18%（含本数）</a:t>
            </a:r>
            <a:r>
              <a:rPr lang="zh-CN" altLang="en-US" sz="1600" dirty="0">
                <a:latin typeface="微软雅黑" panose="020B0503020204020204" pitchFamily="34" charset="-122"/>
                <a:ea typeface="微软雅黑" panose="020B0503020204020204" pitchFamily="34" charset="-122"/>
                <a:sym typeface="+mn-ea"/>
              </a:rPr>
              <a:t>的部分，在计算应纳税所得额时准予扣除；超过部分，允许结转以后年度扣除。</a:t>
            </a:r>
            <a:endParaRPr lang="zh-CN" altLang="en-US" sz="1600"/>
          </a:p>
        </p:txBody>
      </p:sp>
      <p:graphicFrame>
        <p:nvGraphicFramePr>
          <p:cNvPr id="6" name="表格 5"/>
          <p:cNvGraphicFramePr/>
          <p:nvPr/>
        </p:nvGraphicFramePr>
        <p:xfrm>
          <a:off x="504190" y="1633220"/>
          <a:ext cx="6716395" cy="4863465"/>
        </p:xfrm>
        <a:graphic>
          <a:graphicData uri="http://schemas.openxmlformats.org/drawingml/2006/table">
            <a:tbl>
              <a:tblPr firstRow="1" bandRow="1">
                <a:tableStyleId>{5C22544A-7EE6-4342-B048-85BDC9FD1C3A}</a:tableStyleId>
              </a:tblPr>
              <a:tblGrid>
                <a:gridCol w="675640"/>
                <a:gridCol w="4291965"/>
                <a:gridCol w="899160"/>
                <a:gridCol w="849630"/>
              </a:tblGrid>
              <a:tr h="762000">
                <a:tc>
                  <a:txBody>
                    <a:bodyPr/>
                    <a:lstStyle/>
                    <a:p>
                      <a:pPr indent="0" algn="ctr">
                        <a:buNone/>
                      </a:pPr>
                      <a:r>
                        <a:rPr lang="zh-CN" sz="1100" b="1" dirty="0">
                          <a:latin typeface="+mj-lt"/>
                          <a:ea typeface="+mj-lt"/>
                        </a:rPr>
                        <a:t>行次</a:t>
                      </a:r>
                      <a:endParaRPr lang="zh-CN" altLang="en-US" sz="1100" b="1" dirty="0">
                        <a:latin typeface="+mj-lt"/>
                        <a:ea typeface="+mj-lt"/>
                      </a:endParaRPr>
                    </a:p>
                  </a:txBody>
                  <a:tcPr anchor="ctr"/>
                </a:tc>
                <a:tc>
                  <a:txBody>
                    <a:bodyPr/>
                    <a:lstStyle/>
                    <a:p>
                      <a:pPr indent="0" algn="ctr">
                        <a:buNone/>
                      </a:pPr>
                      <a:r>
                        <a:rPr lang="zh-CN" sz="1100" b="1">
                          <a:latin typeface="+mj-lt"/>
                          <a:ea typeface="+mj-lt"/>
                        </a:rPr>
                        <a:t>项    目</a:t>
                      </a:r>
                      <a:endParaRPr lang="zh-CN" altLang="en-US" sz="1100" b="1">
                        <a:latin typeface="+mj-lt"/>
                        <a:ea typeface="+mj-lt"/>
                      </a:endParaRPr>
                    </a:p>
                  </a:txBody>
                  <a:tcPr anchor="ctr"/>
                </a:tc>
                <a:tc>
                  <a:txBody>
                    <a:bodyPr/>
                    <a:lstStyle/>
                    <a:p>
                      <a:pPr indent="0" algn="ctr">
                        <a:buNone/>
                      </a:pPr>
                      <a:r>
                        <a:rPr lang="zh-CN" sz="1100" b="1">
                          <a:latin typeface="+mj-lt"/>
                          <a:ea typeface="+mj-lt"/>
                        </a:rPr>
                        <a:t>广告费和业务宣传费</a:t>
                      </a:r>
                      <a:endParaRPr lang="zh-CN" altLang="en-US" sz="1100" b="1">
                        <a:latin typeface="+mj-lt"/>
                        <a:ea typeface="+mj-lt"/>
                      </a:endParaRPr>
                    </a:p>
                  </a:txBody>
                  <a:tcPr anchor="ctr"/>
                </a:tc>
                <a:tc>
                  <a:txBody>
                    <a:bodyPr/>
                    <a:lstStyle/>
                    <a:p>
                      <a:pPr indent="0" algn="ctr">
                        <a:buNone/>
                      </a:pPr>
                      <a:r>
                        <a:rPr lang="zh-CN" sz="1100" b="1">
                          <a:latin typeface="+mj-lt"/>
                          <a:ea typeface="+mj-lt"/>
                        </a:rPr>
                        <a:t>保险企业手续费及佣金支出</a:t>
                      </a:r>
                      <a:endParaRPr lang="zh-CN" altLang="en-US" sz="1100" b="1">
                        <a:latin typeface="+mj-lt"/>
                        <a:ea typeface="+mj-lt"/>
                      </a:endParaRPr>
                    </a:p>
                  </a:txBody>
                  <a:tcPr anchor="ctr"/>
                </a:tc>
              </a:tr>
              <a:tr h="273685">
                <a:tc>
                  <a:txBody>
                    <a:bodyPr/>
                    <a:lstStyle/>
                    <a:p>
                      <a:pPr indent="0" algn="ctr">
                        <a:buNone/>
                      </a:pPr>
                      <a:r>
                        <a:rPr lang="en-US" sz="1100" b="1">
                          <a:latin typeface="+mj-lt"/>
                          <a:ea typeface="+mj-lt"/>
                        </a:rPr>
                        <a:t>1</a:t>
                      </a:r>
                      <a:endParaRPr lang="en-US" altLang="en-US" sz="1100" b="1">
                        <a:latin typeface="+mj-lt"/>
                        <a:ea typeface="+mj-lt"/>
                      </a:endParaRPr>
                    </a:p>
                  </a:txBody>
                  <a:tcPr anchor="ctr"/>
                </a:tc>
                <a:tc>
                  <a:txBody>
                    <a:bodyPr/>
                    <a:lstStyle/>
                    <a:p>
                      <a:pPr indent="0">
                        <a:buNone/>
                      </a:pPr>
                      <a:r>
                        <a:rPr lang="zh-CN" sz="1100" b="1">
                          <a:latin typeface="+mj-lt"/>
                          <a:ea typeface="+mj-lt"/>
                        </a:rPr>
                        <a:t>一、本年支出</a:t>
                      </a:r>
                      <a:endParaRPr lang="zh-CN"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3050">
                <a:tc>
                  <a:txBody>
                    <a:bodyPr/>
                    <a:lstStyle/>
                    <a:p>
                      <a:pPr indent="0" algn="ctr">
                        <a:buNone/>
                      </a:pPr>
                      <a:r>
                        <a:rPr lang="en-US" sz="1100" b="1">
                          <a:latin typeface="+mj-lt"/>
                          <a:ea typeface="+mj-lt"/>
                        </a:rPr>
                        <a:t>2</a:t>
                      </a:r>
                      <a:endParaRPr lang="en-US" altLang="en-US" sz="1100" b="1">
                        <a:latin typeface="+mj-lt"/>
                        <a:ea typeface="+mj-lt"/>
                      </a:endParaRPr>
                    </a:p>
                  </a:txBody>
                  <a:tcPr anchor="ctr"/>
                </a:tc>
                <a:tc>
                  <a:txBody>
                    <a:bodyPr/>
                    <a:lstStyle/>
                    <a:p>
                      <a:pPr marL="304800" indent="0">
                        <a:buNone/>
                      </a:pPr>
                      <a:r>
                        <a:rPr lang="zh-CN" sz="1100" b="1">
                          <a:latin typeface="+mj-lt"/>
                          <a:ea typeface="+mj-lt"/>
                        </a:rPr>
                        <a:t>减：不允许扣除的支出</a:t>
                      </a:r>
                      <a:endParaRPr lang="zh-CN"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4320">
                <a:tc>
                  <a:txBody>
                    <a:bodyPr/>
                    <a:lstStyle/>
                    <a:p>
                      <a:pPr indent="0" algn="ctr">
                        <a:buNone/>
                      </a:pPr>
                      <a:r>
                        <a:rPr lang="en-US" sz="1100" b="1">
                          <a:latin typeface="+mj-lt"/>
                          <a:ea typeface="+mj-lt"/>
                        </a:rPr>
                        <a:t>3</a:t>
                      </a:r>
                      <a:endParaRPr lang="en-US" altLang="en-US" sz="1100" b="1">
                        <a:latin typeface="+mj-lt"/>
                        <a:ea typeface="+mj-lt"/>
                      </a:endParaRPr>
                    </a:p>
                  </a:txBody>
                  <a:tcPr anchor="ctr"/>
                </a:tc>
                <a:tc>
                  <a:txBody>
                    <a:bodyPr/>
                    <a:lstStyle/>
                    <a:p>
                      <a:pPr indent="0">
                        <a:buNone/>
                      </a:pPr>
                      <a:r>
                        <a:rPr lang="zh-CN" sz="1100" b="1">
                          <a:latin typeface="+mj-lt"/>
                          <a:ea typeface="+mj-lt"/>
                        </a:rPr>
                        <a:t>二、本年符合条件的支出（1-2</a:t>
                      </a:r>
                      <a:r>
                        <a:rPr lang="en-US" sz="1100" b="1">
                          <a:latin typeface="+mj-lt"/>
                          <a:ea typeface="+mj-lt"/>
                        </a:rPr>
                        <a:t>）</a:t>
                      </a:r>
                      <a:endParaRPr lang="en-US"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2415">
                <a:tc>
                  <a:txBody>
                    <a:bodyPr/>
                    <a:lstStyle/>
                    <a:p>
                      <a:pPr indent="0" algn="ctr">
                        <a:buNone/>
                      </a:pPr>
                      <a:r>
                        <a:rPr lang="en-US" sz="1100" b="1">
                          <a:latin typeface="+mj-lt"/>
                          <a:ea typeface="+mj-lt"/>
                        </a:rPr>
                        <a:t>4</a:t>
                      </a:r>
                      <a:endParaRPr lang="en-US" altLang="en-US" sz="1100" b="1">
                        <a:latin typeface="+mj-lt"/>
                        <a:ea typeface="+mj-lt"/>
                      </a:endParaRPr>
                    </a:p>
                  </a:txBody>
                  <a:tcPr anchor="ctr"/>
                </a:tc>
                <a:tc>
                  <a:txBody>
                    <a:bodyPr/>
                    <a:lstStyle/>
                    <a:p>
                      <a:pPr indent="0">
                        <a:buNone/>
                      </a:pPr>
                      <a:r>
                        <a:rPr lang="zh-CN" sz="1100" b="1">
                          <a:latin typeface="+mj-lt"/>
                          <a:ea typeface="+mj-lt"/>
                        </a:rPr>
                        <a:t>三、本年计算扣除限额的基数</a:t>
                      </a:r>
                      <a:endParaRPr lang="zh-CN"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3050">
                <a:tc>
                  <a:txBody>
                    <a:bodyPr/>
                    <a:lstStyle/>
                    <a:p>
                      <a:pPr indent="0" algn="ctr">
                        <a:buNone/>
                      </a:pPr>
                      <a:r>
                        <a:rPr lang="en-US" sz="1100" b="1">
                          <a:latin typeface="+mj-lt"/>
                          <a:ea typeface="+mj-lt"/>
                        </a:rPr>
                        <a:t>5</a:t>
                      </a:r>
                      <a:endParaRPr lang="en-US" altLang="en-US" sz="1100" b="1">
                        <a:latin typeface="+mj-lt"/>
                        <a:ea typeface="+mj-lt"/>
                      </a:endParaRPr>
                    </a:p>
                  </a:txBody>
                  <a:tcPr anchor="ctr"/>
                </a:tc>
                <a:tc>
                  <a:txBody>
                    <a:bodyPr/>
                    <a:lstStyle/>
                    <a:p>
                      <a:pPr marL="304800" indent="0">
                        <a:buNone/>
                      </a:pPr>
                      <a:r>
                        <a:rPr lang="zh-CN" sz="1100" b="1">
                          <a:latin typeface="+mj-lt"/>
                          <a:ea typeface="+mj-lt"/>
                        </a:rPr>
                        <a:t>乘：税收规定扣除率</a:t>
                      </a:r>
                      <a:endParaRPr lang="zh-CN"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r>
              <a:tr h="274955">
                <a:tc>
                  <a:txBody>
                    <a:bodyPr/>
                    <a:lstStyle/>
                    <a:p>
                      <a:pPr indent="0" algn="ctr">
                        <a:buNone/>
                      </a:pPr>
                      <a:r>
                        <a:rPr lang="en-US" sz="1100" b="1">
                          <a:latin typeface="+mj-lt"/>
                          <a:ea typeface="+mj-lt"/>
                        </a:rPr>
                        <a:t>6</a:t>
                      </a:r>
                      <a:endParaRPr lang="en-US" altLang="en-US" sz="1100" b="1">
                        <a:latin typeface="+mj-lt"/>
                        <a:ea typeface="+mj-lt"/>
                      </a:endParaRPr>
                    </a:p>
                  </a:txBody>
                  <a:tcPr anchor="ctr"/>
                </a:tc>
                <a:tc>
                  <a:txBody>
                    <a:bodyPr/>
                    <a:lstStyle/>
                    <a:p>
                      <a:pPr indent="0">
                        <a:buNone/>
                      </a:pPr>
                      <a:r>
                        <a:rPr lang="zh-CN" sz="1100" b="1">
                          <a:latin typeface="+mj-lt"/>
                          <a:ea typeface="+mj-lt"/>
                        </a:rPr>
                        <a:t>四、本企业计算的扣除限额（</a:t>
                      </a:r>
                      <a:r>
                        <a:rPr lang="en-US" sz="1100" b="1">
                          <a:latin typeface="+mj-lt"/>
                          <a:ea typeface="+mj-lt"/>
                        </a:rPr>
                        <a:t>4×5）</a:t>
                      </a:r>
                      <a:endParaRPr lang="en-US"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450215">
                <a:tc>
                  <a:txBody>
                    <a:bodyPr/>
                    <a:lstStyle/>
                    <a:p>
                      <a:pPr indent="0" algn="ctr">
                        <a:buNone/>
                      </a:pPr>
                      <a:r>
                        <a:rPr lang="en-US" sz="1100" b="1">
                          <a:latin typeface="+mj-lt"/>
                          <a:ea typeface="+mj-lt"/>
                        </a:rPr>
                        <a:t>7</a:t>
                      </a:r>
                      <a:endParaRPr lang="en-US" altLang="en-US" sz="1100" b="1">
                        <a:latin typeface="+mj-lt"/>
                        <a:ea typeface="+mj-lt"/>
                      </a:endParaRPr>
                    </a:p>
                  </a:txBody>
                  <a:tcPr anchor="ctr"/>
                </a:tc>
                <a:tc>
                  <a:txBody>
                    <a:bodyPr/>
                    <a:lstStyle/>
                    <a:p>
                      <a:pPr indent="0">
                        <a:buNone/>
                      </a:pPr>
                      <a:r>
                        <a:rPr lang="zh-CN" sz="1100" b="1">
                          <a:latin typeface="+mj-lt"/>
                          <a:ea typeface="+mj-lt"/>
                        </a:rPr>
                        <a:t>五、本年结转以后年度扣除额（3＞6，本行=3-6；3≤6，本行=0）</a:t>
                      </a:r>
                      <a:endParaRPr lang="zh-CN"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1145">
                <a:tc>
                  <a:txBody>
                    <a:bodyPr/>
                    <a:lstStyle/>
                    <a:p>
                      <a:pPr indent="0" algn="ctr">
                        <a:buNone/>
                      </a:pPr>
                      <a:r>
                        <a:rPr lang="en-US" sz="1100" b="1">
                          <a:latin typeface="+mj-lt"/>
                          <a:ea typeface="+mj-lt"/>
                        </a:rPr>
                        <a:t>8</a:t>
                      </a:r>
                      <a:endParaRPr lang="en-US" altLang="en-US" sz="1100" b="1">
                        <a:latin typeface="+mj-lt"/>
                        <a:ea typeface="+mj-lt"/>
                      </a:endParaRPr>
                    </a:p>
                  </a:txBody>
                  <a:tcPr anchor="ctr"/>
                </a:tc>
                <a:tc>
                  <a:txBody>
                    <a:bodyPr/>
                    <a:lstStyle/>
                    <a:p>
                      <a:pPr marL="304800" indent="0">
                        <a:buNone/>
                      </a:pPr>
                      <a:r>
                        <a:rPr lang="zh-CN" sz="1100" b="1">
                          <a:latin typeface="+mj-lt"/>
                          <a:ea typeface="+mj-lt"/>
                        </a:rPr>
                        <a:t>加：以前年度累计结转扣除额</a:t>
                      </a:r>
                      <a:endParaRPr lang="zh-CN"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r>
              <a:tr h="459740">
                <a:tc>
                  <a:txBody>
                    <a:bodyPr/>
                    <a:lstStyle/>
                    <a:p>
                      <a:pPr indent="0" algn="ctr">
                        <a:buNone/>
                      </a:pPr>
                      <a:r>
                        <a:rPr lang="en-US" sz="1100" b="1">
                          <a:latin typeface="+mj-lt"/>
                          <a:ea typeface="+mj-lt"/>
                        </a:rPr>
                        <a:t>9</a:t>
                      </a:r>
                      <a:endParaRPr lang="en-US" altLang="en-US" sz="1100" b="1">
                        <a:latin typeface="+mj-lt"/>
                        <a:ea typeface="+mj-lt"/>
                      </a:endParaRPr>
                    </a:p>
                  </a:txBody>
                  <a:tcPr anchor="ctr"/>
                </a:tc>
                <a:tc>
                  <a:txBody>
                    <a:bodyPr/>
                    <a:lstStyle/>
                    <a:p>
                      <a:pPr marL="304800" indent="0">
                        <a:buNone/>
                      </a:pPr>
                      <a:r>
                        <a:rPr lang="zh-CN" sz="1100" b="1">
                          <a:latin typeface="+mj-lt"/>
                          <a:ea typeface="+mj-lt"/>
                        </a:rPr>
                        <a:t>减：本年扣除的以前年度结转额[3＞6，本行=0；3≤6，本行=8与（6-3）孰小值]</a:t>
                      </a:r>
                      <a:endParaRPr lang="zh-CN"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r>
              <a:tr h="273050">
                <a:tc>
                  <a:txBody>
                    <a:bodyPr/>
                    <a:lstStyle/>
                    <a:p>
                      <a:pPr indent="0" algn="ctr">
                        <a:buNone/>
                      </a:pPr>
                      <a:r>
                        <a:rPr lang="en-US" sz="1100" b="1">
                          <a:latin typeface="+mj-lt"/>
                          <a:ea typeface="+mj-lt"/>
                        </a:rPr>
                        <a:t>10</a:t>
                      </a:r>
                      <a:endParaRPr lang="en-US" altLang="en-US" sz="1100" b="1">
                        <a:latin typeface="+mj-lt"/>
                        <a:ea typeface="+mj-lt"/>
                      </a:endParaRPr>
                    </a:p>
                  </a:txBody>
                  <a:tcPr anchor="ctr"/>
                </a:tc>
                <a:tc>
                  <a:txBody>
                    <a:bodyPr/>
                    <a:lstStyle/>
                    <a:p>
                      <a:pPr indent="0">
                        <a:buNone/>
                      </a:pPr>
                      <a:r>
                        <a:rPr lang="zh-CN" sz="1100" b="1">
                          <a:latin typeface="+mj-lt"/>
                          <a:ea typeface="+mj-lt"/>
                        </a:rPr>
                        <a:t>六、按照分摊协议归集至其他关联方的金额（10</a:t>
                      </a:r>
                      <a:r>
                        <a:rPr lang="en-US" sz="1100" b="1">
                          <a:latin typeface="+mj-lt"/>
                          <a:ea typeface="+mj-lt"/>
                        </a:rPr>
                        <a:t>≤3与6孰小值）</a:t>
                      </a: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r>
              <a:tr h="273050">
                <a:tc>
                  <a:txBody>
                    <a:bodyPr/>
                    <a:lstStyle/>
                    <a:p>
                      <a:pPr indent="0" algn="ctr">
                        <a:buNone/>
                      </a:pPr>
                      <a:r>
                        <a:rPr lang="en-US" sz="1100" b="1">
                          <a:latin typeface="+mj-lt"/>
                          <a:ea typeface="+mj-lt"/>
                        </a:rPr>
                        <a:t>11</a:t>
                      </a:r>
                      <a:endParaRPr lang="en-US" altLang="en-US" sz="1100" b="1">
                        <a:latin typeface="+mj-lt"/>
                        <a:ea typeface="+mj-lt"/>
                      </a:endParaRPr>
                    </a:p>
                  </a:txBody>
                  <a:tcPr anchor="ctr"/>
                </a:tc>
                <a:tc>
                  <a:txBody>
                    <a:bodyPr/>
                    <a:lstStyle/>
                    <a:p>
                      <a:pPr marL="304800" indent="0">
                        <a:buNone/>
                      </a:pPr>
                      <a:r>
                        <a:rPr lang="zh-CN" sz="1100" b="1">
                          <a:latin typeface="+mj-lt"/>
                          <a:ea typeface="+mj-lt"/>
                        </a:rPr>
                        <a:t>按照分摊协议从其他关联方归集至本企业的金额</a:t>
                      </a:r>
                      <a:endParaRPr lang="zh-CN"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c>
                  <a:txBody>
                    <a:bodyPr/>
                    <a:lstStyle/>
                    <a:p>
                      <a:pPr indent="0" algn="ctr">
                        <a:buNone/>
                      </a:pPr>
                      <a:endParaRPr lang="en-US" altLang="en-US" sz="1100" b="1">
                        <a:latin typeface="+mj-lt"/>
                        <a:ea typeface="+mj-lt"/>
                      </a:endParaRPr>
                    </a:p>
                  </a:txBody>
                  <a:tcPr anchor="ctr"/>
                </a:tc>
              </a:tr>
              <a:tr h="460375">
                <a:tc>
                  <a:txBody>
                    <a:bodyPr/>
                    <a:lstStyle/>
                    <a:p>
                      <a:pPr indent="0" algn="ctr">
                        <a:buNone/>
                      </a:pPr>
                      <a:r>
                        <a:rPr lang="en-US" sz="1100" b="1">
                          <a:latin typeface="+mj-lt"/>
                          <a:ea typeface="+mj-lt"/>
                        </a:rPr>
                        <a:t>12</a:t>
                      </a:r>
                      <a:endParaRPr lang="en-US" altLang="en-US" sz="1100" b="1">
                        <a:latin typeface="+mj-lt"/>
                        <a:ea typeface="+mj-lt"/>
                      </a:endParaRPr>
                    </a:p>
                  </a:txBody>
                  <a:tcPr anchor="ctr"/>
                </a:tc>
                <a:tc>
                  <a:txBody>
                    <a:bodyPr/>
                    <a:lstStyle/>
                    <a:p>
                      <a:pPr indent="0">
                        <a:buNone/>
                      </a:pPr>
                      <a:r>
                        <a:rPr lang="zh-CN" sz="1100" b="1">
                          <a:latin typeface="+mj-lt"/>
                          <a:ea typeface="+mj-lt"/>
                        </a:rPr>
                        <a:t>七、本年支出纳税调整金额（3＞6，本行=2+3-6+10-11；3≤6，本行=2+10-11-9）</a:t>
                      </a:r>
                      <a:endParaRPr lang="zh-CN"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r h="272415">
                <a:tc>
                  <a:txBody>
                    <a:bodyPr/>
                    <a:lstStyle/>
                    <a:p>
                      <a:pPr algn="ctr">
                        <a:buNone/>
                      </a:pPr>
                      <a:r>
                        <a:rPr lang="en-US" sz="1100" b="1">
                          <a:latin typeface="+mj-lt"/>
                          <a:ea typeface="+mj-lt"/>
                        </a:rPr>
                        <a:t>13</a:t>
                      </a:r>
                      <a:endParaRPr lang="en-US" sz="1100" b="1">
                        <a:latin typeface="+mj-lt"/>
                        <a:ea typeface="+mj-lt"/>
                      </a:endParaRPr>
                    </a:p>
                  </a:txBody>
                  <a:tcPr anchor="ctr"/>
                </a:tc>
                <a:tc>
                  <a:txBody>
                    <a:bodyPr/>
                    <a:lstStyle/>
                    <a:p>
                      <a:pPr indent="0">
                        <a:buNone/>
                      </a:pPr>
                      <a:r>
                        <a:rPr lang="zh-CN" sz="1100" b="1">
                          <a:latin typeface="+mj-lt"/>
                          <a:ea typeface="+mj-lt"/>
                        </a:rPr>
                        <a:t>八、累计结转以后年度扣除额（7+8-9</a:t>
                      </a:r>
                      <a:r>
                        <a:rPr lang="en-US" sz="1100" b="1">
                          <a:latin typeface="+mj-lt"/>
                          <a:ea typeface="+mj-lt"/>
                        </a:rPr>
                        <a:t>）</a:t>
                      </a:r>
                      <a:endParaRPr lang="en-US" altLang="en-US" sz="1100" b="1">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c>
                  <a:txBody>
                    <a:bodyPr/>
                    <a:lstStyle/>
                    <a:p>
                      <a:pPr indent="0" algn="ctr">
                        <a:buNone/>
                      </a:pPr>
                      <a:endParaRPr lang="en-US" altLang="en-US" sz="1100" b="1" dirty="0">
                        <a:latin typeface="+mj-lt"/>
                        <a:ea typeface="+mj-lt"/>
                      </a:endParaRPr>
                    </a:p>
                  </a:txBody>
                  <a:tcPr anchor="ctr"/>
                </a:tc>
              </a:tr>
            </a:tbl>
          </a:graphicData>
        </a:graphic>
      </p:graphicFrame>
      <p:sp>
        <p:nvSpPr>
          <p:cNvPr id="5" name="圆角矩形标注 4"/>
          <p:cNvSpPr/>
          <p:nvPr/>
        </p:nvSpPr>
        <p:spPr>
          <a:xfrm>
            <a:off x="7769860" y="1632585"/>
            <a:ext cx="4029710" cy="1110615"/>
          </a:xfrm>
          <a:prstGeom prst="wedgeRoundRectCallout">
            <a:avLst>
              <a:gd name="adj1" fmla="val -69602"/>
              <a:gd name="adj2" fmla="val -25929"/>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a:solidFill>
                  <a:schemeClr val="tx1"/>
                </a:solidFill>
                <a:sym typeface="+mn-ea"/>
              </a:rPr>
              <a:t> 增加第2列“保险企业手续费及佣金支出”</a:t>
            </a:r>
            <a:endParaRPr lang="zh-CN" altLang="en-US" sz="1600" b="1">
              <a:solidFill>
                <a:schemeClr val="tx1"/>
              </a:solidFill>
              <a:sym typeface="+mn-ea"/>
            </a:endParaRPr>
          </a:p>
        </p:txBody>
      </p:sp>
      <p:sp>
        <p:nvSpPr>
          <p:cNvPr id="2" name="圆角矩形 1"/>
          <p:cNvSpPr/>
          <p:nvPr/>
        </p:nvSpPr>
        <p:spPr>
          <a:xfrm>
            <a:off x="6351270" y="1651000"/>
            <a:ext cx="916940" cy="486537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A105070 捐赠支出及纳税调整明细表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3" name="表格 2"/>
          <p:cNvGraphicFramePr/>
          <p:nvPr/>
        </p:nvGraphicFramePr>
        <p:xfrm>
          <a:off x="427990" y="1640840"/>
          <a:ext cx="10721340" cy="4611370"/>
        </p:xfrm>
        <a:graphic>
          <a:graphicData uri="http://schemas.openxmlformats.org/drawingml/2006/table">
            <a:tbl>
              <a:tblPr firstRow="1" bandRow="1">
                <a:tableStyleId>{5C22544A-7EE6-4342-B048-85BDC9FD1C3A}</a:tableStyleId>
              </a:tblPr>
              <a:tblGrid>
                <a:gridCol w="889635"/>
                <a:gridCol w="532130"/>
                <a:gridCol w="2042160"/>
                <a:gridCol w="1097280"/>
                <a:gridCol w="1282065"/>
                <a:gridCol w="1046480"/>
                <a:gridCol w="957580"/>
                <a:gridCol w="814070"/>
                <a:gridCol w="993140"/>
                <a:gridCol w="1066800"/>
              </a:tblGrid>
              <a:tr h="829310">
                <a:tc rowSpan="2">
                  <a:txBody>
                    <a:bodyPr/>
                    <a:lstStyle/>
                    <a:p>
                      <a:pPr indent="0" algn="ctr">
                        <a:buNone/>
                      </a:pPr>
                      <a:r>
                        <a:rPr lang="zh-CN" sz="1100" b="1" dirty="0">
                          <a:solidFill>
                            <a:srgbClr val="FFFFFF"/>
                          </a:solidFill>
                          <a:latin typeface="+mj-lt"/>
                          <a:ea typeface="+mj-lt"/>
                        </a:rPr>
                        <a:t>行次</a:t>
                      </a:r>
                      <a:endParaRPr lang="zh-CN" altLang="en-US" sz="1100" b="1" dirty="0">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rowSpan="2" gridSpan="2">
                  <a:txBody>
                    <a:bodyPr/>
                    <a:lstStyle/>
                    <a:p>
                      <a:pPr indent="0" algn="ctr">
                        <a:buNone/>
                      </a:pPr>
                      <a:r>
                        <a:rPr lang="zh-CN" sz="1100" b="1">
                          <a:solidFill>
                            <a:srgbClr val="FFFFFF"/>
                          </a:solidFill>
                          <a:latin typeface="+mj-lt"/>
                          <a:ea typeface="+mj-lt"/>
                        </a:rPr>
                        <a:t>项目</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rowSpan="2"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tcPr>
                </a:tc>
                <a:tc>
                  <a:txBody>
                    <a:bodyPr/>
                    <a:lstStyle/>
                    <a:p>
                      <a:pPr indent="0" algn="ctr">
                        <a:buNone/>
                      </a:pPr>
                      <a:r>
                        <a:rPr lang="zh-CN" sz="1100" b="1">
                          <a:solidFill>
                            <a:srgbClr val="FFFFFF"/>
                          </a:solidFill>
                          <a:latin typeface="+mj-lt"/>
                          <a:ea typeface="+mj-lt"/>
                        </a:rPr>
                        <a:t>账载金额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以前年度结转可扣除的捐赠额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按税收规定计算的扣除限额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税收金额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纳税调增金额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纳税调减金额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r>
                        <a:rPr lang="zh-CN" sz="1100" b="1">
                          <a:solidFill>
                            <a:srgbClr val="FFFFFF"/>
                          </a:solidFill>
                          <a:latin typeface="+mj-lt"/>
                          <a:ea typeface="+mj-lt"/>
                        </a:rPr>
                        <a:t>可结转以后年度扣除的捐赠额</a:t>
                      </a:r>
                      <a:endParaRPr lang="zh-CN"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r>
              <a:tr h="259080">
                <a:tc vMerge="1">
                  <a:tcP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B w="15240" cap="flat" cmpd="sng">
                      <a:solidFill>
                        <a:srgbClr val="FFFFFF"/>
                      </a:solidFill>
                      <a:prstDash val="solid"/>
                      <a:headEnd type="none" w="med" len="med"/>
                      <a:tailEnd type="none" w="med" len="med"/>
                    </a:lnB>
                  </a:tcPr>
                </a:tc>
                <a:tc vMerge="1" gridSpan="2">
                  <a:tcPr>
                    <a:lnL w="15240" cap="flat" cmpd="sng">
                      <a:solidFill>
                        <a:srgbClr val="FFFFFF"/>
                      </a:solidFill>
                      <a:prstDash val="solid"/>
                      <a:headEnd type="none" w="med" len="med"/>
                      <a:tailEnd type="none" w="med" len="med"/>
                    </a:lnL>
                    <a:lnB w="15240" cap="flat" cmpd="sng">
                      <a:solidFill>
                        <a:srgbClr val="FFFFFF"/>
                      </a:solidFill>
                      <a:prstDash val="solid"/>
                      <a:headEnd type="none" w="med" len="med"/>
                      <a:tailEnd type="none" w="med" len="med"/>
                    </a:lnB>
                  </a:tcPr>
                </a:tc>
                <a:tc vMerge="1" hMerge="1">
                  <a:tcPr>
                    <a:lnR w="15240" cap="flat" cmpd="sng">
                      <a:solidFill>
                        <a:srgbClr val="FFFFFF"/>
                      </a:solidFill>
                      <a:prstDash val="solid"/>
                      <a:headEnd type="none" w="med" len="med"/>
                      <a:tailEnd type="none" w="med" len="med"/>
                    </a:lnR>
                    <a:lnB w="15240" cap="flat" cmpd="sng">
                      <a:solidFill>
                        <a:srgbClr val="FFFFFF"/>
                      </a:solidFill>
                      <a:prstDash val="solid"/>
                      <a:headEnd type="none" w="med" len="med"/>
                      <a:tailEnd type="none" w="med" len="med"/>
                    </a:lnB>
                  </a:tcPr>
                </a:tc>
                <a:tc>
                  <a:txBody>
                    <a:bodyPr/>
                    <a:lstStyle/>
                    <a:p>
                      <a:pPr indent="0" algn="ctr">
                        <a:buNone/>
                      </a:pPr>
                      <a:r>
                        <a:rPr lang="en-US" sz="1100" b="1">
                          <a:solidFill>
                            <a:srgbClr val="000000"/>
                          </a:solidFill>
                          <a:latin typeface="+mj-lt"/>
                          <a:ea typeface="+mj-lt"/>
                        </a:rPr>
                        <a:t>1</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2</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3</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4</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5</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6</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7</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59080">
                <a:tc>
                  <a:txBody>
                    <a:bodyPr/>
                    <a:lstStyle/>
                    <a:p>
                      <a:pPr indent="0" algn="ctr">
                        <a:buNone/>
                      </a:pPr>
                      <a:r>
                        <a:rPr lang="en-US" sz="1100" b="1">
                          <a:solidFill>
                            <a:srgbClr val="FFFFFF"/>
                          </a:solidFill>
                          <a:latin typeface="+mj-lt"/>
                          <a:ea typeface="+mj-lt"/>
                        </a:rPr>
                        <a:t>1</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一、非公益性捐赠</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332105">
                <a:tc>
                  <a:txBody>
                    <a:bodyPr/>
                    <a:lstStyle/>
                    <a:p>
                      <a:pPr indent="0" algn="ctr">
                        <a:buNone/>
                      </a:pPr>
                      <a:r>
                        <a:rPr lang="en-US" sz="1100" b="1">
                          <a:solidFill>
                            <a:srgbClr val="FFFFFF"/>
                          </a:solidFill>
                          <a:latin typeface="+mj-lt"/>
                          <a:ea typeface="+mj-lt"/>
                        </a:rPr>
                        <a:t>2</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二、全额扣除的公益性捐赠</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a:solidFill>
                          <a:srgbClr val="CBD2E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59080">
                <a:tc>
                  <a:txBody>
                    <a:bodyPr/>
                    <a:lstStyle/>
                    <a:p>
                      <a:pPr indent="0" algn="ctr">
                        <a:buNone/>
                      </a:pPr>
                      <a:r>
                        <a:rPr lang="en-US" sz="1100" b="1">
                          <a:solidFill>
                            <a:srgbClr val="FFFFFF"/>
                          </a:solidFill>
                          <a:latin typeface="+mj-lt"/>
                          <a:ea typeface="+mj-lt"/>
                        </a:rPr>
                        <a:t>3</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FF0000"/>
                          </a:solidFill>
                          <a:latin typeface="+mj-lt"/>
                          <a:ea typeface="+mj-lt"/>
                          <a:cs typeface="等线" panose="02010600030101010101" charset="-122"/>
                        </a:rPr>
                        <a:t>其中：扶贫捐赠</a:t>
                      </a:r>
                      <a:endParaRPr lang="zh-CN" altLang="en-US" sz="1100" b="1">
                        <a:solidFill>
                          <a:srgbClr val="FF0000"/>
                        </a:solidFill>
                        <a:latin typeface="+mj-lt"/>
                        <a:ea typeface="+mj-lt"/>
                        <a:cs typeface="等线" panose="02010600030101010101" charset="-122"/>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426720">
                <a:tc>
                  <a:txBody>
                    <a:bodyPr/>
                    <a:lstStyle/>
                    <a:p>
                      <a:pPr indent="0" algn="ctr">
                        <a:buNone/>
                      </a:pPr>
                      <a:r>
                        <a:rPr lang="en-US" sz="1100" b="1">
                          <a:solidFill>
                            <a:srgbClr val="FFFFFF"/>
                          </a:solidFill>
                          <a:latin typeface="+mj-lt"/>
                          <a:ea typeface="+mj-lt"/>
                        </a:rPr>
                        <a:t>4</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三、限额扣除的公益性捐赠（5+6+7+8)</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336550">
                <a:tc>
                  <a:txBody>
                    <a:bodyPr/>
                    <a:lstStyle/>
                    <a:p>
                      <a:pPr indent="0" algn="ctr">
                        <a:buNone/>
                      </a:pPr>
                      <a:r>
                        <a:rPr lang="en-US" sz="1100" b="1">
                          <a:solidFill>
                            <a:srgbClr val="FFFFFF"/>
                          </a:solidFill>
                          <a:latin typeface="+mj-lt"/>
                          <a:ea typeface="+mj-lt"/>
                        </a:rPr>
                        <a:t>5</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前三年度（　　　　年）</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337185">
                <a:tc>
                  <a:txBody>
                    <a:bodyPr/>
                    <a:lstStyle/>
                    <a:p>
                      <a:pPr indent="0" algn="ctr">
                        <a:buNone/>
                      </a:pPr>
                      <a:r>
                        <a:rPr lang="en-US" sz="1100" b="1">
                          <a:solidFill>
                            <a:srgbClr val="FFFFFF"/>
                          </a:solidFill>
                          <a:latin typeface="+mj-lt"/>
                          <a:ea typeface="+mj-lt"/>
                        </a:rPr>
                        <a:t>6</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前二年度（               年）</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0</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337185">
                <a:tc>
                  <a:txBody>
                    <a:bodyPr/>
                    <a:lstStyle/>
                    <a:p>
                      <a:pPr indent="0" algn="ctr">
                        <a:buNone/>
                      </a:pPr>
                      <a:r>
                        <a:rPr lang="en-US" sz="1100" b="1">
                          <a:solidFill>
                            <a:srgbClr val="FFFFFF"/>
                          </a:solidFill>
                          <a:latin typeface="+mj-lt"/>
                          <a:ea typeface="+mj-lt"/>
                        </a:rPr>
                        <a:t>7</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前一年度（               年）</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dirty="0">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r>
                        <a:rPr lang="en-US" sz="1100" b="1">
                          <a:solidFill>
                            <a:srgbClr val="000000"/>
                          </a:solidFill>
                          <a:latin typeface="+mj-lt"/>
                          <a:ea typeface="+mj-lt"/>
                        </a:rPr>
                        <a:t>0</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381635">
                <a:tc>
                  <a:txBody>
                    <a:bodyPr/>
                    <a:lstStyle/>
                    <a:p>
                      <a:pPr indent="0" algn="ctr">
                        <a:buNone/>
                      </a:pPr>
                      <a:r>
                        <a:rPr lang="en-US" sz="1100" b="1">
                          <a:solidFill>
                            <a:srgbClr val="FFFFFF"/>
                          </a:solidFill>
                          <a:latin typeface="+mj-lt"/>
                          <a:ea typeface="+mj-lt"/>
                        </a:rPr>
                        <a:t>8</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本</a:t>
                      </a:r>
                      <a:r>
                        <a:rPr lang="en-US" sz="1100" b="1">
                          <a:solidFill>
                            <a:srgbClr val="000000"/>
                          </a:solidFill>
                          <a:latin typeface="+mj-lt"/>
                          <a:ea typeface="+mj-lt"/>
                        </a:rPr>
                        <a:t>   </a:t>
                      </a:r>
                      <a:r>
                        <a:rPr lang="zh-CN" sz="1100" b="1">
                          <a:solidFill>
                            <a:srgbClr val="000000"/>
                          </a:solidFill>
                          <a:latin typeface="+mj-lt"/>
                          <a:ea typeface="+mj-lt"/>
                        </a:rPr>
                        <a:t>年（                    年）</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dirty="0">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r h="259080">
                <a:tc>
                  <a:txBody>
                    <a:bodyPr/>
                    <a:lstStyle/>
                    <a:p>
                      <a:pPr indent="0" algn="ctr">
                        <a:buNone/>
                      </a:pPr>
                      <a:r>
                        <a:rPr lang="en-US" sz="1100" b="1">
                          <a:solidFill>
                            <a:srgbClr val="FFFFFF"/>
                          </a:solidFill>
                          <a:latin typeface="+mj-lt"/>
                          <a:ea typeface="+mj-lt"/>
                        </a:rPr>
                        <a:t>9</a:t>
                      </a:r>
                      <a:endParaRPr lang="en-US" altLang="en-US" sz="1100" b="1">
                        <a:solidFill>
                          <a:srgbClr val="FFFFFF"/>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gridSpan="2">
                  <a:txBody>
                    <a:bodyPr/>
                    <a:lstStyle/>
                    <a:p>
                      <a:pPr indent="0">
                        <a:buNone/>
                      </a:pPr>
                      <a:r>
                        <a:rPr lang="zh-CN" sz="1100" b="1">
                          <a:solidFill>
                            <a:srgbClr val="000000"/>
                          </a:solidFill>
                          <a:latin typeface="+mj-lt"/>
                          <a:ea typeface="+mj-lt"/>
                        </a:rPr>
                        <a:t>合计（1+2+4）</a:t>
                      </a:r>
                      <a:endParaRPr lang="zh-CN"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E7EAF0"/>
                    </a:solidFill>
                  </a:tcPr>
                </a:tc>
              </a:tr>
              <a:tr h="594360">
                <a:tc gridSpan="2">
                  <a:txBody>
                    <a:bodyPr/>
                    <a:lstStyle/>
                    <a:p>
                      <a:pPr indent="0" algn="ctr">
                        <a:buNone/>
                      </a:pPr>
                      <a:r>
                        <a:rPr lang="zh-CN" sz="1100" b="1">
                          <a:solidFill>
                            <a:srgbClr val="FF0000"/>
                          </a:solidFill>
                          <a:latin typeface="+mj-lt"/>
                          <a:ea typeface="+mj-lt"/>
                        </a:rPr>
                        <a:t>附列资料</a:t>
                      </a:r>
                      <a:endParaRPr lang="zh-CN" altLang="en-US" sz="1100" b="1">
                        <a:solidFill>
                          <a:srgbClr val="FF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hMerge="1">
                  <a:tcPr>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tcPr>
                </a:tc>
                <a:tc>
                  <a:txBody>
                    <a:bodyPr/>
                    <a:lstStyle/>
                    <a:p>
                      <a:pPr indent="0">
                        <a:buNone/>
                      </a:pPr>
                      <a:r>
                        <a:rPr lang="zh-CN" sz="1100" b="1">
                          <a:solidFill>
                            <a:srgbClr val="FF0000"/>
                          </a:solidFill>
                          <a:latin typeface="+mj-lt"/>
                          <a:ea typeface="+mj-lt"/>
                        </a:rPr>
                        <a:t>2015年度至本年发生的公益性扶贫捐赠合计金额</a:t>
                      </a:r>
                      <a:endParaRPr lang="zh-CN" altLang="en-US" sz="1100" b="1">
                        <a:solidFill>
                          <a:srgbClr val="FF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005DA2"/>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en-US" sz="1100" b="1">
                          <a:solidFill>
                            <a:srgbClr val="000000"/>
                          </a:solidFill>
                          <a:latin typeface="+mj-lt"/>
                          <a:ea typeface="+mj-lt"/>
                        </a:rPr>
                        <a:t>*</a:t>
                      </a:r>
                      <a:endParaRPr lang="en-US" altLang="en-US" sz="1100" b="1">
                        <a:solidFill>
                          <a:srgbClr val="000000"/>
                        </a:solidFill>
                        <a:latin typeface="+mj-lt"/>
                        <a:ea typeface="+mj-lt"/>
                      </a:endParaRPr>
                    </a:p>
                  </a:txBody>
                  <a:tcPr anchor="ctr">
                    <a:lnL w="15240" cap="flat" cmpd="sng">
                      <a:solidFill>
                        <a:srgbClr val="FFFFFF"/>
                      </a:solidFill>
                      <a:prstDash val="solid"/>
                      <a:headEnd type="none" w="med" len="med"/>
                      <a:tailEnd type="none" w="med" len="med"/>
                    </a:lnL>
                    <a:lnR w="15240" cap="flat" cmpd="sng">
                      <a:solidFill>
                        <a:srgbClr val="FFFFFF"/>
                      </a:solidFill>
                      <a:prstDash val="solid"/>
                      <a:headEnd type="none" w="med" len="med"/>
                      <a:tailEnd type="none" w="med" len="med"/>
                    </a:lnR>
                    <a:lnT w="15240" cap="flat" cmpd="sng">
                      <a:solidFill>
                        <a:srgbClr val="FFFFFF"/>
                      </a:solidFill>
                      <a:prstDash val="solid"/>
                      <a:headEnd type="none" w="med" len="med"/>
                      <a:tailEnd type="none" w="med" len="med"/>
                    </a:lnT>
                    <a:lnB w="15240" cap="flat" cmpd="sng">
                      <a:solidFill>
                        <a:srgbClr val="FFFFFF"/>
                      </a:solidFill>
                      <a:prstDash val="solid"/>
                      <a:headEnd type="none" w="med" len="med"/>
                      <a:tailEnd type="none" w="med" len="med"/>
                    </a:lnB>
                    <a:lnTlToBr>
                      <a:noFill/>
                    </a:lnTlToBr>
                    <a:lnBlToTr>
                      <a:noFill/>
                    </a:lnBlToTr>
                    <a:solidFill>
                      <a:srgbClr val="CBD2E0"/>
                    </a:solidFill>
                  </a:tcPr>
                </a:tc>
              </a:tr>
            </a:tbl>
          </a:graphicData>
        </a:graphic>
      </p:graphicFrame>
      <p:sp>
        <p:nvSpPr>
          <p:cNvPr id="5" name="圆角矩形标注 4"/>
          <p:cNvSpPr/>
          <p:nvPr/>
        </p:nvSpPr>
        <p:spPr>
          <a:xfrm>
            <a:off x="3841750" y="2672080"/>
            <a:ext cx="3038475" cy="1188085"/>
          </a:xfrm>
          <a:prstGeom prst="wedgeRoundRectCallout">
            <a:avLst>
              <a:gd name="adj1" fmla="val -63614"/>
              <a:gd name="adj2" fmla="val 2037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增加第</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3</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行“其中：扶贫捐赠”</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l" fontAlgn="base"/>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填报纳税人发生的可全额税前扣除的扶贫公益性捐赠支出。</a:t>
            </a:r>
            <a:endPar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6" name="圆角矩形标注 5"/>
          <p:cNvSpPr/>
          <p:nvPr/>
        </p:nvSpPr>
        <p:spPr>
          <a:xfrm>
            <a:off x="4262755" y="5019040"/>
            <a:ext cx="3665855" cy="1406525"/>
          </a:xfrm>
          <a:prstGeom prst="wedgeRoundRectCallout">
            <a:avLst>
              <a:gd name="adj1" fmla="val -63614"/>
              <a:gd name="adj2" fmla="val 2037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dirty="0">
                <a:solidFill>
                  <a:schemeClr val="tx1"/>
                </a:solidFill>
                <a:latin typeface="微软雅黑" panose="020B0503020204020204" pitchFamily="34" charset="-122"/>
                <a:ea typeface="微软雅黑" panose="020B0503020204020204" pitchFamily="34" charset="-122"/>
                <a:sym typeface="+mn-ea"/>
              </a:rPr>
              <a:t>增加</a:t>
            </a:r>
            <a:r>
              <a:rPr lang="en-US" altLang="zh-CN" sz="1600" dirty="0">
                <a:solidFill>
                  <a:schemeClr val="tx1"/>
                </a:solidFill>
                <a:latin typeface="微软雅黑" panose="020B0503020204020204" pitchFamily="34" charset="-122"/>
                <a:ea typeface="微软雅黑" panose="020B0503020204020204" pitchFamily="34" charset="-122"/>
                <a:sym typeface="+mn-ea"/>
              </a:rPr>
              <a:t>“</a:t>
            </a:r>
            <a:r>
              <a:rPr lang="zh-CN" altLang="en-US" sz="1600" dirty="0">
                <a:solidFill>
                  <a:schemeClr val="tx1"/>
                </a:solidFill>
                <a:latin typeface="微软雅黑" panose="020B0503020204020204" pitchFamily="34" charset="-122"/>
                <a:ea typeface="微软雅黑" panose="020B0503020204020204" pitchFamily="34" charset="-122"/>
                <a:sym typeface="+mn-ea"/>
              </a:rPr>
              <a:t>附列资料：2015年度至本年发生的公益性扶贫捐赠合计金额</a:t>
            </a:r>
            <a:r>
              <a:rPr lang="en-US" altLang="zh-CN" sz="1600" dirty="0">
                <a:solidFill>
                  <a:schemeClr val="tx1"/>
                </a:solidFill>
                <a:latin typeface="微软雅黑" panose="020B0503020204020204" pitchFamily="34" charset="-122"/>
                <a:ea typeface="微软雅黑" panose="020B0503020204020204" pitchFamily="34" charset="-122"/>
                <a:sym typeface="+mn-ea"/>
              </a:rPr>
              <a:t>”</a:t>
            </a:r>
            <a:r>
              <a:rPr lang="zh-CN" altLang="en-US" sz="1600" dirty="0">
                <a:solidFill>
                  <a:schemeClr val="tx1"/>
                </a:solidFill>
                <a:latin typeface="微软雅黑" panose="020B0503020204020204" pitchFamily="34" charset="-122"/>
                <a:ea typeface="微软雅黑" panose="020B0503020204020204" pitchFamily="34" charset="-122"/>
                <a:sym typeface="+mn-ea"/>
              </a:rPr>
              <a:t>行次</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algn="l" fontAlgn="base"/>
            <a:r>
              <a:rPr lang="zh-CN" altLang="en-US" sz="1600" dirty="0">
                <a:solidFill>
                  <a:schemeClr val="tx1"/>
                </a:solidFill>
                <a:latin typeface="微软雅黑" panose="020B0503020204020204" pitchFamily="34" charset="-122"/>
                <a:ea typeface="微软雅黑" panose="020B0503020204020204" pitchFamily="34" charset="-122"/>
                <a:sym typeface="+mn-ea"/>
              </a:rPr>
              <a:t>填报企业按照规定</a:t>
            </a:r>
            <a:r>
              <a:rPr lang="zh-CN" altLang="en-US" sz="1600" dirty="0">
                <a:solidFill>
                  <a:srgbClr val="FF0000"/>
                </a:solidFill>
                <a:latin typeface="微软雅黑" panose="020B0503020204020204" pitchFamily="34" charset="-122"/>
                <a:ea typeface="微软雅黑" panose="020B0503020204020204" pitchFamily="34" charset="-122"/>
                <a:sym typeface="+mn-ea"/>
              </a:rPr>
              <a:t>在2015年1月1日至本年度发生的</a:t>
            </a:r>
            <a:r>
              <a:rPr lang="zh-CN" altLang="en-US" sz="1600" dirty="0">
                <a:solidFill>
                  <a:schemeClr val="tx1"/>
                </a:solidFill>
                <a:latin typeface="微软雅黑" panose="020B0503020204020204" pitchFamily="34" charset="-122"/>
                <a:ea typeface="微软雅黑" panose="020B0503020204020204" pitchFamily="34" charset="-122"/>
                <a:sym typeface="+mn-ea"/>
              </a:rPr>
              <a:t>可全额税前扣除的扶贫公益性捐赠支出</a:t>
            </a:r>
            <a:r>
              <a:rPr lang="zh-CN" altLang="en-US" sz="1600" dirty="0">
                <a:solidFill>
                  <a:srgbClr val="FF0000"/>
                </a:solidFill>
                <a:latin typeface="微软雅黑" panose="020B0503020204020204" pitchFamily="34" charset="-122"/>
                <a:ea typeface="微软雅黑" panose="020B0503020204020204" pitchFamily="34" charset="-122"/>
                <a:sym typeface="+mn-ea"/>
              </a:rPr>
              <a:t>合计金额</a:t>
            </a:r>
            <a:r>
              <a:rPr lang="zh-CN" altLang="en-US" sz="1600" dirty="0">
                <a:solidFill>
                  <a:schemeClr val="tx1"/>
                </a:solidFill>
                <a:latin typeface="微软雅黑" panose="020B0503020204020204" pitchFamily="34" charset="-122"/>
                <a:ea typeface="微软雅黑" panose="020B0503020204020204" pitchFamily="34" charset="-122"/>
                <a:sym typeface="+mn-ea"/>
              </a:rPr>
              <a:t>。</a:t>
            </a:r>
            <a:endPar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2" name="圆角矩形 1"/>
          <p:cNvSpPr/>
          <p:nvPr/>
        </p:nvSpPr>
        <p:spPr>
          <a:xfrm>
            <a:off x="504825" y="3283585"/>
            <a:ext cx="2371725" cy="2914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27355" y="5660390"/>
            <a:ext cx="3328670" cy="59182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A1050</a:t>
            </a:r>
            <a:r>
              <a:rPr lang="en-US" sz="3000" b="1" dirty="0">
                <a:solidFill>
                  <a:schemeClr val="bg1"/>
                </a:solidFill>
                <a:latin typeface="微软雅黑" panose="020B0503020204020204" pitchFamily="34" charset="-122"/>
                <a:ea typeface="微软雅黑" panose="020B0503020204020204" pitchFamily="34" charset="-122"/>
                <a:sym typeface="+mn-ea"/>
              </a:rPr>
              <a:t>8</a:t>
            </a:r>
            <a:r>
              <a:rPr sz="3000" b="1" dirty="0">
                <a:solidFill>
                  <a:schemeClr val="bg1"/>
                </a:solidFill>
                <a:latin typeface="微软雅黑" panose="020B0503020204020204" pitchFamily="34" charset="-122"/>
                <a:ea typeface="微软雅黑" panose="020B0503020204020204" pitchFamily="34" charset="-122"/>
                <a:sym typeface="+mn-ea"/>
              </a:rPr>
              <a:t>0 资产折旧、摊销及纳税调整明细表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367623" name="Group 7"/>
          <p:cNvGraphicFramePr>
            <a:graphicFrameLocks noGrp="1"/>
          </p:cNvGraphicFramePr>
          <p:nvPr/>
        </p:nvGraphicFramePr>
        <p:xfrm>
          <a:off x="504825" y="1597660"/>
          <a:ext cx="9713595" cy="4902200"/>
        </p:xfrm>
        <a:graphic>
          <a:graphicData uri="http://schemas.openxmlformats.org/drawingml/2006/table">
            <a:tbl>
              <a:tblPr/>
              <a:tblGrid>
                <a:gridCol w="1090295"/>
                <a:gridCol w="1045845"/>
                <a:gridCol w="4004310"/>
                <a:gridCol w="1302385"/>
                <a:gridCol w="1211580"/>
                <a:gridCol w="1059180"/>
              </a:tblGrid>
              <a:tr h="358775">
                <a:tc rowSpan="3">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FFFFFF"/>
                          </a:solidFill>
                          <a:effectLst/>
                          <a:latin typeface="+mj-lt"/>
                          <a:ea typeface="+mj-lt"/>
                        </a:rPr>
                        <a:t>行次</a:t>
                      </a:r>
                      <a:endParaRPr kumimoji="0" lang="zh-CN" altLang="en-US" sz="1100" b="1" i="0" u="none" strike="noStrike" cap="none" normalizeH="0" baseline="0" dirty="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mj-lt"/>
                          <a:ea typeface="+mj-lt"/>
                        </a:rPr>
                        <a:t>项目</a:t>
                      </a:r>
                      <a:endParaRPr kumimoji="0" lang="zh-CN" altLang="en-US"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hMerge="1">
                  <a:tcPr/>
                </a:tc>
                <a:tc gridSpan="3">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rPr>
                        <a:t>账载金额</a:t>
                      </a:r>
                      <a:endParaRPr kumimoji="0" lang="zh-CN" altLang="en-US" sz="1400" b="1" i="0" u="none" strike="noStrike" cap="none" normalizeH="0" baseline="0">
                        <a:ln>
                          <a:noFill/>
                        </a:ln>
                        <a:solidFill>
                          <a:srgbClr val="FFFFFF"/>
                        </a:solidFill>
                        <a:effectLst/>
                        <a:latin typeface="Arial" panose="020B0604020202020204" pitchFamily="34" charset="0"/>
                        <a:ea typeface="微软雅黑" panose="020B0503020204020204" pitchFamily="34" charset="-122"/>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c hMerge="1">
                  <a:tcPr/>
                </a:tc>
              </a:tr>
              <a:tr h="456565">
                <a:tc vMerge="1">
                  <a:tcPr/>
                </a:tc>
                <a:tc vMerge="1" gridSpan="2">
                  <a:tcPr/>
                </a:tc>
                <a:tc vMerge="1" h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资产原值</a:t>
                      </a:r>
                      <a:endParaRPr kumimoji="0" lang="zh-CN" altLang="en-US" sz="1100" b="1" i="0" u="none" strike="noStrike" cap="none" normalizeH="0" baseline="0">
                        <a:ln>
                          <a:noFill/>
                        </a:ln>
                        <a:solidFill>
                          <a:srgbClr val="000000"/>
                        </a:solidFill>
                        <a:effectLst/>
                        <a:latin typeface="+mj-lt"/>
                        <a:ea typeface="+mj-lt"/>
                      </a:endParaRPr>
                    </a:p>
                  </a:txBody>
                  <a:tcPr marL="62195" marR="6219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本年折旧、摊销额</a:t>
                      </a:r>
                      <a:endParaRPr kumimoji="0" lang="zh-CN" altLang="en-US" sz="1100" b="1"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累计折旧、摊销额</a:t>
                      </a:r>
                      <a:endParaRPr kumimoji="0" lang="zh-CN" altLang="en-US" sz="1100" b="1"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178435">
                <a:tc vMerge="1">
                  <a:tcPr/>
                </a:tc>
                <a:tc vMerge="1" gridSpan="2">
                  <a:tcPr/>
                </a:tc>
                <a:tc vMerge="1" h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1</a:t>
                      </a:r>
                      <a:endParaRPr kumimoji="0" lang="en-US" altLang="zh-CN" sz="1100" b="1" i="0" u="none" strike="noStrike" cap="none" normalizeH="0" baseline="0">
                        <a:ln>
                          <a:noFill/>
                        </a:ln>
                        <a:solidFill>
                          <a:srgbClr val="000000"/>
                        </a:solidFill>
                        <a:effectLst/>
                        <a:latin typeface="+mj-lt"/>
                        <a:ea typeface="+mj-lt"/>
                      </a:endParaRPr>
                    </a:p>
                  </a:txBody>
                  <a:tcPr marL="62195" marR="6219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2</a:t>
                      </a:r>
                      <a:endParaRPr kumimoji="0" lang="en-US" altLang="zh-CN" sz="1100" b="1"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3</a:t>
                      </a:r>
                      <a:endParaRPr kumimoji="0" lang="en-US" altLang="zh-CN" sz="1100" b="1"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4892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一、固定资产（</a:t>
                      </a:r>
                      <a:r>
                        <a:rPr kumimoji="0" lang="en-US" altLang="zh-CN" sz="1100" b="1" i="0" u="none" strike="noStrike" cap="none" normalizeH="0" baseline="0" dirty="0">
                          <a:ln>
                            <a:noFill/>
                          </a:ln>
                          <a:solidFill>
                            <a:srgbClr val="000000"/>
                          </a:solidFill>
                          <a:effectLst/>
                          <a:latin typeface="+mj-lt"/>
                          <a:ea typeface="+mj-lt"/>
                        </a:rPr>
                        <a:t>2+3+4+5+6+7</a:t>
                      </a:r>
                      <a:r>
                        <a:rPr kumimoji="0" lang="zh-CN" altLang="en-US" sz="1100" b="1" i="0" u="none" strike="noStrike" cap="none" normalizeH="0" baseline="0" dirty="0">
                          <a:ln>
                            <a:noFill/>
                          </a:ln>
                          <a:solidFill>
                            <a:srgbClr val="000000"/>
                          </a:solidFill>
                          <a:effectLst/>
                          <a:latin typeface="+mj-lt"/>
                          <a:ea typeface="+mj-lt"/>
                        </a:rPr>
                        <a:t>）</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h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860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2</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6">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所有固定资产</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（一）房屋、建筑物</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41529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3</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marL="367030" indent="-367030"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367030" marR="0" lvl="0" indent="-36703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（二）飞机、火车、轮船、机器、机械和其他生产设备</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9591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4</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marL="367030" indent="-367030"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367030" marR="0" lvl="0" indent="-36703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（三）与生产经营活动有关的器具、工具、家具等</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64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5</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（四）飞机、火车、轮船以外的运输工具</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0764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6</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（五）电子设备</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rgbClr val="000000"/>
                          </a:solidFill>
                          <a:effectLst/>
                          <a:latin typeface="+mj-lt"/>
                          <a:ea typeface="+mj-lt"/>
                        </a:rPr>
                        <a:t> </a:t>
                      </a:r>
                      <a:endParaRPr kumimoji="0" lang="en-US" altLang="zh-CN" sz="1100" b="0"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7686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7</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（六）其他</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41529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8</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7">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其中：享受固定资产加速折旧及一次性扣除政策的资产加速折旧额大于一般折旧额的部分</a:t>
                      </a:r>
                      <a:endParaRPr kumimoji="0" lang="zh-CN" altLang="en-US" sz="1100" b="1"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marL="367030" indent="-367030"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367030" marR="0" lvl="0" indent="-36703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a:t>
                      </a:r>
                      <a:r>
                        <a:rPr kumimoji="0" lang="zh-CN" altLang="en-US" sz="1100" b="1" i="0" u="none" strike="noStrike" cap="none" normalizeH="0" baseline="0" dirty="0">
                          <a:ln>
                            <a:noFill/>
                          </a:ln>
                          <a:solidFill>
                            <a:srgbClr val="0000FF"/>
                          </a:solidFill>
                          <a:effectLst/>
                          <a:latin typeface="+mj-lt"/>
                          <a:ea typeface="+mj-lt"/>
                        </a:rPr>
                        <a:t>一）重要行业固定资产加速折旧（不含一次性扣除）</a:t>
                      </a:r>
                      <a:endParaRPr kumimoji="0" lang="zh-CN" altLang="en-US" sz="1100" b="1" i="0" u="none" strike="noStrike" cap="none" normalizeH="0" baseline="0" dirty="0">
                        <a:ln>
                          <a:noFill/>
                        </a:ln>
                        <a:solidFill>
                          <a:srgbClr val="0000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733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9</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（二）其他行业研发设备加速折旧</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6924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10</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r>
                        <a:rPr kumimoji="0" lang="zh-CN" altLang="en-US" sz="1100" b="1" i="0" u="none" strike="noStrike" cap="none" normalizeH="0" baseline="0" dirty="0">
                          <a:ln>
                            <a:noFill/>
                          </a:ln>
                          <a:solidFill>
                            <a:srgbClr val="000000"/>
                          </a:solidFill>
                          <a:effectLst/>
                          <a:latin typeface="+mj-lt"/>
                          <a:ea typeface="+mj-lt"/>
                        </a:rPr>
                        <a:t>（三）固定资产一次性扣除</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7178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11</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（四）技术进步、更新换代固定资产</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9654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12</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（五）常年强震动、高腐蚀固定资产</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685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13</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（六）外购软件折旧</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r h="23050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14</a:t>
                      </a:r>
                      <a:endParaRPr kumimoji="0" lang="en-US" altLang="zh-CN" sz="1100" b="1" i="0" u="none" strike="noStrike" cap="none" normalizeH="0" baseline="0">
                        <a:ln>
                          <a:noFill/>
                        </a:ln>
                        <a:solidFill>
                          <a:srgbClr val="FFFFFF"/>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000000"/>
                          </a:solidFill>
                          <a:effectLst/>
                          <a:latin typeface="+mj-lt"/>
                          <a:ea typeface="+mj-lt"/>
                        </a:rPr>
                        <a:t>（七）集成电路企业生产设备</a:t>
                      </a:r>
                      <a:endParaRPr kumimoji="0" lang="zh-CN" altLang="en-US" sz="1100" b="1"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a:ln>
                            <a:noFill/>
                          </a:ln>
                          <a:solidFill>
                            <a:srgbClr val="000000"/>
                          </a:solidFill>
                          <a:effectLst/>
                          <a:latin typeface="+mj-lt"/>
                          <a:ea typeface="+mj-lt"/>
                        </a:rPr>
                        <a:t> </a:t>
                      </a:r>
                      <a:endParaRPr kumimoji="0" lang="en-US" altLang="zh-CN" sz="1100" b="0" i="0" u="none" strike="noStrike" cap="none" normalizeH="0" baseline="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rgbClr val="000000"/>
                          </a:solidFill>
                          <a:effectLst/>
                          <a:latin typeface="+mj-lt"/>
                          <a:ea typeface="+mj-lt"/>
                        </a:rPr>
                        <a:t> </a:t>
                      </a:r>
                      <a:endParaRPr kumimoji="0" lang="en-US" altLang="zh-CN" sz="1100" b="0" i="0" u="none" strike="noStrike" cap="none" normalizeH="0" baseline="0" dirty="0">
                        <a:ln>
                          <a:noFill/>
                        </a:ln>
                        <a:solidFill>
                          <a:srgbClr val="000000"/>
                        </a:solidFill>
                        <a:effectLst/>
                        <a:latin typeface="+mj-lt"/>
                        <a:ea typeface="+mj-lt"/>
                      </a:endParaRPr>
                    </a:p>
                  </a:txBody>
                  <a:tcPr marL="62195" marR="621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r>
            </a:tbl>
          </a:graphicData>
        </a:graphic>
      </p:graphicFrame>
      <p:sp>
        <p:nvSpPr>
          <p:cNvPr id="6" name="圆角矩形标注 5"/>
          <p:cNvSpPr/>
          <p:nvPr/>
        </p:nvSpPr>
        <p:spPr>
          <a:xfrm>
            <a:off x="6733540" y="3531870"/>
            <a:ext cx="3858895" cy="1753235"/>
          </a:xfrm>
          <a:prstGeom prst="wedgeRoundRectCallout">
            <a:avLst>
              <a:gd name="adj1" fmla="val -63614"/>
              <a:gd name="adj2" fmla="val 2037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sz="1600" b="1" dirty="0">
                <a:solidFill>
                  <a:schemeClr val="tx1"/>
                </a:solidFill>
                <a:latin typeface="微软雅黑" panose="020B0503020204020204" pitchFamily="34" charset="-122"/>
                <a:ea typeface="微软雅黑" panose="020B0503020204020204" pitchFamily="34" charset="-122"/>
                <a:sym typeface="+mn-ea"/>
              </a:rPr>
              <a:t>第8行“重要行业”包括：制造业，信息传输、软件和信息技术服务业行业</a:t>
            </a:r>
            <a:endParaRPr sz="1600" b="1" dirty="0">
              <a:solidFill>
                <a:schemeClr val="tx1"/>
              </a:solidFill>
              <a:latin typeface="微软雅黑" panose="020B0503020204020204" pitchFamily="34" charset="-122"/>
              <a:ea typeface="微软雅黑" panose="020B0503020204020204" pitchFamily="34" charset="-122"/>
              <a:sym typeface="+mn-ea"/>
            </a:endParaRPr>
          </a:p>
          <a:p>
            <a:pPr algn="l" fontAlgn="base"/>
            <a:r>
              <a:rPr lang="zh-CN" altLang="zh-CN" sz="1600" b="1" dirty="0">
                <a:solidFill>
                  <a:schemeClr val="tx1"/>
                </a:solidFill>
                <a:latin typeface="微软雅黑" panose="020B0503020204020204" pitchFamily="34" charset="-122"/>
                <a:ea typeface="微软雅黑" panose="020B0503020204020204" pitchFamily="34" charset="-122"/>
                <a:sym typeface="+mn-ea"/>
              </a:rPr>
              <a:t>财政部 税务总局公告2019年第66号</a:t>
            </a:r>
            <a:r>
              <a:rPr lang="zh-CN" altLang="en-US" sz="1600" b="1" dirty="0">
                <a:solidFill>
                  <a:schemeClr val="tx1"/>
                </a:solidFill>
                <a:latin typeface="微软雅黑" panose="020B0503020204020204" pitchFamily="34" charset="-122"/>
                <a:ea typeface="微软雅黑" panose="020B0503020204020204" pitchFamily="34" charset="-122"/>
                <a:sym typeface="+mn-ea"/>
              </a:rPr>
              <a:t>规定，</a:t>
            </a:r>
            <a:r>
              <a:rPr lang="zh-CN" altLang="zh-CN" sz="1600" b="1" dirty="0">
                <a:solidFill>
                  <a:schemeClr val="tx1"/>
                </a:solidFill>
                <a:latin typeface="微软雅黑" panose="020B0503020204020204" pitchFamily="34" charset="-122"/>
                <a:ea typeface="微软雅黑" panose="020B0503020204020204" pitchFamily="34" charset="-122"/>
                <a:sym typeface="+mn-ea"/>
              </a:rPr>
              <a:t>自2019年1月1日起，固定资产加速折旧优惠的行业范围，</a:t>
            </a:r>
            <a:r>
              <a:rPr lang="zh-CN" altLang="zh-CN" sz="1600" b="1" dirty="0">
                <a:solidFill>
                  <a:srgbClr val="FF0000"/>
                </a:solidFill>
                <a:latin typeface="微软雅黑" panose="020B0503020204020204" pitchFamily="34" charset="-122"/>
                <a:ea typeface="微软雅黑" panose="020B0503020204020204" pitchFamily="34" charset="-122"/>
                <a:sym typeface="+mn-ea"/>
              </a:rPr>
              <a:t>扩大至全部制造业领域</a:t>
            </a:r>
            <a:r>
              <a:rPr lang="zh-CN" altLang="zh-CN" sz="1600" dirty="0">
                <a:latin typeface="微软雅黑" panose="020B0503020204020204" pitchFamily="34" charset="-122"/>
                <a:ea typeface="微软雅黑" panose="020B0503020204020204" pitchFamily="34" charset="-122"/>
                <a:sym typeface="+mn-ea"/>
              </a:rPr>
              <a:t>。</a:t>
            </a:r>
            <a:endParaRPr sz="1600" dirty="0">
              <a:solidFill>
                <a:schemeClr val="tx1"/>
              </a:solidFill>
              <a:latin typeface="微软雅黑" panose="020B0503020204020204" pitchFamily="34" charset="-122"/>
              <a:ea typeface="微软雅黑" panose="020B0503020204020204" pitchFamily="34" charset="-122"/>
              <a:sym typeface="+mn-ea"/>
            </a:endParaRPr>
          </a:p>
        </p:txBody>
      </p:sp>
      <p:sp>
        <p:nvSpPr>
          <p:cNvPr id="2" name="圆角矩形 1"/>
          <p:cNvSpPr/>
          <p:nvPr/>
        </p:nvSpPr>
        <p:spPr>
          <a:xfrm>
            <a:off x="2715895" y="4558030"/>
            <a:ext cx="3385185" cy="2914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a:t>
            </a:r>
            <a:r>
              <a:rPr lang="en-US" sz="3000" b="1" dirty="0">
                <a:solidFill>
                  <a:schemeClr val="bg1"/>
                </a:solidFill>
                <a:latin typeface="微软雅黑" panose="020B0503020204020204" pitchFamily="34" charset="-122"/>
                <a:ea typeface="微软雅黑" panose="020B0503020204020204" pitchFamily="34" charset="-122"/>
                <a:sym typeface="+mn-ea"/>
              </a:rPr>
              <a:t>6000</a:t>
            </a:r>
            <a:r>
              <a:rPr sz="3000" b="1" dirty="0">
                <a:solidFill>
                  <a:schemeClr val="bg1"/>
                </a:solidFill>
                <a:latin typeface="微软雅黑" panose="020B0503020204020204" pitchFamily="34" charset="-122"/>
                <a:ea typeface="微软雅黑" panose="020B0503020204020204" pitchFamily="34" charset="-122"/>
                <a:sym typeface="+mn-ea"/>
              </a:rPr>
              <a:t> 企业所得税弥补亏损明细表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396295" name="Group 7"/>
          <p:cNvGraphicFramePr>
            <a:graphicFrameLocks noGrp="1"/>
          </p:cNvGraphicFramePr>
          <p:nvPr/>
        </p:nvGraphicFramePr>
        <p:xfrm>
          <a:off x="536575" y="1701800"/>
          <a:ext cx="8281035" cy="4625340"/>
        </p:xfrm>
        <a:graphic>
          <a:graphicData uri="http://schemas.openxmlformats.org/drawingml/2006/table">
            <a:tbl>
              <a:tblPr/>
              <a:tblGrid>
                <a:gridCol w="624840"/>
                <a:gridCol w="718820"/>
                <a:gridCol w="467360"/>
                <a:gridCol w="629285"/>
                <a:gridCol w="628650"/>
                <a:gridCol w="638810"/>
                <a:gridCol w="639445"/>
                <a:gridCol w="502920"/>
                <a:gridCol w="598805"/>
                <a:gridCol w="625475"/>
                <a:gridCol w="634365"/>
                <a:gridCol w="713740"/>
                <a:gridCol w="764540"/>
                <a:gridCol w="93980"/>
              </a:tblGrid>
              <a:tr h="640080">
                <a:tc rowSpan="3">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dirty="0">
                          <a:ln>
                            <a:noFill/>
                          </a:ln>
                          <a:solidFill>
                            <a:srgbClr val="FFFFFF"/>
                          </a:solidFill>
                          <a:effectLst/>
                          <a:latin typeface="+mj-lt"/>
                          <a:ea typeface="+mj-lt"/>
                        </a:rPr>
                        <a:t>行次</a:t>
                      </a:r>
                      <a:endParaRPr kumimoji="0" lang="zh-CN" altLang="en-US" sz="1100" b="1" i="0" u="none" strike="noStrike" cap="none" normalizeH="0" baseline="0" dirty="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mj-lt"/>
                          <a:ea typeface="+mj-lt"/>
                        </a:rPr>
                        <a:t>项目</a:t>
                      </a:r>
                      <a:endParaRPr kumimoji="0" lang="zh-CN" altLang="en-US"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mj-lt"/>
                          <a:ea typeface="+mj-lt"/>
                        </a:rPr>
                        <a:t>年度</a:t>
                      </a:r>
                      <a:endParaRPr kumimoji="0" lang="zh-CN" altLang="en-US"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1"/>
                          </a:solidFill>
                          <a:effectLst/>
                          <a:latin typeface="+mj-lt"/>
                          <a:ea typeface="+mj-lt"/>
                        </a:rPr>
                        <a:t>当年境内所得额</a:t>
                      </a:r>
                      <a:endParaRPr kumimoji="0" lang="zh-CN" altLang="en-US" sz="11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1"/>
                          </a:solidFill>
                          <a:effectLst/>
                          <a:latin typeface="+mj-lt"/>
                          <a:ea typeface="+mj-lt"/>
                        </a:rPr>
                        <a:t>分立转出的亏损额</a:t>
                      </a:r>
                      <a:endParaRPr kumimoji="0" lang="zh-CN" altLang="en-US" sz="11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mj-lt"/>
                          <a:ea typeface="+mj-lt"/>
                        </a:rPr>
                        <a:t>合并、分立转入</a:t>
                      </a:r>
                      <a:endParaRPr kumimoji="0" lang="zh-CN" altLang="en-US" sz="1400" b="1" i="0" u="none" strike="noStrike" cap="none" normalizeH="0" baseline="0">
                        <a:ln>
                          <a:noFill/>
                        </a:ln>
                        <a:solidFill>
                          <a:schemeClr val="bg1"/>
                        </a:solidFill>
                        <a:effectLst/>
                        <a:latin typeface="+mj-lt"/>
                        <a:ea typeface="+mj-l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mj-lt"/>
                          <a:ea typeface="+mj-lt"/>
                        </a:rPr>
                        <a:t>的亏损额</a:t>
                      </a:r>
                      <a:endParaRPr kumimoji="0" lang="zh-CN" altLang="en-US" sz="14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1"/>
                          </a:solidFill>
                          <a:effectLst/>
                          <a:latin typeface="+mj-lt"/>
                          <a:ea typeface="+mj-lt"/>
                        </a:rPr>
                        <a:t>弥补亏损企业类型</a:t>
                      </a:r>
                      <a:endParaRPr kumimoji="0" lang="zh-CN" altLang="en-US" sz="11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1"/>
                          </a:solidFill>
                          <a:effectLst/>
                          <a:latin typeface="+mj-lt"/>
                          <a:ea typeface="+mj-lt"/>
                        </a:rPr>
                        <a:t>当年亏损额</a:t>
                      </a:r>
                      <a:endParaRPr kumimoji="0" lang="zh-CN" altLang="en-US" sz="11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bg1"/>
                          </a:solidFill>
                          <a:effectLst/>
                          <a:latin typeface="+mj-lt"/>
                          <a:ea typeface="+mj-lt"/>
                        </a:rPr>
                        <a:t>当年待弥补的亏损额</a:t>
                      </a:r>
                      <a:endParaRPr kumimoji="0" lang="zh-CN" altLang="en-US" sz="11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bg1"/>
                          </a:solidFill>
                          <a:effectLst/>
                          <a:latin typeface="+mj-lt"/>
                          <a:ea typeface="+mj-lt"/>
                        </a:rPr>
                        <a:t>用本年度所得额弥补的以前年度亏损额</a:t>
                      </a:r>
                      <a:endParaRPr kumimoji="0" lang="zh-CN" altLang="en-US" sz="1400" b="1" i="0" u="none" strike="noStrike" cap="none" normalizeH="0" baseline="0">
                        <a:ln>
                          <a:noFill/>
                        </a:ln>
                        <a:solidFill>
                          <a:schemeClr val="bg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c rowSpan="2"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mj-lt"/>
                          <a:ea typeface="+mj-lt"/>
                        </a:rPr>
                        <a:t>当年可结转以后年度弥补的亏损额</a:t>
                      </a:r>
                      <a:endParaRPr kumimoji="0" lang="zh-CN" altLang="en-US"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hMerge="1">
                  <a:tcPr/>
                </a:tc>
              </a:tr>
              <a:tr h="679450">
                <a:tc vMerge="1">
                  <a:tcPr/>
                </a:tc>
                <a:tc vMerge="1">
                  <a:tcPr/>
                </a:tc>
                <a:tc vMerge="1">
                  <a:tcPr/>
                </a:tc>
                <a:tc vMerge="1">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可弥补年限</a:t>
                      </a:r>
                      <a:r>
                        <a:rPr kumimoji="0" lang="en-US" altLang="zh-CN" sz="1100" b="1" i="0" u="none" strike="noStrike" cap="none" normalizeH="0" baseline="0">
                          <a:ln>
                            <a:noFill/>
                          </a:ln>
                          <a:solidFill>
                            <a:srgbClr val="000000"/>
                          </a:solidFill>
                          <a:effectLst/>
                          <a:latin typeface="+mj-lt"/>
                          <a:ea typeface="+mj-lt"/>
                        </a:rPr>
                        <a:t>5</a:t>
                      </a:r>
                      <a:r>
                        <a:rPr kumimoji="0" lang="zh-CN" altLang="en-US" sz="1100" b="1" i="0" u="none" strike="noStrike" cap="none" normalizeH="0" baseline="0">
                          <a:ln>
                            <a:noFill/>
                          </a:ln>
                          <a:solidFill>
                            <a:srgbClr val="000000"/>
                          </a:solidFill>
                          <a:effectLst/>
                          <a:latin typeface="+mj-lt"/>
                          <a:ea typeface="+mj-lt"/>
                        </a:rPr>
                        <a:t>年</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可弥补年限</a:t>
                      </a:r>
                      <a:r>
                        <a:rPr kumimoji="0" lang="en-US" altLang="zh-CN" sz="1100" b="1" i="0" u="none" strike="noStrike" cap="none" normalizeH="0" baseline="0">
                          <a:ln>
                            <a:noFill/>
                          </a:ln>
                          <a:solidFill>
                            <a:srgbClr val="000000"/>
                          </a:solidFill>
                          <a:effectLst/>
                          <a:latin typeface="+mj-lt"/>
                          <a:ea typeface="+mj-lt"/>
                        </a:rPr>
                        <a:t>10</a:t>
                      </a:r>
                      <a:r>
                        <a:rPr kumimoji="0" lang="zh-CN" altLang="en-US" sz="1100" b="1" i="0" u="none" strike="noStrike" cap="none" normalizeH="0" baseline="0">
                          <a:ln>
                            <a:noFill/>
                          </a:ln>
                          <a:solidFill>
                            <a:srgbClr val="000000"/>
                          </a:solidFill>
                          <a:effectLst/>
                          <a:latin typeface="+mj-lt"/>
                          <a:ea typeface="+mj-lt"/>
                        </a:rPr>
                        <a:t>年</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a:tcPr/>
                </a:tc>
                <a:tc vMerge="1">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使用境内所得弥补</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使用境外所得弥补</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vMerge="1" gridSpan="2">
                  <a:tcPr/>
                </a:tc>
                <a:tc vMerge="1" hMerge="1">
                  <a:tcPr/>
                </a:tc>
              </a:tr>
              <a:tr h="340995">
                <a:tc vMerge="1">
                  <a:tcPr/>
                </a:tc>
                <a:tc v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1</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2</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3</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4</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5</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6</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7</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8</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9</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10</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11</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hMerge="1">
                  <a:tcPr/>
                </a:tc>
              </a:tr>
              <a:tr h="42672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accent1"/>
                          </a:solidFill>
                          <a:effectLst/>
                          <a:latin typeface="+mj-lt"/>
                          <a:ea typeface="+mj-lt"/>
                        </a:rPr>
                        <a:t>前十年度</a:t>
                      </a:r>
                      <a:endParaRPr kumimoji="0" lang="zh-CN" altLang="en-US" sz="1100" b="1" i="0" u="none" strike="noStrike" cap="none" normalizeH="0" baseline="0">
                        <a:ln>
                          <a:noFill/>
                        </a:ln>
                        <a:solidFill>
                          <a:schemeClr val="accent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C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100" b="1" i="0" u="none" strike="noStrike" cap="none" normalizeH="0" baseline="0">
                        <a:ln>
                          <a:noFill/>
                        </a:ln>
                        <a:solidFill>
                          <a:srgbClr val="0070C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hMerge="1">
                  <a:tcPr/>
                </a:tc>
              </a:tr>
              <a:tr h="42672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2</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accent1"/>
                          </a:solidFill>
                          <a:effectLst/>
                          <a:latin typeface="+mj-lt"/>
                          <a:ea typeface="+mj-lt"/>
                        </a:rPr>
                        <a:t>前九年度</a:t>
                      </a:r>
                      <a:endParaRPr kumimoji="0" lang="zh-CN" altLang="en-US" sz="1100" b="1" i="0" u="none" strike="noStrike" cap="none" normalizeH="0" baseline="0">
                        <a:ln>
                          <a:noFill/>
                        </a:ln>
                        <a:solidFill>
                          <a:schemeClr val="accent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hMerge="1">
                  <a:tcPr/>
                </a:tc>
              </a:tr>
              <a:tr h="34544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chemeClr val="tx1"/>
                          </a:solidFill>
                          <a:effectLst/>
                          <a:latin typeface="+mj-lt"/>
                          <a:ea typeface="+mj-lt"/>
                        </a:rPr>
                        <a:t>……</a:t>
                      </a:r>
                      <a:endParaRPr kumimoji="0" lang="en-US" altLang="zh-CN" sz="1100" b="1" i="0" u="none" strike="noStrike" cap="none" normalizeH="0" baseline="0">
                        <a:ln>
                          <a:noFill/>
                        </a:ln>
                        <a:solidFill>
                          <a:schemeClr val="tx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solidFill>
                            <a:srgbClr val="000000"/>
                          </a:solidFill>
                          <a:effectLst/>
                          <a:latin typeface="+mj-lt"/>
                          <a:ea typeface="+mj-lt"/>
                        </a:rPr>
                        <a:t> </a:t>
                      </a:r>
                      <a:endParaRPr kumimoji="0" lang="en-US" altLang="zh-CN" sz="1100" b="1" i="0" u="none" strike="noStrike" cap="none" normalizeH="0" baseline="0" dirty="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hMerge="1">
                  <a:tcPr/>
                </a:tc>
              </a:tr>
              <a:tr h="42672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FFFFFF"/>
                          </a:solidFill>
                          <a:effectLst/>
                          <a:latin typeface="+mj-lt"/>
                          <a:ea typeface="+mj-lt"/>
                        </a:rPr>
                        <a:t>9</a:t>
                      </a:r>
                      <a:endParaRPr kumimoji="0" lang="zh-CN" altLang="en-US"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tx1"/>
                          </a:solidFill>
                          <a:effectLst/>
                          <a:latin typeface="+mj-lt"/>
                          <a:ea typeface="+mj-lt"/>
                        </a:rPr>
                        <a:t>前二年度</a:t>
                      </a:r>
                      <a:endParaRPr kumimoji="0" lang="zh-CN" altLang="en-US" sz="1100" b="1" i="0" u="none" strike="noStrike" cap="none" normalizeH="0" baseline="0">
                        <a:ln>
                          <a:noFill/>
                        </a:ln>
                        <a:solidFill>
                          <a:schemeClr val="tx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dirty="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dirty="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hMerge="1">
                  <a:tcPr/>
                </a:tc>
              </a:tr>
              <a:tr h="42672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10</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chemeClr val="tx1"/>
                          </a:solidFill>
                          <a:effectLst/>
                          <a:latin typeface="+mj-lt"/>
                          <a:ea typeface="+mj-lt"/>
                        </a:rPr>
                        <a:t>前一年度</a:t>
                      </a:r>
                      <a:endParaRPr kumimoji="0" lang="zh-CN" altLang="en-US" sz="1100" b="1" i="0" u="none" strike="noStrike" cap="none" normalizeH="0" baseline="0">
                        <a:ln>
                          <a:noFill/>
                        </a:ln>
                        <a:solidFill>
                          <a:schemeClr val="tx1"/>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000000"/>
                          </a:solidFill>
                          <a:effectLst/>
                          <a:latin typeface="+mj-lt"/>
                          <a:ea typeface="+mj-lt"/>
                        </a:rPr>
                        <a:t> </a:t>
                      </a: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hMerge="1">
                  <a:tcPr/>
                </a:tc>
              </a:tr>
              <a:tr h="548640">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11</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本年度</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E0"/>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gridSpan="2">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algn="l" defTabSz="914400" rtl="0" eaLnBrk="1" fontAlgn="base" latinLnBrk="0" hangingPunct="1">
                        <a:lnSpc>
                          <a:spcPct val="100000"/>
                        </a:lnSpc>
                        <a:buClrTx/>
                        <a:buSzTx/>
                        <a:buFontTx/>
                        <a:buNone/>
                      </a:pPr>
                      <a:endParaRPr kumimoji="0" lang="en-US" altLang="zh-CN"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alpha val="50000"/>
                      </a:srgbClr>
                    </a:solidFill>
                  </a:tcPr>
                </a:tc>
                <a:tc hMerge="1">
                  <a:tcPr/>
                </a:tc>
              </a:tr>
              <a:tr h="363855">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a:ln>
                            <a:noFill/>
                          </a:ln>
                          <a:solidFill>
                            <a:srgbClr val="FFFFFF"/>
                          </a:solidFill>
                          <a:effectLst/>
                          <a:latin typeface="+mj-lt"/>
                          <a:ea typeface="+mj-lt"/>
                        </a:rPr>
                        <a:t>12</a:t>
                      </a:r>
                      <a:endParaRPr kumimoji="0" lang="en-US" altLang="zh-CN" sz="1100" b="1" i="0" u="none" strike="noStrike" cap="none" normalizeH="0" baseline="0">
                        <a:ln>
                          <a:noFill/>
                        </a:ln>
                        <a:solidFill>
                          <a:srgbClr val="FFFFFF"/>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11">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1" i="0" u="none" strike="noStrike" cap="none" normalizeH="0" baseline="0">
                          <a:ln>
                            <a:noFill/>
                          </a:ln>
                          <a:solidFill>
                            <a:srgbClr val="000000"/>
                          </a:solidFill>
                          <a:effectLst/>
                          <a:latin typeface="+mj-lt"/>
                          <a:ea typeface="+mj-lt"/>
                        </a:rPr>
                        <a:t>可结转以后年度弥补的亏损额合计</a:t>
                      </a:r>
                      <a:endParaRPr kumimoji="0" lang="zh-CN" altLang="en-US" sz="1100" b="1" i="0" u="none" strike="noStrike" cap="none" normalizeH="0" baseline="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0"/>
                    </a:solidFill>
                  </a:tcPr>
                </a:tc>
                <a:tc hMerge="1">
                  <a:tcPr/>
                </a:tc>
                <a:tc hMerge="1">
                  <a:tcPr/>
                </a:tc>
                <a:tc hMerge="1">
                  <a:tcPr/>
                </a:tc>
                <a:tc hMerge="1">
                  <a:tcPr/>
                </a:tc>
                <a:tc hMerge="1">
                  <a:tcPr/>
                </a:tc>
                <a:tc hMerge="1">
                  <a:tcPr/>
                </a:tc>
                <a:tc hMerge="1">
                  <a:tcPr/>
                </a:tc>
                <a:tc hMerge="1">
                  <a:tcPr/>
                </a:tc>
                <a:tc hMerge="1">
                  <a:tcPr/>
                </a:tc>
                <a:tc hMerge="1">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solidFill>
                            <a:srgbClr val="000000"/>
                          </a:solidFill>
                          <a:effectLst/>
                          <a:latin typeface="+mj-lt"/>
                          <a:ea typeface="+mj-lt"/>
                        </a:rPr>
                        <a:t> </a:t>
                      </a:r>
                      <a:endParaRPr kumimoji="0" lang="en-US" altLang="zh-CN" sz="1100" b="1" i="0" u="none" strike="noStrike" cap="none" normalizeH="0" baseline="0" dirty="0">
                        <a:ln>
                          <a:noFill/>
                        </a:ln>
                        <a:solidFill>
                          <a:srgbClr val="000000"/>
                        </a:solidFill>
                        <a:effectLst/>
                        <a:latin typeface="+mj-lt"/>
                        <a:ea typeface="+mj-lt"/>
                      </a:endParaRPr>
                    </a:p>
                  </a:txBody>
                  <a:tcPr marL="68578" marR="685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eaLnBrk="0" hangingPunct="0">
                        <a:lnSpc>
                          <a:spcPct val="90000"/>
                        </a:lnSpc>
                        <a:spcBef>
                          <a:spcPts val="1000"/>
                        </a:spcBef>
                        <a:buFont typeface="Arial" panose="020B0604020202020204" pitchFamily="34" charset="0"/>
                        <a:defRPr sz="2400">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90000"/>
                        </a:lnSpc>
                        <a:spcBef>
                          <a:spcPts val="500"/>
                        </a:spcBef>
                        <a:buFont typeface="Arial" panose="020B0604020202020204" pitchFamily="34" charset="0"/>
                        <a:defRPr sz="2000">
                          <a:solidFill>
                            <a:schemeClr val="tx1"/>
                          </a:solidFill>
                          <a:latin typeface="Arial" panose="020B0604020202020204" pitchFamily="34" charset="0"/>
                          <a:ea typeface="微软雅黑" panose="020B0503020204020204" pitchFamily="34" charset="-122"/>
                        </a:defRPr>
                      </a:lvl2pPr>
                      <a:lvl3pPr marL="1143000" indent="-228600" algn="l" eaLnBrk="0" hangingPunct="0">
                        <a:lnSpc>
                          <a:spcPct val="90000"/>
                        </a:lnSpc>
                        <a:spcBef>
                          <a:spcPts val="500"/>
                        </a:spcBef>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4pPr>
                      <a:lvl5pPr marL="2057400" indent="-228600" algn="l" eaLnBrk="0" hangingPunct="0">
                        <a:lnSpc>
                          <a:spcPct val="90000"/>
                        </a:lnSpc>
                        <a:spcBef>
                          <a:spcPts val="500"/>
                        </a:spcBef>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zh-CN" sz="1100" b="0" i="0" u="none" strike="noStrike" cap="none" normalizeH="0" baseline="0" dirty="0">
                          <a:ln>
                            <a:noFill/>
                          </a:ln>
                          <a:solidFill>
                            <a:srgbClr val="000000"/>
                          </a:solidFill>
                          <a:effectLst/>
                          <a:latin typeface="Arial" panose="020B0604020202020204" pitchFamily="34" charset="0"/>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Times New Roman" panose="02020603050405020304" charset="0"/>
                        <a:ea typeface="宋体" panose="02010600030101010101" pitchFamily="2" charset="-122"/>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sp>
        <p:nvSpPr>
          <p:cNvPr id="5" name="圆角矩形 4"/>
          <p:cNvSpPr/>
          <p:nvPr/>
        </p:nvSpPr>
        <p:spPr>
          <a:xfrm>
            <a:off x="7954010" y="3388360"/>
            <a:ext cx="859155" cy="35750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958455" y="3836035"/>
            <a:ext cx="859155" cy="161163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954010" y="5447665"/>
            <a:ext cx="859155" cy="4616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8970010" y="2207260"/>
            <a:ext cx="2314575" cy="683895"/>
          </a:xfrm>
          <a:prstGeom prst="wedgeRoundRectCallout">
            <a:avLst>
              <a:gd name="adj1" fmla="val -54114"/>
              <a:gd name="adj2" fmla="val 150300"/>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buClrTx/>
              <a:buSzTx/>
              <a:buFontTx/>
            </a:pPr>
            <a:r>
              <a:rPr lang="zh-CN" altLang="en-US" sz="1600" b="1">
                <a:solidFill>
                  <a:schemeClr val="tx1"/>
                </a:solidFill>
                <a:latin typeface="微软雅黑" panose="020B0503020204020204" pitchFamily="34" charset="-122"/>
                <a:ea typeface="微软雅黑" panose="020B0503020204020204" pitchFamily="34" charset="-122"/>
                <a:sym typeface="+mn-ea"/>
              </a:rPr>
              <a:t>第1行第11列＝0</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p:txBody>
      </p:sp>
      <p:sp>
        <p:nvSpPr>
          <p:cNvPr id="10" name="圆角矩形标注 9"/>
          <p:cNvSpPr/>
          <p:nvPr/>
        </p:nvSpPr>
        <p:spPr>
          <a:xfrm>
            <a:off x="8970010" y="3388360"/>
            <a:ext cx="2314575" cy="1123950"/>
          </a:xfrm>
          <a:prstGeom prst="wedgeRoundRectCallout">
            <a:avLst>
              <a:gd name="adj1" fmla="val -62458"/>
              <a:gd name="adj2" fmla="val 98328"/>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buClrTx/>
              <a:buSzTx/>
              <a:buFontTx/>
            </a:pPr>
            <a:r>
              <a:rPr lang="zh-CN" altLang="en-US" sz="1600" b="1">
                <a:solidFill>
                  <a:schemeClr val="tx1"/>
                </a:solidFill>
                <a:latin typeface="微软雅黑" panose="020B0503020204020204" pitchFamily="34" charset="-122"/>
                <a:ea typeface="微软雅黑" panose="020B0503020204020204" pitchFamily="34" charset="-122"/>
                <a:sym typeface="+mn-ea"/>
              </a:rPr>
              <a:t>第2至10行第11列＝第8列的绝对值-第9列-第10列</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p:txBody>
      </p:sp>
      <p:sp>
        <p:nvSpPr>
          <p:cNvPr id="11" name="圆角矩形标注 10"/>
          <p:cNvSpPr/>
          <p:nvPr/>
        </p:nvSpPr>
        <p:spPr>
          <a:xfrm>
            <a:off x="9182735" y="4787900"/>
            <a:ext cx="2101850" cy="815975"/>
          </a:xfrm>
          <a:prstGeom prst="wedgeRoundRectCallout">
            <a:avLst>
              <a:gd name="adj1" fmla="val -72024"/>
              <a:gd name="adj2" fmla="val 68677"/>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buClrTx/>
              <a:buSzTx/>
              <a:buFontTx/>
            </a:pPr>
            <a:r>
              <a:rPr lang="zh-CN" altLang="en-US" sz="1600" b="1">
                <a:solidFill>
                  <a:schemeClr val="tx1"/>
                </a:solidFill>
                <a:latin typeface="微软雅黑" panose="020B0503020204020204" pitchFamily="34" charset="-122"/>
                <a:ea typeface="微软雅黑" panose="020B0503020204020204" pitchFamily="34" charset="-122"/>
                <a:sym typeface="+mn-ea"/>
              </a:rPr>
              <a:t>第11行第11列＝第8列的绝对值</a:t>
            </a:r>
            <a:endParaRPr lang="zh-CN" altLang="en-US" sz="16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a:t>
            </a:r>
            <a:r>
              <a:rPr lang="en-US" sz="3000" b="1" dirty="0">
                <a:solidFill>
                  <a:schemeClr val="bg1"/>
                </a:solidFill>
                <a:latin typeface="微软雅黑" panose="020B0503020204020204" pitchFamily="34" charset="-122"/>
                <a:ea typeface="微软雅黑" panose="020B0503020204020204" pitchFamily="34" charset="-122"/>
                <a:sym typeface="+mn-ea"/>
              </a:rPr>
              <a:t>7010</a:t>
            </a:r>
            <a:r>
              <a:rPr sz="3000" b="1" dirty="0">
                <a:solidFill>
                  <a:schemeClr val="bg1"/>
                </a:solidFill>
                <a:latin typeface="微软雅黑" panose="020B0503020204020204" pitchFamily="34" charset="-122"/>
                <a:ea typeface="微软雅黑" panose="020B0503020204020204" pitchFamily="34" charset="-122"/>
                <a:sym typeface="+mn-ea"/>
              </a:rPr>
              <a:t> 免税、减计收入及加计扣除优惠明细表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nvGraphicFramePr>
        <p:xfrm>
          <a:off x="437515" y="1628775"/>
          <a:ext cx="8180070" cy="4953000"/>
        </p:xfrm>
        <a:graphic>
          <a:graphicData uri="http://schemas.openxmlformats.org/drawingml/2006/table">
            <a:tbl>
              <a:tblPr firstRow="1" bandRow="1">
                <a:tableStyleId>{5C22544A-7EE6-4342-B048-85BDC9FD1C3A}</a:tableStyleId>
              </a:tblPr>
              <a:tblGrid>
                <a:gridCol w="601345"/>
                <a:gridCol w="7067550"/>
                <a:gridCol w="511175"/>
              </a:tblGrid>
              <a:tr h="195580">
                <a:tc>
                  <a:txBody>
                    <a:bodyPr/>
                    <a:lstStyle/>
                    <a:p>
                      <a:pPr indent="0" algn="ctr">
                        <a:buNone/>
                      </a:pPr>
                      <a:r>
                        <a:rPr lang="zh-CN" sz="900" b="1">
                          <a:solidFill>
                            <a:schemeClr val="bg2"/>
                          </a:solidFill>
                          <a:ea typeface="微软雅黑" panose="020B0503020204020204" pitchFamily="34" charset="-122"/>
                        </a:rPr>
                        <a:t>行次</a:t>
                      </a:r>
                      <a:endParaRPr lang="zh-CN" altLang="en-US" sz="900" b="1">
                        <a:solidFill>
                          <a:schemeClr val="bg2"/>
                        </a:solidFill>
                        <a:latin typeface="微软雅黑" panose="020B0503020204020204" pitchFamily="34" charset="-122"/>
                        <a:ea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zh-CN" sz="900" b="1" dirty="0">
                          <a:solidFill>
                            <a:schemeClr val="bg2"/>
                          </a:solidFill>
                          <a:ea typeface="微软雅黑" panose="020B0503020204020204" pitchFamily="34" charset="-122"/>
                        </a:rPr>
                        <a:t>项</a:t>
                      </a:r>
                      <a:r>
                        <a:rPr lang="en-US" sz="900" b="1" dirty="0">
                          <a:solidFill>
                            <a:schemeClr val="bg2"/>
                          </a:solidFill>
                          <a:latin typeface="微软雅黑" panose="020B0503020204020204" pitchFamily="34" charset="-122"/>
                        </a:rPr>
                        <a:t>    </a:t>
                      </a:r>
                      <a:r>
                        <a:rPr lang="zh-CN" sz="900" b="1" dirty="0">
                          <a:solidFill>
                            <a:schemeClr val="bg2"/>
                          </a:solidFill>
                          <a:ea typeface="微软雅黑" panose="020B0503020204020204" pitchFamily="34" charset="-122"/>
                        </a:rPr>
                        <a:t>目</a:t>
                      </a:r>
                      <a:endParaRPr lang="zh-CN" altLang="en-US" sz="900" b="1" dirty="0">
                        <a:solidFill>
                          <a:schemeClr val="bg2"/>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lgn="ctr">
                        <a:buNone/>
                      </a:pPr>
                      <a:r>
                        <a:rPr lang="en-US" sz="900" b="1">
                          <a:solidFill>
                            <a:schemeClr val="bg2"/>
                          </a:solidFill>
                          <a:latin typeface="微软雅黑" panose="020B0503020204020204" pitchFamily="34" charset="-122"/>
                        </a:rPr>
                        <a:t> </a:t>
                      </a:r>
                      <a:r>
                        <a:rPr lang="zh-CN" sz="900" b="1">
                          <a:solidFill>
                            <a:schemeClr val="bg2"/>
                          </a:solidFill>
                          <a:ea typeface="微软雅黑" panose="020B0503020204020204" pitchFamily="34" charset="-122"/>
                        </a:rPr>
                        <a:t>金额</a:t>
                      </a:r>
                      <a:r>
                        <a:rPr lang="en-US" sz="900" b="1">
                          <a:solidFill>
                            <a:schemeClr val="bg2"/>
                          </a:solidFill>
                          <a:latin typeface="微软雅黑" panose="020B0503020204020204" pitchFamily="34" charset="-122"/>
                        </a:rPr>
                        <a:t> </a:t>
                      </a:r>
                      <a:endParaRPr lang="en-US" altLang="en-US" sz="900" b="1">
                        <a:solidFill>
                          <a:schemeClr val="bg2"/>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195580">
                <a:tc>
                  <a:txBody>
                    <a:bodyPr/>
                    <a:lstStyle/>
                    <a:p>
                      <a:pPr indent="0" algn="ctr">
                        <a:buNone/>
                      </a:pPr>
                      <a:r>
                        <a:rPr lang="en-US" sz="900" b="1">
                          <a:solidFill>
                            <a:schemeClr val="bg2"/>
                          </a:solidFill>
                          <a:latin typeface="微软雅黑" panose="020B0503020204020204" pitchFamily="34" charset="-122"/>
                        </a:rPr>
                        <a:t>1</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一、免税收入（2+3+9+…+16）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r">
                        <a:buNone/>
                      </a:pPr>
                      <a:r>
                        <a:rPr lang="en-US" sz="900" b="0">
                          <a:solidFill>
                            <a:srgbClr val="000000"/>
                          </a:solidFill>
                          <a:latin typeface="微软雅黑" panose="020B0503020204020204" pitchFamily="34" charset="-122"/>
                        </a:rPr>
                        <a:t> -   </a:t>
                      </a:r>
                      <a:endParaRPr lang="en-US" altLang="en-US" sz="900" b="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195580">
                <a:tc>
                  <a:txBody>
                    <a:bodyPr/>
                    <a:lstStyle/>
                    <a:p>
                      <a:pPr indent="0" algn="ctr">
                        <a:buNone/>
                      </a:pPr>
                      <a:r>
                        <a:rPr lang="en-US" sz="900" b="1">
                          <a:solidFill>
                            <a:schemeClr val="bg2"/>
                          </a:solidFill>
                          <a:latin typeface="微软雅黑" panose="020B0503020204020204" pitchFamily="34" charset="-122"/>
                        </a:rPr>
                        <a:t>2</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（一）国债利息收入免征企业所得税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r">
                        <a:buNone/>
                      </a:pPr>
                      <a:endParaRPr lang="en-US" altLang="en-US" sz="900" b="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195580">
                <a:tc>
                  <a:txBody>
                    <a:bodyPr/>
                    <a:lstStyle/>
                    <a:p>
                      <a:pPr indent="0" algn="ctr">
                        <a:buNone/>
                      </a:pPr>
                      <a:r>
                        <a:rPr lang="en-US" sz="900" b="1">
                          <a:solidFill>
                            <a:schemeClr val="bg2"/>
                          </a:solidFill>
                          <a:latin typeface="微软雅黑" panose="020B0503020204020204" pitchFamily="34" charset="-122"/>
                        </a:rPr>
                        <a:t>3</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（二）符合条件的居民企业之间的股息、红利等权益性投资收益免征企业所得税（4+5+6+7+8）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r">
                        <a:buNone/>
                      </a:pPr>
                      <a:endParaRPr lang="en-US" altLang="en-US" sz="900" b="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4</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 1.一般股息红利等权益性投资收益免征企业所得税（填写A107011）</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r>
                        <a:rPr lang="zh-CN" altLang="en-US" sz="1000" b="1">
                          <a:solidFill>
                            <a:srgbClr val="0000FF"/>
                          </a:solidFill>
                          <a:latin typeface="微软雅黑" panose="020B0503020204020204" pitchFamily="34" charset="-122"/>
                        </a:rPr>
                        <a:t>新增</a:t>
                      </a:r>
                      <a:endParaRPr lang="zh-CN"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5</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2.内地居民企业通过沪港通投资且连续持有H股满12个月取得的股息红利所得免征企业所得税（填写A107011）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6</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3.内地居民企业通过深港通投资且连续持有H股满12个月取得的股息红利所得免征企业所得税（填写A107011）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7</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4.居民企业持有创新企业CDR取得的股息红利所得免征企业所得税（填写A107011）</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zh-CN" altLang="en-US" sz="1000" b="1">
                          <a:solidFill>
                            <a:srgbClr val="0000FF"/>
                          </a:solidFill>
                          <a:latin typeface="微软雅黑" panose="020B0503020204020204" pitchFamily="34" charset="-122"/>
                          <a:sym typeface="+mn-ea"/>
                        </a:rPr>
                        <a:t>新增</a:t>
                      </a:r>
                      <a:endParaRPr lang="zh-CN" altLang="en-US" sz="1000" b="1">
                        <a:solidFill>
                          <a:srgbClr val="0000FF"/>
                        </a:solidFill>
                        <a:latin typeface="微软雅黑" panose="020B0503020204020204" pitchFamily="34" charset="-122"/>
                        <a:sym typeface="+mn-ea"/>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8</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algn="l">
                        <a:buNone/>
                      </a:pPr>
                      <a:r>
                        <a:rPr lang="en-US" sz="1000">
                          <a:solidFill>
                            <a:srgbClr val="FF0000"/>
                          </a:solidFill>
                          <a:latin typeface="宋体" panose="02010600030101010101" pitchFamily="2" charset="-122"/>
                          <a:ea typeface="宋体" panose="02010600030101010101" pitchFamily="2" charset="-122"/>
                          <a:cs typeface="宋体" panose="02010600030101010101" pitchFamily="2" charset="-122"/>
                        </a:rPr>
                        <a:t>    5.符合条件的永续债利息收入免征企业所得税（填写A107011）</a:t>
                      </a:r>
                      <a:endParaRPr lang="en-US" sz="10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algn="ctr">
                        <a:buNone/>
                      </a:pPr>
                      <a:r>
                        <a:rPr lang="en-US" altLang="en-US" sz="1000" b="1">
                          <a:solidFill>
                            <a:srgbClr val="0000FF"/>
                          </a:solidFill>
                          <a:latin typeface="微软雅黑" panose="020B0503020204020204" pitchFamily="34" charset="-122"/>
                          <a:sym typeface="+mn-ea"/>
                        </a:rPr>
                        <a:t>新增</a:t>
                      </a:r>
                      <a:endParaRPr lang="en-US" altLang="en-US" sz="1000" b="1">
                        <a:solidFill>
                          <a:srgbClr val="0000FF"/>
                        </a:solidFill>
                        <a:latin typeface="微软雅黑" panose="020B0503020204020204" pitchFamily="34" charset="-122"/>
                        <a:sym typeface="+mn-ea"/>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9</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（三）符合条件的非营利组织的收入免征企业所得税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zh-CN" altLang="en-US" sz="1000" b="1">
                          <a:solidFill>
                            <a:srgbClr val="0000FF"/>
                          </a:solidFill>
                          <a:latin typeface="微软雅黑" panose="020B0503020204020204" pitchFamily="34" charset="-122"/>
                        </a:rPr>
                        <a:t>调整</a:t>
                      </a:r>
                      <a:endParaRPr lang="zh-CN"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10</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（四）中国清洁发展机制基金取得的收入免征企业所得税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16</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（十）其他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17</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二、减计收入（18+19+23+24）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r>
                        <a:rPr lang="en-US" sz="1000" b="1">
                          <a:solidFill>
                            <a:srgbClr val="0000FF"/>
                          </a:solidFill>
                          <a:latin typeface="微软雅黑" panose="020B0503020204020204" pitchFamily="34" charset="-122"/>
                        </a:rPr>
                        <a:t> -   </a:t>
                      </a: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18</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（一）综合利用资源生产产品取得的收入在计算应纳税所得额时减计收入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19</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（二）金融、保险等机构取得的涉农利息、保费减计收入（20+21+22）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23</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（三）取得铁路债券利息收入减半征收企业所得税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24</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（四）其他（24.1+24.2）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b">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25</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solidFill>
                            <a:srgbClr val="FF0000"/>
                          </a:solidFill>
                          <a:latin typeface="宋体" panose="02010600030101010101" pitchFamily="2" charset="-122"/>
                          <a:ea typeface="宋体" panose="02010600030101010101" pitchFamily="2" charset="-122"/>
                          <a:cs typeface="宋体" panose="02010600030101010101" pitchFamily="2" charset="-122"/>
                        </a:rPr>
                        <a:t> 1.取得的社区家庭服务收入在计算应纳税所得额时减计收入</a:t>
                      </a:r>
                      <a:endParaRPr lang="en-US" altLang="en-US" sz="1000" b="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r>
                        <a:rPr lang="zh-CN" altLang="en-US" sz="1000" b="1">
                          <a:solidFill>
                            <a:srgbClr val="0000FF"/>
                          </a:solidFill>
                          <a:latin typeface="微软雅黑" panose="020B0503020204020204" pitchFamily="34" charset="-122"/>
                        </a:rPr>
                        <a:t>新增</a:t>
                      </a:r>
                      <a:r>
                        <a:rPr lang="en-US" sz="1000" b="1">
                          <a:solidFill>
                            <a:srgbClr val="0000FF"/>
                          </a:solidFill>
                          <a:latin typeface="微软雅黑" panose="020B0503020204020204" pitchFamily="34" charset="-122"/>
                        </a:rPr>
                        <a:t>   </a:t>
                      </a: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26</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210820">
                <a:tc>
                  <a:txBody>
                    <a:bodyPr/>
                    <a:lstStyle/>
                    <a:p>
                      <a:pPr indent="0" algn="ctr">
                        <a:buNone/>
                      </a:pPr>
                      <a:r>
                        <a:rPr lang="en-US" sz="900" b="1">
                          <a:solidFill>
                            <a:schemeClr val="bg2"/>
                          </a:solidFill>
                          <a:latin typeface="微软雅黑" panose="020B0503020204020204" pitchFamily="34" charset="-122"/>
                        </a:rPr>
                        <a:t>27</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三、加计扣除（26+27+28+29+30）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210820">
                <a:tc>
                  <a:txBody>
                    <a:bodyPr/>
                    <a:lstStyle/>
                    <a:p>
                      <a:pPr indent="0" algn="ctr">
                        <a:buNone/>
                      </a:pPr>
                      <a:r>
                        <a:rPr lang="en-US" sz="900" b="1">
                          <a:solidFill>
                            <a:schemeClr val="bg2"/>
                          </a:solidFill>
                          <a:latin typeface="微软雅黑" panose="020B0503020204020204" pitchFamily="34" charset="-122"/>
                        </a:rPr>
                        <a:t>28</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（一）开发新技术、新产品、新工艺发生的研究开发费用加计扣除（填写A107012）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ctr">
                        <a:buNone/>
                      </a:pPr>
                      <a:endParaRPr lang="en-US" altLang="en-US" sz="1000" b="1">
                        <a:solidFill>
                          <a:srgbClr val="0000FF"/>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195580">
                <a:tc>
                  <a:txBody>
                    <a:bodyPr/>
                    <a:lstStyle/>
                    <a:p>
                      <a:pPr indent="0" algn="ctr">
                        <a:buNone/>
                      </a:pPr>
                      <a:r>
                        <a:rPr lang="en-US" sz="900" b="1">
                          <a:solidFill>
                            <a:schemeClr val="bg2"/>
                          </a:solidFill>
                          <a:latin typeface="微软雅黑" panose="020B0503020204020204" pitchFamily="34" charset="-122"/>
                        </a:rPr>
                        <a:t>29</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（二）科技型中小企业开发新技术、新产品、新工艺发生的研究开发费用加计扣除（填写A107012）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r">
                        <a:buNone/>
                      </a:pPr>
                      <a:endParaRPr lang="en-US" altLang="en-US" sz="900" b="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BD2E0"/>
                    </a:solidFill>
                  </a:tcPr>
                </a:tc>
              </a:tr>
              <a:tr h="195580">
                <a:tc>
                  <a:txBody>
                    <a:bodyPr/>
                    <a:lstStyle/>
                    <a:p>
                      <a:pPr indent="0" algn="ctr">
                        <a:buNone/>
                      </a:pPr>
                      <a:r>
                        <a:rPr lang="en-US" sz="900" b="1">
                          <a:solidFill>
                            <a:schemeClr val="bg2"/>
                          </a:solidFill>
                          <a:latin typeface="微软雅黑" panose="020B0503020204020204" pitchFamily="34" charset="-122"/>
                        </a:rPr>
                        <a:t>30</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（三）企业为获得创新性、创意性、突破性的产品进行创意设计活动而发生的相关费用加计扣除</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c>
                  <a:txBody>
                    <a:bodyPr/>
                    <a:lstStyle/>
                    <a:p>
                      <a:pPr indent="0" algn="r">
                        <a:buNone/>
                      </a:pPr>
                      <a:endParaRPr lang="en-US" altLang="en-US" sz="900" b="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E9EBF5"/>
                    </a:solidFill>
                  </a:tcPr>
                </a:tc>
              </a:tr>
              <a:tr h="195580">
                <a:tc>
                  <a:txBody>
                    <a:bodyPr/>
                    <a:lstStyle/>
                    <a:p>
                      <a:pPr indent="0" algn="ctr">
                        <a:buNone/>
                      </a:pPr>
                      <a:r>
                        <a:rPr lang="en-US" sz="900" b="1">
                          <a:solidFill>
                            <a:schemeClr val="bg2"/>
                          </a:solidFill>
                          <a:latin typeface="微软雅黑" panose="020B0503020204020204" pitchFamily="34" charset="-122"/>
                        </a:rPr>
                        <a:t>31</a:t>
                      </a:r>
                      <a:endParaRPr lang="en-US" altLang="en-US" sz="900" b="1">
                        <a:solidFill>
                          <a:schemeClr val="bg2"/>
                        </a:solidFill>
                        <a:latin typeface="微软雅黑" panose="020B0503020204020204" pitchFamily="34" charset="-122"/>
                      </a:endParaRPr>
                    </a:p>
                  </a:txBody>
                  <a:tcPr marL="12700" marR="12700" marT="12700"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p>
                      <a:pPr indent="0">
                        <a:buNone/>
                      </a:pPr>
                      <a:r>
                        <a:rPr lang="zh-CN" sz="900" b="0">
                          <a:solidFill>
                            <a:srgbClr val="000000"/>
                          </a:solidFill>
                          <a:ea typeface="微软雅黑" panose="020B0503020204020204" pitchFamily="34" charset="-122"/>
                        </a:rPr>
                        <a:t>合计（1+17+25）</a:t>
                      </a:r>
                      <a:endParaRPr lang="zh-CN" altLang="en-US" sz="900" b="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BD2E0"/>
                    </a:solidFill>
                  </a:tcPr>
                </a:tc>
                <a:tc>
                  <a:txBody>
                    <a:bodyPr/>
                    <a:lstStyle/>
                    <a:p>
                      <a:pPr indent="0" algn="r">
                        <a:buNone/>
                      </a:pPr>
                      <a:r>
                        <a:rPr lang="en-US" sz="900" b="0" dirty="0">
                          <a:solidFill>
                            <a:srgbClr val="000000"/>
                          </a:solidFill>
                          <a:latin typeface="微软雅黑" panose="020B0503020204020204" pitchFamily="34" charset="-122"/>
                        </a:rPr>
                        <a:t> -   </a:t>
                      </a:r>
                      <a:endParaRPr lang="en-US" altLang="en-US" sz="900" b="0" dirty="0">
                        <a:solidFill>
                          <a:srgbClr val="000000"/>
                        </a:solidFill>
                        <a:latin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BD2E0"/>
                    </a:solidFill>
                  </a:tcPr>
                </a:tc>
              </a:tr>
            </a:tbl>
          </a:graphicData>
        </a:graphic>
      </p:graphicFrame>
      <p:sp>
        <p:nvSpPr>
          <p:cNvPr id="8" name="圆角矩形标注 7"/>
          <p:cNvSpPr/>
          <p:nvPr/>
        </p:nvSpPr>
        <p:spPr>
          <a:xfrm>
            <a:off x="8865870" y="1356360"/>
            <a:ext cx="2705100" cy="434340"/>
          </a:xfrm>
          <a:prstGeom prst="wedgeRoundRectCallout">
            <a:avLst>
              <a:gd name="adj1" fmla="val -64129"/>
              <a:gd name="adj2" fmla="val 203654"/>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《中华人民共和国企业所得税法实施条例》第八十三条</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2" name="圆角矩形标注 1"/>
          <p:cNvSpPr/>
          <p:nvPr/>
        </p:nvSpPr>
        <p:spPr>
          <a:xfrm>
            <a:off x="9006840" y="2063115"/>
            <a:ext cx="2630805" cy="445770"/>
          </a:xfrm>
          <a:prstGeom prst="wedgeRoundRectCallout">
            <a:avLst>
              <a:gd name="adj1" fmla="val -73389"/>
              <a:gd name="adj2" fmla="val 194871"/>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财政部 税务总局 证监会公告2019年第52号</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3" name="圆角矩形标注 2"/>
          <p:cNvSpPr/>
          <p:nvPr/>
        </p:nvSpPr>
        <p:spPr>
          <a:xfrm>
            <a:off x="9006205" y="2882265"/>
            <a:ext cx="2631440" cy="609600"/>
          </a:xfrm>
          <a:prstGeom prst="wedgeRoundRectCallout">
            <a:avLst>
              <a:gd name="adj1" fmla="val -74009"/>
              <a:gd name="adj2" fmla="val 3333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财政部 税务总局公告2019年第64号</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5" name="圆角矩形标注 4"/>
          <p:cNvSpPr/>
          <p:nvPr/>
        </p:nvSpPr>
        <p:spPr>
          <a:xfrm>
            <a:off x="9065895" y="5443220"/>
            <a:ext cx="2571750" cy="609600"/>
          </a:xfrm>
          <a:prstGeom prst="wedgeRoundRectCallout">
            <a:avLst>
              <a:gd name="adj1" fmla="val -73481"/>
              <a:gd name="adj2" fmla="val -83854"/>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财政部  税务总局 发展改革委 民政部 商务部 卫生健康委公告2019年第76号</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6" name="圆角矩形标注 5"/>
          <p:cNvSpPr/>
          <p:nvPr/>
        </p:nvSpPr>
        <p:spPr>
          <a:xfrm>
            <a:off x="9065895" y="3615055"/>
            <a:ext cx="2571750" cy="1695450"/>
          </a:xfrm>
          <a:prstGeom prst="wedgeRoundRectCallout">
            <a:avLst>
              <a:gd name="adj1" fmla="val -77388"/>
              <a:gd name="adj2" fmla="val -44062"/>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删除第7行”（四）符合条件的非营利组织（科技企业孵化器）的收入免征企业所得税”和第8行“（五）符合条件的非营利组织（国家大学科技园）的收入免征企业所得税”。</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1014730"/>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a:t>
            </a:r>
            <a:r>
              <a:rPr lang="en-US" sz="3000" b="1" dirty="0">
                <a:solidFill>
                  <a:schemeClr val="bg1"/>
                </a:solidFill>
                <a:latin typeface="微软雅黑" panose="020B0503020204020204" pitchFamily="34" charset="-122"/>
                <a:ea typeface="微软雅黑" panose="020B0503020204020204" pitchFamily="34" charset="-122"/>
                <a:sym typeface="+mn-ea"/>
              </a:rPr>
              <a:t>7011</a:t>
            </a:r>
            <a:r>
              <a:rPr sz="3000" b="1" dirty="0">
                <a:solidFill>
                  <a:schemeClr val="bg1"/>
                </a:solidFill>
                <a:latin typeface="微软雅黑" panose="020B0503020204020204" pitchFamily="34" charset="-122"/>
                <a:ea typeface="微软雅黑" panose="020B0503020204020204" pitchFamily="34" charset="-122"/>
                <a:sym typeface="+mn-ea"/>
              </a:rPr>
              <a:t> 符合条件的居民企业之间的股息、红利等权益性投资收益优惠明细表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5" name="表格 4"/>
          <p:cNvGraphicFramePr>
            <a:graphicFrameLocks noGrp="1"/>
          </p:cNvGraphicFramePr>
          <p:nvPr/>
        </p:nvGraphicFramePr>
        <p:xfrm>
          <a:off x="463550" y="1948180"/>
          <a:ext cx="11097260" cy="4253865"/>
        </p:xfrm>
        <a:graphic>
          <a:graphicData uri="http://schemas.openxmlformats.org/drawingml/2006/table">
            <a:tbl>
              <a:tblPr firstRow="1" firstCol="1" bandRow="1" bandCol="1">
                <a:tableStyleId>{5C22544A-7EE6-4342-B048-85BDC9FD1C3A}</a:tableStyleId>
              </a:tblPr>
              <a:tblGrid>
                <a:gridCol w="546735"/>
                <a:gridCol w="567055"/>
                <a:gridCol w="566420"/>
                <a:gridCol w="436245"/>
                <a:gridCol w="436245"/>
                <a:gridCol w="471170"/>
                <a:gridCol w="768985"/>
                <a:gridCol w="693420"/>
                <a:gridCol w="789940"/>
                <a:gridCol w="766445"/>
                <a:gridCol w="565150"/>
                <a:gridCol w="561975"/>
                <a:gridCol w="567690"/>
                <a:gridCol w="672465"/>
                <a:gridCol w="798195"/>
                <a:gridCol w="856615"/>
                <a:gridCol w="568960"/>
                <a:gridCol w="463550"/>
              </a:tblGrid>
              <a:tr h="372110">
                <a:tc rowSpan="3">
                  <a:txBody>
                    <a:bodyPr/>
                    <a:lstStyle/>
                    <a:p>
                      <a:pPr algn="ctr">
                        <a:spcAft>
                          <a:spcPts val="0"/>
                        </a:spcAft>
                      </a:pPr>
                      <a:r>
                        <a:rPr lang="zh-CN" sz="1200" kern="0" dirty="0">
                          <a:effectLst/>
                          <a:latin typeface="+mj-lt"/>
                          <a:ea typeface="+mj-lt"/>
                        </a:rPr>
                        <a:t>行次</a:t>
                      </a:r>
                      <a:r>
                        <a:rPr lang="en-US" altLang="zh-CN" sz="1200" kern="0" dirty="0">
                          <a:effectLst/>
                          <a:latin typeface="+mj-lt"/>
                          <a:ea typeface="+mj-lt"/>
                        </a:rPr>
                        <a:t> </a:t>
                      </a:r>
                      <a:endParaRPr lang="zh-CN" sz="1200" kern="100" dirty="0">
                        <a:effectLst/>
                        <a:latin typeface="+mj-lt"/>
                        <a:ea typeface="+mj-lt"/>
                        <a:cs typeface="Times New Roman" panose="02020603050405020304" charset="0"/>
                      </a:endParaRPr>
                    </a:p>
                  </a:txBody>
                  <a:tcPr marL="42560" marR="42560" marT="0" marB="0" anchor="ctr"/>
                </a:tc>
                <a:tc rowSpan="2">
                  <a:txBody>
                    <a:bodyPr/>
                    <a:lstStyle/>
                    <a:p>
                      <a:pPr algn="ctr">
                        <a:spcAft>
                          <a:spcPts val="0"/>
                        </a:spcAft>
                      </a:pPr>
                      <a:r>
                        <a:rPr lang="zh-CN" sz="1200" kern="0">
                          <a:effectLst/>
                          <a:latin typeface="+mj-lt"/>
                          <a:ea typeface="+mj-lt"/>
                        </a:rPr>
                        <a:t>被投资企业</a:t>
                      </a:r>
                      <a:endParaRPr lang="zh-CN" sz="1200" kern="0">
                        <a:effectLst/>
                        <a:latin typeface="+mj-lt"/>
                        <a:ea typeface="+mj-lt"/>
                        <a:cs typeface="Times New Roman" panose="02020603050405020304" charset="0"/>
                      </a:endParaRPr>
                    </a:p>
                  </a:txBody>
                  <a:tcPr marL="42560" marR="42560" marT="0" marB="0" anchor="ctr"/>
                </a:tc>
                <a:tc rowSpan="2">
                  <a:txBody>
                    <a:bodyPr/>
                    <a:lstStyle/>
                    <a:p>
                      <a:pPr algn="ctr">
                        <a:spcAft>
                          <a:spcPts val="0"/>
                        </a:spcAft>
                      </a:pPr>
                      <a:r>
                        <a:rPr lang="zh-CN" sz="1200" kern="0">
                          <a:effectLst/>
                          <a:latin typeface="+mj-lt"/>
                          <a:ea typeface="+mj-lt"/>
                        </a:rPr>
                        <a:t>被投资企业统一社会信用代码（纳税人识别号）</a:t>
                      </a:r>
                      <a:endParaRPr lang="zh-CN" sz="1200" kern="0">
                        <a:effectLst/>
                        <a:latin typeface="+mj-lt"/>
                        <a:ea typeface="+mj-lt"/>
                        <a:cs typeface="Times New Roman" panose="02020603050405020304" charset="0"/>
                      </a:endParaRPr>
                    </a:p>
                  </a:txBody>
                  <a:tcPr marL="42560" marR="42560" marT="0" marB="0" anchor="ctr"/>
                </a:tc>
                <a:tc rowSpan="2">
                  <a:txBody>
                    <a:bodyPr/>
                    <a:lstStyle/>
                    <a:p>
                      <a:pPr algn="ctr">
                        <a:spcAft>
                          <a:spcPts val="0"/>
                        </a:spcAft>
                      </a:pPr>
                      <a:r>
                        <a:rPr lang="zh-CN" sz="1200" kern="0" dirty="0">
                          <a:effectLst/>
                          <a:latin typeface="+mj-lt"/>
                          <a:ea typeface="+mj-lt"/>
                        </a:rPr>
                        <a:t>投资性质</a:t>
                      </a:r>
                      <a:endParaRPr lang="zh-CN" sz="1200" kern="0" dirty="0">
                        <a:effectLst/>
                        <a:latin typeface="+mj-lt"/>
                        <a:ea typeface="+mj-lt"/>
                        <a:cs typeface="Times New Roman" panose="02020603050405020304" charset="0"/>
                      </a:endParaRPr>
                    </a:p>
                  </a:txBody>
                  <a:tcPr marL="42560" marR="42560" marT="0" marB="0" anchor="ctr"/>
                </a:tc>
                <a:tc rowSpan="2">
                  <a:txBody>
                    <a:bodyPr/>
                    <a:lstStyle/>
                    <a:p>
                      <a:pPr algn="ctr">
                        <a:spcAft>
                          <a:spcPts val="0"/>
                        </a:spcAft>
                      </a:pPr>
                      <a:r>
                        <a:rPr lang="zh-CN" sz="1200" kern="0">
                          <a:effectLst/>
                          <a:latin typeface="+mj-lt"/>
                          <a:ea typeface="+mj-lt"/>
                        </a:rPr>
                        <a:t>投资成本</a:t>
                      </a:r>
                      <a:endParaRPr lang="zh-CN" sz="1200" kern="0">
                        <a:effectLst/>
                        <a:latin typeface="+mj-lt"/>
                        <a:ea typeface="+mj-lt"/>
                        <a:cs typeface="Times New Roman" panose="02020603050405020304" charset="0"/>
                      </a:endParaRPr>
                    </a:p>
                  </a:txBody>
                  <a:tcPr marL="42560" marR="42560" marT="0" marB="0" anchor="ctr"/>
                </a:tc>
                <a:tc rowSpan="2">
                  <a:txBody>
                    <a:bodyPr/>
                    <a:lstStyle/>
                    <a:p>
                      <a:pPr algn="ctr">
                        <a:spcAft>
                          <a:spcPts val="0"/>
                        </a:spcAft>
                      </a:pPr>
                      <a:r>
                        <a:rPr lang="zh-CN" sz="1200" kern="0">
                          <a:effectLst/>
                          <a:latin typeface="+mj-lt"/>
                          <a:ea typeface="+mj-lt"/>
                        </a:rPr>
                        <a:t>投资比例</a:t>
                      </a:r>
                      <a:endParaRPr lang="zh-CN" sz="1200" kern="0">
                        <a:effectLst/>
                        <a:latin typeface="+mj-lt"/>
                        <a:ea typeface="+mj-lt"/>
                        <a:cs typeface="Times New Roman" panose="02020603050405020304" charset="0"/>
                      </a:endParaRPr>
                    </a:p>
                  </a:txBody>
                  <a:tcPr marL="42560" marR="42560" marT="0" marB="0" anchor="ctr"/>
                </a:tc>
                <a:tc gridSpan="2">
                  <a:txBody>
                    <a:bodyPr/>
                    <a:lstStyle/>
                    <a:p>
                      <a:pPr algn="ctr">
                        <a:spcAft>
                          <a:spcPts val="0"/>
                        </a:spcAft>
                      </a:pPr>
                      <a:r>
                        <a:rPr lang="zh-CN" sz="1200" kern="0">
                          <a:effectLst/>
                          <a:latin typeface="+mj-lt"/>
                          <a:ea typeface="+mj-lt"/>
                        </a:rPr>
                        <a:t>被投资企业利润分配确认金额</a:t>
                      </a:r>
                      <a:endParaRPr lang="zh-CN" sz="1200" kern="0">
                        <a:effectLst/>
                        <a:latin typeface="+mj-lt"/>
                        <a:ea typeface="+mj-lt"/>
                        <a:cs typeface="Times New Roman" panose="02020603050405020304" charset="0"/>
                      </a:endParaRPr>
                    </a:p>
                  </a:txBody>
                  <a:tcPr marL="42560" marR="42560" marT="0" marB="0" anchor="ctr"/>
                </a:tc>
                <a:tc hMerge="1">
                  <a:tcPr/>
                </a:tc>
                <a:tc gridSpan="3">
                  <a:txBody>
                    <a:bodyPr/>
                    <a:lstStyle/>
                    <a:p>
                      <a:r>
                        <a:rPr lang="zh-CN" sz="1200" kern="0" dirty="0">
                          <a:effectLst/>
                          <a:latin typeface="+mj-lt"/>
                          <a:ea typeface="+mj-lt"/>
                        </a:rPr>
                        <a:t>被投资企业清算确认金额</a:t>
                      </a:r>
                      <a:endParaRPr lang="zh-CN" altLang="en-US" sz="1200" kern="0" dirty="0">
                        <a:effectLst/>
                        <a:latin typeface="+mj-lt"/>
                        <a:ea typeface="+mj-lt"/>
                      </a:endParaRPr>
                    </a:p>
                  </a:txBody>
                  <a:tcPr marL="42560" marR="42560" marT="0" marB="0" anchor="ctr"/>
                </a:tc>
                <a:tc hMerge="1">
                  <a:tcPr/>
                </a:tc>
                <a:tc hMerge="1">
                  <a:tcPr/>
                </a:tc>
                <a:tc gridSpan="6">
                  <a:txBody>
                    <a:bodyPr/>
                    <a:lstStyle/>
                    <a:p>
                      <a:pPr algn="ctr">
                        <a:spcAft>
                          <a:spcPts val="0"/>
                        </a:spcAft>
                      </a:pPr>
                      <a:r>
                        <a:rPr lang="zh-CN" sz="1200" kern="0">
                          <a:effectLst/>
                          <a:latin typeface="+mj-lt"/>
                          <a:ea typeface="+mj-lt"/>
                        </a:rPr>
                        <a:t>撤回或减少投资确认金额</a:t>
                      </a:r>
                      <a:endParaRPr lang="zh-CN" sz="1200" kern="0">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rowSpan="2">
                  <a:txBody>
                    <a:bodyPr/>
                    <a:lstStyle/>
                    <a:p>
                      <a:pPr algn="ctr">
                        <a:spcAft>
                          <a:spcPts val="0"/>
                        </a:spcAft>
                      </a:pPr>
                      <a:r>
                        <a:rPr lang="zh-CN" sz="1200" kern="0" dirty="0">
                          <a:effectLst/>
                          <a:latin typeface="+mj-lt"/>
                          <a:ea typeface="+mj-lt"/>
                        </a:rPr>
                        <a:t>合计</a:t>
                      </a:r>
                      <a:endParaRPr lang="zh-CN" sz="1200" kern="0" dirty="0">
                        <a:effectLst/>
                        <a:latin typeface="+mj-lt"/>
                        <a:ea typeface="+mj-lt"/>
                        <a:cs typeface="Times New Roman" panose="02020603050405020304" charset="0"/>
                      </a:endParaRPr>
                    </a:p>
                  </a:txBody>
                  <a:tcPr marL="42560" marR="42560" marT="0" marB="0" anchor="ctr"/>
                </a:tc>
              </a:tr>
              <a:tr h="1325880">
                <a:tc vMerge="1">
                  <a:tcPr/>
                </a:tc>
                <a:tc vMerge="1">
                  <a:tcPr/>
                </a:tc>
                <a:tc vMerge="1">
                  <a:tcPr/>
                </a:tc>
                <a:tc vMerge="1">
                  <a:tcPr/>
                </a:tc>
                <a:tc vMerge="1">
                  <a:tcPr/>
                </a:tc>
                <a:tc vMerge="1">
                  <a:tcPr/>
                </a:tc>
                <a:tc>
                  <a:txBody>
                    <a:bodyPr/>
                    <a:lstStyle/>
                    <a:p>
                      <a:pPr algn="ctr">
                        <a:spcAft>
                          <a:spcPts val="0"/>
                        </a:spcAft>
                      </a:pPr>
                      <a:r>
                        <a:rPr lang="zh-CN" sz="1200" kern="0">
                          <a:effectLst/>
                          <a:latin typeface="+mj-lt"/>
                          <a:ea typeface="+mj-lt"/>
                        </a:rPr>
                        <a:t>被投资企业做出利润分配或转股决定时间</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依决定归属于本公司的股息、红利等权益性投资收益金额</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分得的被投资企业清算剩余资产</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被清算企业累计未分配利润和累计盈余公积应享有部分</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应确认的股息所得</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从被投资企业撤回或减少投资取得的资产</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减少投资比例</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收回初始投资成本</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取得资产中超过收回初始投资成本部分</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撤回或减少投资应享有被投资企业累计未分配利润和累计盈余公积</a:t>
                      </a:r>
                      <a:endParaRPr lang="zh-CN"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zh-CN" sz="1200" kern="0">
                          <a:effectLst/>
                          <a:latin typeface="+mj-lt"/>
                          <a:ea typeface="+mj-lt"/>
                        </a:rPr>
                        <a:t>应确认的股息所得</a:t>
                      </a:r>
                      <a:endParaRPr lang="zh-CN" sz="1200" kern="0">
                        <a:effectLst/>
                        <a:latin typeface="+mj-lt"/>
                        <a:ea typeface="+mj-lt"/>
                        <a:cs typeface="Times New Roman" panose="02020603050405020304" charset="0"/>
                      </a:endParaRPr>
                    </a:p>
                  </a:txBody>
                  <a:tcPr marL="42560" marR="42560" marT="0" marB="0" anchor="ctr"/>
                </a:tc>
                <a:tc vMerge="1">
                  <a:tcPr/>
                </a:tc>
              </a:tr>
              <a:tr h="558165">
                <a:tc vMerge="1">
                  <a:tcPr/>
                </a:tc>
                <a:tc>
                  <a:txBody>
                    <a:bodyPr/>
                    <a:lstStyle/>
                    <a:p>
                      <a:pPr algn="ctr">
                        <a:spcAft>
                          <a:spcPts val="0"/>
                        </a:spcAft>
                      </a:pPr>
                      <a:r>
                        <a:rPr lang="en-US" sz="1200" kern="0">
                          <a:effectLst/>
                          <a:latin typeface="+mj-lt"/>
                          <a:ea typeface="+mj-lt"/>
                        </a:rPr>
                        <a:t>1</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2</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3</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4</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5</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6</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7</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8</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9</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10(8</a:t>
                      </a:r>
                      <a:r>
                        <a:rPr lang="zh-CN" sz="1200" kern="0">
                          <a:effectLst/>
                          <a:latin typeface="+mj-lt"/>
                          <a:ea typeface="+mj-lt"/>
                        </a:rPr>
                        <a:t>与</a:t>
                      </a:r>
                      <a:r>
                        <a:rPr lang="en-US" sz="1200" kern="0">
                          <a:effectLst/>
                          <a:latin typeface="+mj-lt"/>
                          <a:ea typeface="+mj-lt"/>
                        </a:rPr>
                        <a:t>9</a:t>
                      </a:r>
                      <a:r>
                        <a:rPr lang="zh-CN" sz="1200" kern="0">
                          <a:effectLst/>
                          <a:latin typeface="+mj-lt"/>
                          <a:ea typeface="+mj-lt"/>
                        </a:rPr>
                        <a:t>孰小</a:t>
                      </a:r>
                      <a:r>
                        <a:rPr lang="en-US" sz="1200" kern="0">
                          <a:effectLst/>
                          <a:latin typeface="+mj-lt"/>
                          <a:ea typeface="+mj-lt"/>
                        </a:rPr>
                        <a:t>)</a:t>
                      </a:r>
                      <a:endParaRPr lang="zh-CN" sz="1200" kern="10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11</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12</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13(4</a:t>
                      </a:r>
                      <a:r>
                        <a:rPr lang="zh-CN" sz="1200" kern="0">
                          <a:effectLst/>
                          <a:latin typeface="+mj-lt"/>
                          <a:ea typeface="+mj-lt"/>
                        </a:rPr>
                        <a:t>×</a:t>
                      </a:r>
                      <a:r>
                        <a:rPr lang="en-US" sz="1200" kern="0">
                          <a:effectLst/>
                          <a:latin typeface="+mj-lt"/>
                          <a:ea typeface="+mj-lt"/>
                        </a:rPr>
                        <a:t>12)</a:t>
                      </a:r>
                      <a:endParaRPr lang="zh-CN" sz="1200" kern="10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14(11-13)</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15</a:t>
                      </a:r>
                      <a:endParaRPr lang="en-US" sz="1200" kern="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16(14</a:t>
                      </a:r>
                      <a:r>
                        <a:rPr lang="zh-CN" sz="1200" kern="0">
                          <a:effectLst/>
                          <a:latin typeface="+mj-lt"/>
                          <a:ea typeface="+mj-lt"/>
                        </a:rPr>
                        <a:t>与</a:t>
                      </a:r>
                      <a:r>
                        <a:rPr lang="en-US" sz="1200" kern="0">
                          <a:effectLst/>
                          <a:latin typeface="+mj-lt"/>
                          <a:ea typeface="+mj-lt"/>
                        </a:rPr>
                        <a:t>15</a:t>
                      </a:r>
                      <a:r>
                        <a:rPr lang="zh-CN" sz="1200" kern="0">
                          <a:effectLst/>
                          <a:latin typeface="+mj-lt"/>
                          <a:ea typeface="+mj-lt"/>
                        </a:rPr>
                        <a:t>孰小</a:t>
                      </a:r>
                      <a:r>
                        <a:rPr lang="en-US" sz="1200" kern="0">
                          <a:effectLst/>
                          <a:latin typeface="+mj-lt"/>
                          <a:ea typeface="+mj-lt"/>
                        </a:rPr>
                        <a:t>)</a:t>
                      </a:r>
                      <a:endParaRPr lang="zh-CN" sz="1200" kern="100">
                        <a:effectLst/>
                        <a:latin typeface="+mj-lt"/>
                        <a:ea typeface="+mj-lt"/>
                        <a:cs typeface="Times New Roman" panose="02020603050405020304" charset="0"/>
                      </a:endParaRPr>
                    </a:p>
                  </a:txBody>
                  <a:tcPr marL="42560" marR="42560" marT="0" marB="0" anchor="ctr"/>
                </a:tc>
                <a:tc>
                  <a:txBody>
                    <a:bodyPr/>
                    <a:lstStyle/>
                    <a:p>
                      <a:pPr algn="ctr">
                        <a:spcAft>
                          <a:spcPts val="0"/>
                        </a:spcAft>
                      </a:pPr>
                      <a:r>
                        <a:rPr lang="en-US" sz="1200" kern="0">
                          <a:effectLst/>
                          <a:latin typeface="+mj-lt"/>
                          <a:ea typeface="+mj-lt"/>
                        </a:rPr>
                        <a:t>17(7+</a:t>
                      </a:r>
                      <a:br>
                        <a:rPr lang="en-US" sz="1200" kern="0">
                          <a:effectLst/>
                          <a:latin typeface="+mj-lt"/>
                          <a:ea typeface="+mj-lt"/>
                        </a:rPr>
                      </a:br>
                      <a:r>
                        <a:rPr lang="en-US" sz="1200" kern="0">
                          <a:effectLst/>
                          <a:latin typeface="+mj-lt"/>
                          <a:ea typeface="+mj-lt"/>
                        </a:rPr>
                        <a:t>10+16)</a:t>
                      </a:r>
                      <a:endParaRPr 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1</a:t>
                      </a:r>
                      <a:endParaRPr 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2</a:t>
                      </a:r>
                      <a:endParaRPr 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3</a:t>
                      </a:r>
                      <a:endParaRPr 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buNone/>
                      </a:pPr>
                      <a:r>
                        <a:rPr lang="en-US" altLang="en-US" sz="1200" kern="0">
                          <a:effectLst/>
                          <a:latin typeface="+mj-lt"/>
                          <a:ea typeface="+mj-lt"/>
                          <a:cs typeface="Times New Roman" panose="02020603050405020304" charset="0"/>
                        </a:rPr>
                        <a:t>4</a:t>
                      </a:r>
                      <a:endParaRPr lang="en-US"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c>
                  <a:txBody>
                    <a:bodyPr/>
                    <a:lstStyle/>
                    <a:p>
                      <a:pPr algn="r">
                        <a:spcAft>
                          <a:spcPts val="0"/>
                        </a:spcAft>
                        <a:buNone/>
                      </a:pPr>
                      <a:endParaRPr lang="zh-CN" alt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8</a:t>
                      </a:r>
                      <a:endParaRPr lang="en-US" sz="1200" kern="0">
                        <a:effectLst/>
                        <a:latin typeface="+mj-lt"/>
                        <a:ea typeface="+mj-lt"/>
                        <a:cs typeface="Times New Roman" panose="02020603050405020304" charset="0"/>
                      </a:endParaRPr>
                    </a:p>
                  </a:txBody>
                  <a:tcPr marL="42560" marR="42560" marT="0" marB="0" anchor="ctr"/>
                </a:tc>
                <a:tc gridSpan="16">
                  <a:txBody>
                    <a:bodyPr/>
                    <a:lstStyle/>
                    <a:p>
                      <a:pPr algn="l">
                        <a:spcAft>
                          <a:spcPts val="0"/>
                        </a:spcAft>
                      </a:pPr>
                      <a:r>
                        <a:rPr lang="zh-CN" sz="1200" kern="0">
                          <a:effectLst/>
                          <a:latin typeface="+mj-lt"/>
                          <a:ea typeface="+mj-lt"/>
                        </a:rPr>
                        <a:t>合计</a:t>
                      </a:r>
                      <a:endParaRPr lang="zh-CN" sz="1200" kern="0">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en-US" sz="1200" kern="0">
                          <a:effectLst/>
                          <a:latin typeface="+mj-lt"/>
                          <a:ea typeface="+mj-lt"/>
                        </a:rPr>
                        <a:t> </a:t>
                      </a:r>
                      <a:endParaRPr 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9</a:t>
                      </a:r>
                      <a:endParaRPr lang="en-US" sz="1200" kern="0">
                        <a:effectLst/>
                        <a:latin typeface="+mj-lt"/>
                        <a:ea typeface="+mj-lt"/>
                        <a:cs typeface="Times New Roman" panose="02020603050405020304" charset="0"/>
                      </a:endParaRPr>
                    </a:p>
                  </a:txBody>
                  <a:tcPr marL="42560" marR="42560" marT="0" marB="0" anchor="ctr"/>
                </a:tc>
                <a:tc gridSpan="16">
                  <a:txBody>
                    <a:bodyPr/>
                    <a:lstStyle/>
                    <a:p>
                      <a:pPr algn="l">
                        <a:spcAft>
                          <a:spcPts val="0"/>
                        </a:spcAft>
                      </a:pPr>
                      <a:r>
                        <a:rPr lang="en-US" sz="1200" kern="0">
                          <a:effectLst/>
                          <a:latin typeface="+mj-lt"/>
                          <a:ea typeface="+mj-lt"/>
                        </a:rPr>
                        <a:t>    </a:t>
                      </a:r>
                      <a:r>
                        <a:rPr lang="zh-CN" sz="1200" kern="0">
                          <a:effectLst/>
                          <a:latin typeface="+mj-lt"/>
                          <a:ea typeface="+mj-lt"/>
                        </a:rPr>
                        <a:t>其中：</a:t>
                      </a:r>
                      <a:r>
                        <a:rPr lang="zh-CN" sz="1200" kern="0">
                          <a:solidFill>
                            <a:srgbClr val="FF0000"/>
                          </a:solidFill>
                          <a:effectLst/>
                          <a:latin typeface="+mj-lt"/>
                          <a:ea typeface="+mj-lt"/>
                        </a:rPr>
                        <a:t>直接投资或非</a:t>
                      </a:r>
                      <a:r>
                        <a:rPr lang="en-US" sz="1200" kern="0">
                          <a:solidFill>
                            <a:srgbClr val="FF0000"/>
                          </a:solidFill>
                          <a:effectLst/>
                          <a:latin typeface="+mj-lt"/>
                          <a:ea typeface="+mj-lt"/>
                        </a:rPr>
                        <a:t>H</a:t>
                      </a:r>
                      <a:r>
                        <a:rPr lang="zh-CN" sz="1200" kern="0">
                          <a:solidFill>
                            <a:srgbClr val="FF0000"/>
                          </a:solidFill>
                          <a:effectLst/>
                          <a:latin typeface="+mj-lt"/>
                          <a:ea typeface="+mj-lt"/>
                        </a:rPr>
                        <a:t>股票投资</a:t>
                      </a:r>
                      <a:endParaRPr lang="zh-CN" sz="1200" kern="0">
                        <a:solidFill>
                          <a:srgbClr val="FF0000"/>
                        </a:solidFill>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en-US" sz="1200" kern="0">
                          <a:effectLst/>
                          <a:latin typeface="+mj-lt"/>
                          <a:ea typeface="+mj-lt"/>
                        </a:rPr>
                        <a:t> </a:t>
                      </a:r>
                      <a:endParaRPr 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10</a:t>
                      </a:r>
                      <a:endParaRPr lang="en-US" sz="1200" kern="0">
                        <a:effectLst/>
                        <a:latin typeface="+mj-lt"/>
                        <a:ea typeface="+mj-lt"/>
                        <a:cs typeface="Times New Roman" panose="02020603050405020304" charset="0"/>
                      </a:endParaRPr>
                    </a:p>
                  </a:txBody>
                  <a:tcPr marL="42560" marR="42560" marT="0" marB="0" anchor="ctr"/>
                </a:tc>
                <a:tc gridSpan="16">
                  <a:txBody>
                    <a:bodyPr/>
                    <a:lstStyle/>
                    <a:p>
                      <a:pPr indent="254000" algn="l">
                        <a:spcAft>
                          <a:spcPts val="0"/>
                        </a:spcAft>
                      </a:pPr>
                      <a:r>
                        <a:rPr lang="en-US" sz="1200" kern="0" dirty="0">
                          <a:effectLst/>
                          <a:latin typeface="+mj-lt"/>
                          <a:ea typeface="+mj-lt"/>
                        </a:rPr>
                        <a:t>        </a:t>
                      </a:r>
                      <a:r>
                        <a:rPr lang="zh-CN" sz="1200" kern="0" dirty="0">
                          <a:effectLst/>
                          <a:latin typeface="+mj-lt"/>
                          <a:ea typeface="+mj-lt"/>
                        </a:rPr>
                        <a:t>股票投资</a:t>
                      </a:r>
                      <a:r>
                        <a:rPr lang="en-US" sz="1200" kern="0" dirty="0">
                          <a:effectLst/>
                          <a:latin typeface="+mj-lt"/>
                          <a:ea typeface="+mj-lt"/>
                        </a:rPr>
                        <a:t>—</a:t>
                      </a:r>
                      <a:r>
                        <a:rPr lang="zh-CN" sz="1200" kern="0" dirty="0">
                          <a:effectLst/>
                          <a:latin typeface="+mj-lt"/>
                          <a:ea typeface="+mj-lt"/>
                        </a:rPr>
                        <a:t>沪港通</a:t>
                      </a:r>
                      <a:r>
                        <a:rPr lang="en-US" sz="1200" kern="0" dirty="0">
                          <a:effectLst/>
                          <a:latin typeface="+mj-lt"/>
                          <a:ea typeface="+mj-lt"/>
                        </a:rPr>
                        <a:t>H</a:t>
                      </a:r>
                      <a:r>
                        <a:rPr lang="zh-CN" sz="1200" kern="0" dirty="0">
                          <a:effectLst/>
                          <a:latin typeface="+mj-lt"/>
                          <a:ea typeface="+mj-lt"/>
                        </a:rPr>
                        <a:t>股</a:t>
                      </a:r>
                      <a:endParaRPr lang="zh-CN" sz="1200" kern="100" dirty="0">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en-US" sz="1200" kern="0">
                          <a:effectLst/>
                          <a:latin typeface="+mj-lt"/>
                          <a:ea typeface="+mj-lt"/>
                        </a:rPr>
                        <a:t> </a:t>
                      </a:r>
                      <a:endParaRPr 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11</a:t>
                      </a:r>
                      <a:endParaRPr lang="en-US" sz="1200" kern="0">
                        <a:effectLst/>
                        <a:latin typeface="+mj-lt"/>
                        <a:ea typeface="+mj-lt"/>
                        <a:cs typeface="Times New Roman" panose="02020603050405020304" charset="0"/>
                      </a:endParaRPr>
                    </a:p>
                  </a:txBody>
                  <a:tcPr marL="42560" marR="42560" marT="0" marB="0" anchor="ctr"/>
                </a:tc>
                <a:tc gridSpan="16">
                  <a:txBody>
                    <a:bodyPr/>
                    <a:lstStyle/>
                    <a:p>
                      <a:pPr indent="635000" algn="l">
                        <a:spcAft>
                          <a:spcPts val="0"/>
                        </a:spcAft>
                      </a:pPr>
                      <a:r>
                        <a:rPr lang="zh-CN" sz="1200" kern="0" dirty="0">
                          <a:effectLst/>
                          <a:latin typeface="+mj-lt"/>
                          <a:ea typeface="+mj-lt"/>
                        </a:rPr>
                        <a:t>股票投资</a:t>
                      </a:r>
                      <a:r>
                        <a:rPr lang="en-US" sz="1200" kern="0" dirty="0">
                          <a:effectLst/>
                          <a:latin typeface="+mj-lt"/>
                          <a:ea typeface="+mj-lt"/>
                        </a:rPr>
                        <a:t>—</a:t>
                      </a:r>
                      <a:r>
                        <a:rPr lang="zh-CN" sz="1200" kern="0" dirty="0">
                          <a:effectLst/>
                          <a:latin typeface="+mj-lt"/>
                          <a:ea typeface="+mj-lt"/>
                        </a:rPr>
                        <a:t>深港通</a:t>
                      </a:r>
                      <a:r>
                        <a:rPr lang="en-US" sz="1200" kern="0" dirty="0">
                          <a:effectLst/>
                          <a:latin typeface="+mj-lt"/>
                          <a:ea typeface="+mj-lt"/>
                        </a:rPr>
                        <a:t>H</a:t>
                      </a:r>
                      <a:r>
                        <a:rPr lang="zh-CN" sz="1200" kern="0" dirty="0">
                          <a:effectLst/>
                          <a:latin typeface="+mj-lt"/>
                          <a:ea typeface="+mj-lt"/>
                        </a:rPr>
                        <a:t>股</a:t>
                      </a:r>
                      <a:endParaRPr lang="zh-CN" sz="1200" kern="100" dirty="0">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zh-CN" sz="1200" kern="0">
                          <a:effectLst/>
                          <a:latin typeface="+mj-lt"/>
                          <a:ea typeface="+mj-lt"/>
                        </a:rPr>
                        <a:t>　</a:t>
                      </a:r>
                      <a:endParaRPr lang="zh-CN"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12</a:t>
                      </a:r>
                      <a:endParaRPr lang="en-US" sz="1200" kern="0">
                        <a:effectLst/>
                        <a:latin typeface="+mj-lt"/>
                        <a:ea typeface="+mj-lt"/>
                        <a:cs typeface="Times New Roman" panose="02020603050405020304" charset="0"/>
                      </a:endParaRPr>
                    </a:p>
                  </a:txBody>
                  <a:tcPr marL="42560" marR="42560" marT="0" marB="0" anchor="ctr"/>
                </a:tc>
                <a:tc gridSpan="16">
                  <a:txBody>
                    <a:bodyPr/>
                    <a:lstStyle/>
                    <a:p>
                      <a:pPr indent="635000" algn="l">
                        <a:spcAft>
                          <a:spcPts val="0"/>
                        </a:spcAft>
                      </a:pPr>
                      <a:r>
                        <a:rPr lang="zh-CN" sz="1200" kern="0" dirty="0">
                          <a:solidFill>
                            <a:srgbClr val="FF0000"/>
                          </a:solidFill>
                          <a:effectLst/>
                          <a:latin typeface="+mj-lt"/>
                          <a:ea typeface="+mj-lt"/>
                        </a:rPr>
                        <a:t>创新企业</a:t>
                      </a:r>
                      <a:r>
                        <a:rPr lang="en-US" sz="1200" kern="0" dirty="0">
                          <a:solidFill>
                            <a:srgbClr val="FF0000"/>
                          </a:solidFill>
                          <a:effectLst/>
                          <a:latin typeface="+mj-lt"/>
                          <a:ea typeface="+mj-lt"/>
                        </a:rPr>
                        <a:t>CDR </a:t>
                      </a:r>
                      <a:endParaRPr lang="en-US" sz="1200" kern="0" dirty="0">
                        <a:solidFill>
                          <a:srgbClr val="FF0000"/>
                        </a:solidFill>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en-US" sz="1200" kern="0">
                          <a:effectLst/>
                          <a:latin typeface="+mj-lt"/>
                          <a:ea typeface="+mj-lt"/>
                        </a:rPr>
                        <a:t> </a:t>
                      </a:r>
                      <a:endParaRPr lang="en-US" sz="1200" kern="0">
                        <a:effectLst/>
                        <a:latin typeface="+mj-lt"/>
                        <a:ea typeface="+mj-lt"/>
                        <a:cs typeface="Times New Roman" panose="02020603050405020304" charset="0"/>
                      </a:endParaRPr>
                    </a:p>
                  </a:txBody>
                  <a:tcPr marL="42560" marR="42560" marT="0" marB="0" anchor="ctr"/>
                </a:tc>
              </a:tr>
              <a:tr h="186055">
                <a:tc>
                  <a:txBody>
                    <a:bodyPr/>
                    <a:lstStyle/>
                    <a:p>
                      <a:pPr algn="ctr">
                        <a:spcAft>
                          <a:spcPts val="0"/>
                        </a:spcAft>
                      </a:pPr>
                      <a:r>
                        <a:rPr lang="en-US" sz="1200" kern="0">
                          <a:effectLst/>
                          <a:latin typeface="+mj-lt"/>
                          <a:ea typeface="+mj-lt"/>
                        </a:rPr>
                        <a:t>13</a:t>
                      </a:r>
                      <a:endParaRPr lang="en-US" sz="1200" kern="0">
                        <a:effectLst/>
                        <a:latin typeface="+mj-lt"/>
                        <a:ea typeface="+mj-lt"/>
                        <a:cs typeface="Times New Roman" panose="02020603050405020304" charset="0"/>
                      </a:endParaRPr>
                    </a:p>
                  </a:txBody>
                  <a:tcPr marL="42560" marR="42560" marT="0" marB="0" anchor="ctr"/>
                </a:tc>
                <a:tc gridSpan="16">
                  <a:txBody>
                    <a:bodyPr/>
                    <a:lstStyle/>
                    <a:p>
                      <a:pPr indent="635000" algn="l">
                        <a:spcAft>
                          <a:spcPts val="0"/>
                        </a:spcAft>
                      </a:pPr>
                      <a:r>
                        <a:rPr lang="zh-CN" sz="1200" kern="0">
                          <a:solidFill>
                            <a:srgbClr val="FF0000"/>
                          </a:solidFill>
                          <a:effectLst/>
                          <a:latin typeface="+mj-lt"/>
                          <a:ea typeface="+mj-lt"/>
                        </a:rPr>
                        <a:t>永续债</a:t>
                      </a:r>
                      <a:endParaRPr lang="zh-CN" sz="1200" kern="0">
                        <a:solidFill>
                          <a:srgbClr val="FF0000"/>
                        </a:solidFill>
                        <a:effectLst/>
                        <a:latin typeface="+mj-lt"/>
                        <a:ea typeface="+mj-lt"/>
                        <a:cs typeface="Times New Roman" panose="02020603050405020304" charset="0"/>
                      </a:endParaRPr>
                    </a:p>
                  </a:txBody>
                  <a:tcPr marL="42560" marR="42560" marT="0" marB="0" anchor="ct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a:txBody>
                    <a:bodyPr/>
                    <a:lstStyle/>
                    <a:p>
                      <a:pPr algn="r">
                        <a:spcAft>
                          <a:spcPts val="0"/>
                        </a:spcAft>
                      </a:pPr>
                      <a:r>
                        <a:rPr lang="en-US" sz="1200" kern="0" dirty="0">
                          <a:effectLst/>
                          <a:latin typeface="+mj-lt"/>
                          <a:ea typeface="+mj-lt"/>
                        </a:rPr>
                        <a:t> </a:t>
                      </a:r>
                      <a:endParaRPr lang="en-US" sz="1200" kern="0" dirty="0">
                        <a:effectLst/>
                        <a:latin typeface="+mj-lt"/>
                        <a:ea typeface="+mj-lt"/>
                        <a:cs typeface="Times New Roman" panose="02020603050405020304" charset="0"/>
                      </a:endParaRPr>
                    </a:p>
                  </a:txBody>
                  <a:tcPr marL="42560" marR="42560" marT="0" marB="0" anchor="ctr"/>
                </a:tc>
              </a:tr>
            </a:tbl>
          </a:graphicData>
        </a:graphic>
      </p:graphicFrame>
      <p:sp>
        <p:nvSpPr>
          <p:cNvPr id="6" name="圆角矩形标注 5"/>
          <p:cNvSpPr/>
          <p:nvPr/>
        </p:nvSpPr>
        <p:spPr>
          <a:xfrm>
            <a:off x="3075940" y="3329305"/>
            <a:ext cx="3068320" cy="1435735"/>
          </a:xfrm>
          <a:prstGeom prst="wedgeRoundRectCallout">
            <a:avLst>
              <a:gd name="adj1" fmla="val -77383"/>
              <a:gd name="adj2" fmla="val -59227"/>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sz="1400" b="1">
                <a:solidFill>
                  <a:schemeClr val="tx1"/>
                </a:solidFill>
                <a:effectLst>
                  <a:outerShdw blurRad="38100" dist="19050" dir="2700000" algn="tl" rotWithShape="0">
                    <a:schemeClr val="dk1">
                      <a:alpha val="40000"/>
                    </a:schemeClr>
                  </a:outerShdw>
                </a:effectLst>
                <a:sym typeface="+mn-ea"/>
              </a:rPr>
              <a:t>（1）直接投资</a:t>
            </a:r>
            <a:endParaRPr lang="zh-CN" altLang="en-US" sz="1400" b="1">
              <a:solidFill>
                <a:schemeClr val="tx1"/>
              </a:solidFill>
              <a:effectLst>
                <a:outerShdw blurRad="38100" dist="19050" dir="2700000" algn="tl" rotWithShape="0">
                  <a:schemeClr val="dk1">
                    <a:alpha val="40000"/>
                  </a:schemeClr>
                </a:outerShdw>
              </a:effectLst>
              <a:sym typeface="+mn-ea"/>
            </a:endParaRPr>
          </a:p>
          <a:p>
            <a:pPr algn="l"/>
            <a:r>
              <a:rPr lang="zh-CN" altLang="en-US" sz="1400" b="1">
                <a:solidFill>
                  <a:schemeClr val="tx1"/>
                </a:solidFill>
                <a:effectLst>
                  <a:outerShdw blurRad="38100" dist="19050" dir="2700000" algn="tl" rotWithShape="0">
                    <a:schemeClr val="dk1">
                      <a:alpha val="40000"/>
                    </a:schemeClr>
                  </a:outerShdw>
                </a:effectLst>
                <a:sym typeface="+mn-ea"/>
              </a:rPr>
              <a:t>（2）股票投资（不含H股）</a:t>
            </a:r>
            <a:endParaRPr lang="zh-CN" altLang="en-US" sz="1400" b="1">
              <a:solidFill>
                <a:schemeClr val="tx1"/>
              </a:solidFill>
              <a:effectLst>
                <a:outerShdw blurRad="38100" dist="19050" dir="2700000" algn="tl" rotWithShape="0">
                  <a:schemeClr val="dk1">
                    <a:alpha val="40000"/>
                  </a:schemeClr>
                </a:outerShdw>
              </a:effectLst>
              <a:sym typeface="+mn-ea"/>
            </a:endParaRPr>
          </a:p>
          <a:p>
            <a:pPr algn="l"/>
            <a:r>
              <a:rPr lang="zh-CN" altLang="en-US" sz="1400" b="1">
                <a:solidFill>
                  <a:schemeClr val="tx1"/>
                </a:solidFill>
                <a:effectLst>
                  <a:outerShdw blurRad="38100" dist="19050" dir="2700000" algn="tl" rotWithShape="0">
                    <a:schemeClr val="dk1">
                      <a:alpha val="40000"/>
                    </a:schemeClr>
                  </a:outerShdw>
                </a:effectLst>
                <a:sym typeface="+mn-ea"/>
              </a:rPr>
              <a:t>（3）股票投资（沪港通H股投资）</a:t>
            </a:r>
            <a:endParaRPr lang="zh-CN" altLang="en-US" sz="1400" b="1">
              <a:solidFill>
                <a:schemeClr val="tx1"/>
              </a:solidFill>
              <a:effectLst>
                <a:outerShdw blurRad="38100" dist="19050" dir="2700000" algn="tl" rotWithShape="0">
                  <a:schemeClr val="dk1">
                    <a:alpha val="40000"/>
                  </a:schemeClr>
                </a:outerShdw>
              </a:effectLst>
              <a:sym typeface="+mn-ea"/>
            </a:endParaRPr>
          </a:p>
          <a:p>
            <a:pPr algn="l"/>
            <a:r>
              <a:rPr lang="zh-CN" altLang="en-US" sz="1400" b="1">
                <a:solidFill>
                  <a:schemeClr val="tx1"/>
                </a:solidFill>
                <a:effectLst>
                  <a:outerShdw blurRad="38100" dist="19050" dir="2700000" algn="tl" rotWithShape="0">
                    <a:schemeClr val="dk1">
                      <a:alpha val="40000"/>
                    </a:schemeClr>
                  </a:outerShdw>
                </a:effectLst>
                <a:sym typeface="+mn-ea"/>
              </a:rPr>
              <a:t>（4）股票投资（深港通H股投资）</a:t>
            </a:r>
            <a:endParaRPr lang="zh-CN" altLang="en-US" sz="1400" b="1">
              <a:solidFill>
                <a:schemeClr val="tx1"/>
              </a:solidFill>
              <a:effectLst>
                <a:outerShdw blurRad="38100" dist="19050" dir="2700000" algn="tl" rotWithShape="0">
                  <a:schemeClr val="dk1">
                    <a:alpha val="40000"/>
                  </a:schemeClr>
                </a:outerShdw>
              </a:effectLst>
              <a:sym typeface="+mn-ea"/>
            </a:endParaRPr>
          </a:p>
          <a:p>
            <a:pPr algn="l"/>
            <a:r>
              <a:rPr lang="zh-CN" altLang="en-US" sz="1400" b="1">
                <a:solidFill>
                  <a:srgbClr val="FF0000"/>
                </a:solidFill>
                <a:effectLst>
                  <a:outerShdw blurRad="38100" dist="19050" dir="2700000" algn="tl" rotWithShape="0">
                    <a:schemeClr val="dk1">
                      <a:alpha val="40000"/>
                    </a:schemeClr>
                  </a:outerShdw>
                </a:effectLst>
                <a:sym typeface="+mn-ea"/>
              </a:rPr>
              <a:t>（5）创新企业CDR（新增）</a:t>
            </a:r>
            <a:endParaRPr lang="zh-CN" altLang="en-US" sz="1400" b="1">
              <a:solidFill>
                <a:srgbClr val="FF0000"/>
              </a:solidFill>
              <a:effectLst>
                <a:outerShdw blurRad="38100" dist="19050" dir="2700000" algn="tl" rotWithShape="0">
                  <a:schemeClr val="dk1">
                    <a:alpha val="40000"/>
                  </a:schemeClr>
                </a:outerShdw>
              </a:effectLst>
              <a:sym typeface="+mn-ea"/>
            </a:endParaRPr>
          </a:p>
          <a:p>
            <a:pPr algn="l"/>
            <a:r>
              <a:rPr lang="zh-CN" altLang="en-US" sz="1400" b="1">
                <a:solidFill>
                  <a:srgbClr val="FF0000"/>
                </a:solidFill>
                <a:effectLst>
                  <a:outerShdw blurRad="38100" dist="19050" dir="2700000" algn="tl" rotWithShape="0">
                    <a:schemeClr val="dk1">
                      <a:alpha val="40000"/>
                    </a:schemeClr>
                  </a:outerShdw>
                </a:effectLst>
                <a:sym typeface="+mn-ea"/>
              </a:rPr>
              <a:t>（6）永续债（新增）</a:t>
            </a:r>
            <a:endParaRPr lang="zh-CN" altLang="en-US" sz="1400" b="1">
              <a:solidFill>
                <a:srgbClr val="FF0000"/>
              </a:solidFill>
              <a:effectLst>
                <a:outerShdw blurRad="38100" dist="19050" dir="2700000" algn="tl" rotWithShape="0">
                  <a:schemeClr val="dk1">
                    <a:alpha val="40000"/>
                  </a:schemeClr>
                </a:outerShdw>
              </a:effectLst>
              <a:sym typeface="+mn-ea"/>
            </a:endParaRPr>
          </a:p>
        </p:txBody>
      </p:sp>
      <p:sp>
        <p:nvSpPr>
          <p:cNvPr id="2" name="圆角矩形 1"/>
          <p:cNvSpPr/>
          <p:nvPr/>
        </p:nvSpPr>
        <p:spPr>
          <a:xfrm>
            <a:off x="2136140" y="2634615"/>
            <a:ext cx="431165" cy="449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179830" y="5245100"/>
            <a:ext cx="2116455" cy="9569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3757930" y="5558155"/>
            <a:ext cx="1924685" cy="643890"/>
          </a:xfrm>
          <a:prstGeom prst="wedgeRoundRectCallout">
            <a:avLst>
              <a:gd name="adj1" fmla="val -77383"/>
              <a:gd name="adj2" fmla="val -59227"/>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填写各种性质的投资，第17列合计金额</a:t>
            </a:r>
            <a:endPar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a:t>
            </a:r>
            <a:r>
              <a:rPr lang="en-US" sz="3000" b="1" dirty="0">
                <a:solidFill>
                  <a:schemeClr val="bg1"/>
                </a:solidFill>
                <a:latin typeface="微软雅黑" panose="020B0503020204020204" pitchFamily="34" charset="-122"/>
                <a:ea typeface="微软雅黑" panose="020B0503020204020204" pitchFamily="34" charset="-122"/>
                <a:sym typeface="+mn-ea"/>
              </a:rPr>
              <a:t>7020</a:t>
            </a:r>
            <a:r>
              <a:rPr sz="3000" b="1" dirty="0">
                <a:solidFill>
                  <a:schemeClr val="bg1"/>
                </a:solidFill>
                <a:latin typeface="微软雅黑" panose="020B0503020204020204" pitchFamily="34" charset="-122"/>
                <a:ea typeface="微软雅黑" panose="020B0503020204020204" pitchFamily="34" charset="-122"/>
                <a:sym typeface="+mn-ea"/>
              </a:rPr>
              <a:t> 所得减免优惠明细表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133130" name="图片 4" descr="所得减免"/>
          <p:cNvPicPr>
            <a:picLocks noChangeAspect="1"/>
          </p:cNvPicPr>
          <p:nvPr/>
        </p:nvPicPr>
        <p:blipFill>
          <a:blip r:embed="rId1" cstate="print"/>
          <a:srcRect l="8212" t="2803" r="3606" b="2626"/>
          <a:stretch>
            <a:fillRect/>
          </a:stretch>
        </p:blipFill>
        <p:spPr>
          <a:xfrm>
            <a:off x="504508" y="1701483"/>
            <a:ext cx="7981950" cy="4897437"/>
          </a:xfrm>
          <a:prstGeom prst="rect">
            <a:avLst/>
          </a:prstGeom>
          <a:noFill/>
          <a:ln w="9525">
            <a:noFill/>
          </a:ln>
        </p:spPr>
      </p:pic>
      <p:sp>
        <p:nvSpPr>
          <p:cNvPr id="28" name="矩形 27"/>
          <p:cNvSpPr/>
          <p:nvPr/>
        </p:nvSpPr>
        <p:spPr>
          <a:xfrm>
            <a:off x="8609330" y="1701800"/>
            <a:ext cx="3046095" cy="4195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trike="noStrike" noProof="1"/>
              <a:t>“二、国家重点扶持的公共基础设施项目”第2列“优惠事项名称”：在以下优惠事项中选择填报：</a:t>
            </a:r>
            <a:endParaRPr lang="zh-CN" altLang="en-US" strike="noStrike" noProof="1"/>
          </a:p>
          <a:p>
            <a:pPr algn="l" fontAlgn="base"/>
            <a:r>
              <a:rPr lang="zh-CN" altLang="en-US" strike="noStrike" noProof="1"/>
              <a:t>1.港口码头项目；</a:t>
            </a:r>
            <a:endParaRPr lang="zh-CN" altLang="en-US" strike="noStrike" noProof="1"/>
          </a:p>
          <a:p>
            <a:pPr algn="l" fontAlgn="base"/>
            <a:r>
              <a:rPr lang="zh-CN" altLang="en-US" strike="noStrike" noProof="1"/>
              <a:t>2.机场项目；</a:t>
            </a:r>
            <a:endParaRPr lang="zh-CN" altLang="en-US" strike="noStrike" noProof="1"/>
          </a:p>
          <a:p>
            <a:pPr algn="l" fontAlgn="base"/>
            <a:r>
              <a:rPr lang="zh-CN" altLang="en-US" strike="noStrike" noProof="1"/>
              <a:t>3.铁路项目；</a:t>
            </a:r>
            <a:endParaRPr lang="zh-CN" altLang="en-US" strike="noStrike" noProof="1"/>
          </a:p>
          <a:p>
            <a:pPr algn="l" fontAlgn="base"/>
            <a:r>
              <a:rPr lang="zh-CN" altLang="en-US" strike="noStrike" noProof="1"/>
              <a:t>4.公路项目；</a:t>
            </a:r>
            <a:endParaRPr lang="zh-CN" altLang="en-US" strike="noStrike" noProof="1"/>
          </a:p>
          <a:p>
            <a:pPr algn="l" fontAlgn="base"/>
            <a:r>
              <a:rPr lang="zh-CN" altLang="en-US" strike="noStrike" noProof="1"/>
              <a:t>5.城市公共交通项目；</a:t>
            </a:r>
            <a:endParaRPr lang="zh-CN" altLang="en-US" strike="noStrike" noProof="1"/>
          </a:p>
          <a:p>
            <a:pPr algn="l" fontAlgn="base"/>
            <a:r>
              <a:rPr lang="zh-CN" altLang="en-US" strike="noStrike" noProof="1"/>
              <a:t>6.电力项目；</a:t>
            </a:r>
            <a:endParaRPr lang="zh-CN" altLang="en-US" strike="noStrike" noProof="1"/>
          </a:p>
          <a:p>
            <a:pPr algn="l" fontAlgn="base"/>
            <a:r>
              <a:rPr lang="zh-CN" altLang="en-US" strike="noStrike" noProof="1">
                <a:solidFill>
                  <a:srgbClr val="FFFF00"/>
                </a:solidFill>
              </a:rPr>
              <a:t>7.水利项目（不含农村饮水安全工程）；</a:t>
            </a:r>
            <a:endParaRPr lang="zh-CN" altLang="en-US" strike="noStrike" noProof="1">
              <a:solidFill>
                <a:srgbClr val="FFFF00"/>
              </a:solidFill>
            </a:endParaRPr>
          </a:p>
          <a:p>
            <a:pPr algn="l" fontAlgn="base"/>
            <a:r>
              <a:rPr lang="zh-CN" altLang="en-US" strike="noStrike" noProof="1">
                <a:solidFill>
                  <a:srgbClr val="FFFF00"/>
                </a:solidFill>
              </a:rPr>
              <a:t>8.农村饮水安全工程；（新增，单列此项）</a:t>
            </a:r>
            <a:endParaRPr lang="zh-CN" altLang="en-US" strike="noStrike" noProof="1">
              <a:solidFill>
                <a:srgbClr val="FFFF00"/>
              </a:solidFill>
            </a:endParaRPr>
          </a:p>
          <a:p>
            <a:pPr algn="l" fontAlgn="base"/>
            <a:r>
              <a:rPr lang="zh-CN" altLang="en-US" strike="noStrike" noProof="1"/>
              <a:t>9.其他项目。</a:t>
            </a:r>
            <a:endParaRPr lang="zh-CN" altLang="en-US" strike="noStrike" noProof="1"/>
          </a:p>
        </p:txBody>
      </p:sp>
      <p:sp>
        <p:nvSpPr>
          <p:cNvPr id="5" name="圆角矩形 4"/>
          <p:cNvSpPr/>
          <p:nvPr/>
        </p:nvSpPr>
        <p:spPr>
          <a:xfrm>
            <a:off x="2704465" y="2832100"/>
            <a:ext cx="658495" cy="39052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3741420" y="2950210"/>
            <a:ext cx="2099945" cy="1384300"/>
          </a:xfrm>
          <a:prstGeom prst="wedgeRoundRectCallout">
            <a:avLst>
              <a:gd name="adj1" fmla="val -77388"/>
              <a:gd name="adj2" fmla="val -44062"/>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7.水利项目（不含农村饮水安全工程）；</a:t>
            </a:r>
            <a:endParaRPr lang="zh-CN" altLang="en-US" sz="1400" b="1">
              <a:solidFill>
                <a:schemeClr val="tx1"/>
              </a:solidFill>
              <a:latin typeface="微软雅黑" panose="020B0503020204020204" pitchFamily="34" charset="-122"/>
              <a:ea typeface="微软雅黑" panose="020B0503020204020204" pitchFamily="34" charset="-122"/>
              <a:sym typeface="+mn-ea"/>
            </a:endParaRPr>
          </a:p>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8.农村饮水安全工程；（新增，单列此项）</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2" name="圆角矩形 1"/>
          <p:cNvSpPr/>
          <p:nvPr/>
        </p:nvSpPr>
        <p:spPr>
          <a:xfrm>
            <a:off x="927735" y="2832100"/>
            <a:ext cx="852805" cy="39052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504825" y="1627505"/>
            <a:ext cx="5224145" cy="4423410"/>
          </a:xfrm>
          <a:prstGeom prst="rect">
            <a:avLst/>
          </a:prstGeom>
        </p:spPr>
      </p:pic>
      <p:sp>
        <p:nvSpPr>
          <p:cNvPr id="6" name="矩形 5"/>
          <p:cNvSpPr/>
          <p:nvPr/>
        </p:nvSpPr>
        <p:spPr>
          <a:xfrm>
            <a:off x="5249545" y="3355340"/>
            <a:ext cx="410845" cy="326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调整</a:t>
            </a:r>
            <a:endParaRPr lang="zh-CN" altLang="en-US" sz="1200" strike="noStrike" noProof="1">
              <a:solidFill>
                <a:srgbClr val="FFFF00"/>
              </a:solidFill>
            </a:endParaRPr>
          </a:p>
        </p:txBody>
      </p:sp>
      <p:sp>
        <p:nvSpPr>
          <p:cNvPr id="5" name="矩形 4"/>
          <p:cNvSpPr/>
          <p:nvPr/>
        </p:nvSpPr>
        <p:spPr>
          <a:xfrm>
            <a:off x="5249545" y="4139565"/>
            <a:ext cx="411480" cy="496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新增</a:t>
            </a:r>
            <a:endParaRPr lang="zh-CN" altLang="en-US" sz="1200" strike="noStrike" noProof="1">
              <a:solidFill>
                <a:srgbClr val="FFFF00"/>
              </a:solidFill>
            </a:endParaRPr>
          </a:p>
        </p:txBody>
      </p:sp>
      <p:sp>
        <p:nvSpPr>
          <p:cNvPr id="4" name="矩形 3"/>
          <p:cNvSpPr/>
          <p:nvPr/>
        </p:nvSpPr>
        <p:spPr>
          <a:xfrm>
            <a:off x="5249545" y="5028565"/>
            <a:ext cx="411480" cy="34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strike="noStrike" noProof="1">
                <a:solidFill>
                  <a:srgbClr val="FFFF00"/>
                </a:solidFill>
              </a:rPr>
              <a:t>调整</a:t>
            </a:r>
            <a:endParaRPr lang="zh-CN" altLang="en-US" sz="1200" strike="noStrike" noProof="1">
              <a:solidFill>
                <a:srgbClr val="FFFF00"/>
              </a:solidFill>
            </a:endParaRPr>
          </a:p>
        </p:txBody>
      </p:sp>
      <p:sp>
        <p:nvSpPr>
          <p:cNvPr id="2" name="圆角矩形标注 1"/>
          <p:cNvSpPr/>
          <p:nvPr/>
        </p:nvSpPr>
        <p:spPr>
          <a:xfrm>
            <a:off x="5034280" y="5562600"/>
            <a:ext cx="1500505" cy="621030"/>
          </a:xfrm>
          <a:prstGeom prst="wedgeRoundRectCallout">
            <a:avLst>
              <a:gd name="adj1" fmla="val -20588"/>
              <a:gd name="adj2" fmla="val -609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strike="noStrike" noProof="1">
                <a:solidFill>
                  <a:srgbClr val="FFFF00"/>
                </a:solidFill>
              </a:rPr>
              <a:t>第</a:t>
            </a:r>
            <a:r>
              <a:rPr lang="en-US" altLang="zh-CN" sz="1600" strike="noStrike" noProof="1">
                <a:solidFill>
                  <a:srgbClr val="FFFF00"/>
                </a:solidFill>
              </a:rPr>
              <a:t>31</a:t>
            </a:r>
            <a:r>
              <a:rPr lang="zh-CN" altLang="en-US" sz="1600" strike="noStrike" noProof="1">
                <a:solidFill>
                  <a:srgbClr val="FFFF00"/>
                </a:solidFill>
              </a:rPr>
              <a:t>行：提高优惠限额</a:t>
            </a:r>
            <a:endParaRPr lang="zh-CN" altLang="en-US" sz="1600" strike="noStrike" noProof="1">
              <a:solidFill>
                <a:srgbClr val="FFFF00"/>
              </a:solidFill>
            </a:endParaRPr>
          </a:p>
        </p:txBody>
      </p:sp>
      <p:sp>
        <p:nvSpPr>
          <p:cNvPr id="3" name="圆角矩形标注 2"/>
          <p:cNvSpPr/>
          <p:nvPr/>
        </p:nvSpPr>
        <p:spPr>
          <a:xfrm>
            <a:off x="6534785" y="1527175"/>
            <a:ext cx="1795780" cy="490855"/>
          </a:xfrm>
          <a:prstGeom prst="wedgeRoundRectCallout">
            <a:avLst>
              <a:gd name="adj1" fmla="val -101083"/>
              <a:gd name="adj2" fmla="val 18389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本行不得填报</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7" name="圆角矩形标注 6"/>
          <p:cNvSpPr/>
          <p:nvPr/>
        </p:nvSpPr>
        <p:spPr>
          <a:xfrm>
            <a:off x="7133590" y="2109470"/>
            <a:ext cx="1795780" cy="490855"/>
          </a:xfrm>
          <a:prstGeom prst="wedgeRoundRectCallout">
            <a:avLst>
              <a:gd name="adj1" fmla="val -133910"/>
              <a:gd name="adj2" fmla="val 233699"/>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修改项目名称</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8" name="圆角矩形标注 7"/>
          <p:cNvSpPr/>
          <p:nvPr/>
        </p:nvSpPr>
        <p:spPr>
          <a:xfrm>
            <a:off x="6602095" y="2881630"/>
            <a:ext cx="3818255" cy="2226310"/>
          </a:xfrm>
          <a:prstGeom prst="wedgeRoundRectCallout">
            <a:avLst>
              <a:gd name="adj1" fmla="val -73370"/>
              <a:gd name="adj2" fmla="val 21608"/>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buClrTx/>
              <a:buSzTx/>
              <a:buFontTx/>
            </a:pPr>
            <a:r>
              <a:rPr lang="zh-CN" altLang="zh-CN" sz="1400" b="1" dirty="0">
                <a:solidFill>
                  <a:schemeClr val="tx1"/>
                </a:solidFill>
                <a:latin typeface="微软雅黑" panose="020B0503020204020204" pitchFamily="34" charset="-122"/>
                <a:ea typeface="微软雅黑" panose="020B0503020204020204" pitchFamily="34" charset="-122"/>
                <a:sym typeface="+mn-ea"/>
              </a:rPr>
              <a:t>（</a:t>
            </a:r>
            <a:r>
              <a:rPr lang="en-US" altLang="zh-CN" sz="1400" b="1" dirty="0">
                <a:solidFill>
                  <a:schemeClr val="tx1"/>
                </a:solidFill>
                <a:latin typeface="微软雅黑" panose="020B0503020204020204" pitchFamily="34" charset="-122"/>
                <a:ea typeface="微软雅黑" panose="020B0503020204020204" pitchFamily="34" charset="-122"/>
                <a:sym typeface="+mn-ea"/>
              </a:rPr>
              <a:t>1</a:t>
            </a:r>
            <a:r>
              <a:rPr lang="zh-CN" altLang="zh-CN" sz="1400" b="1" dirty="0">
                <a:solidFill>
                  <a:schemeClr val="tx1"/>
                </a:solidFill>
                <a:latin typeface="微软雅黑" panose="020B0503020204020204" pitchFamily="34" charset="-122"/>
                <a:ea typeface="微软雅黑" panose="020B0503020204020204" pitchFamily="34" charset="-122"/>
                <a:sym typeface="+mn-ea"/>
              </a:rPr>
              <a:t>）新增第</a:t>
            </a:r>
            <a:r>
              <a:rPr lang="en-US" altLang="zh-CN" sz="1400" b="1" dirty="0">
                <a:solidFill>
                  <a:schemeClr val="tx1"/>
                </a:solidFill>
                <a:latin typeface="微软雅黑" panose="020B0503020204020204" pitchFamily="34" charset="-122"/>
                <a:ea typeface="微软雅黑" panose="020B0503020204020204" pitchFamily="34" charset="-122"/>
                <a:sym typeface="+mn-ea"/>
              </a:rPr>
              <a:t>28.1</a:t>
            </a:r>
            <a:r>
              <a:rPr lang="zh-CN" altLang="en-US" sz="1400" b="1" dirty="0">
                <a:solidFill>
                  <a:schemeClr val="tx1"/>
                </a:solidFill>
                <a:latin typeface="微软雅黑" panose="020B0503020204020204" pitchFamily="34" charset="-122"/>
                <a:ea typeface="微软雅黑" panose="020B0503020204020204" pitchFamily="34" charset="-122"/>
                <a:sym typeface="+mn-ea"/>
              </a:rPr>
              <a:t>行 </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a:p>
            <a:pPr algn="l">
              <a:lnSpc>
                <a:spcPct val="100000"/>
              </a:lnSpc>
              <a:buClrTx/>
              <a:buSzTx/>
              <a:buFontTx/>
            </a:pPr>
            <a:r>
              <a:rPr lang="zh-CN" altLang="en-US" sz="1400" b="1" dirty="0">
                <a:solidFill>
                  <a:schemeClr val="tx1"/>
                </a:solidFill>
                <a:latin typeface="微软雅黑" panose="020B0503020204020204" pitchFamily="34" charset="-122"/>
                <a:ea typeface="微软雅黑" panose="020B0503020204020204" pitchFamily="34" charset="-122"/>
                <a:sym typeface="+mn-ea"/>
              </a:rPr>
              <a:t>（</a:t>
            </a:r>
            <a:r>
              <a:rPr lang="zh-CN" altLang="zh-CN" sz="1400" b="1" dirty="0">
                <a:solidFill>
                  <a:schemeClr val="tx1"/>
                </a:solidFill>
                <a:latin typeface="微软雅黑" panose="020B0503020204020204" pitchFamily="34" charset="-122"/>
                <a:ea typeface="微软雅黑" panose="020B0503020204020204" pitchFamily="34" charset="-122"/>
                <a:sym typeface="+mn-ea"/>
              </a:rPr>
              <a:t>2）新增28.2行“（二）其他1”：</a:t>
            </a:r>
            <a:r>
              <a:rPr 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填报当年新出台且本表未列明的其他税收优惠政策，需填报项目名称、减免税代码及免征、减征企业所得税金额；</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lang="zh-CN" altLang="zh-CN" sz="1400" b="1" dirty="0">
                <a:solidFill>
                  <a:schemeClr val="tx1"/>
                </a:solidFill>
                <a:latin typeface="微软雅黑" panose="020B0503020204020204" pitchFamily="34" charset="-122"/>
                <a:ea typeface="微软雅黑" panose="020B0503020204020204" pitchFamily="34" charset="-122"/>
                <a:sym typeface="+mn-ea"/>
              </a:rPr>
              <a:t>（3）新增28.3行“（三）其他2”：</a:t>
            </a:r>
            <a:r>
              <a:rPr 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填报国务院根据税法授权制定的及本表未列明的其他税收优惠政策，需填报项目名称、减免税代码及免征、减征企业所得税金额。</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
        <p:nvSpPr>
          <p:cNvPr id="11" name="圆角矩形标注 10"/>
          <p:cNvSpPr/>
          <p:nvPr/>
        </p:nvSpPr>
        <p:spPr>
          <a:xfrm>
            <a:off x="6872605" y="5107305"/>
            <a:ext cx="2467610" cy="789305"/>
          </a:xfrm>
          <a:prstGeom prst="wedgeRoundRectCallout">
            <a:avLst>
              <a:gd name="adj1" fmla="val -88081"/>
              <a:gd name="adj2" fmla="val -31533"/>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buClrTx/>
              <a:buSzTx/>
              <a:buFontTx/>
            </a:pPr>
            <a:r>
              <a:rPr lang="zh-CN" altLang="en-US" sz="1400" b="1">
                <a:solidFill>
                  <a:schemeClr val="tx1"/>
                </a:solidFill>
                <a:latin typeface="微软雅黑" panose="020B0503020204020204" pitchFamily="34" charset="-122"/>
                <a:ea typeface="微软雅黑" panose="020B0503020204020204" pitchFamily="34" charset="-122"/>
                <a:sym typeface="+mn-ea"/>
              </a:rPr>
              <a:t>修改项目名称，政策有变动</a:t>
            </a:r>
            <a:endParaRPr lang="zh-CN" altLang="en-US" sz="1400"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3"/>
          <p:cNvGrpSpPr/>
          <p:nvPr/>
        </p:nvGrpSpPr>
        <p:grpSpPr>
          <a:xfrm>
            <a:off x="1633538" y="1415415"/>
            <a:ext cx="9707880" cy="708025"/>
            <a:chOff x="2872740" y="1722120"/>
            <a:chExt cx="9707880" cy="707886"/>
          </a:xfrm>
        </p:grpSpPr>
        <p:sp>
          <p:nvSpPr>
            <p:cNvPr id="4" name="文本框 3"/>
            <p:cNvSpPr txBox="1"/>
            <p:nvPr/>
          </p:nvSpPr>
          <p:spPr>
            <a:xfrm>
              <a:off x="3696970" y="1722120"/>
              <a:ext cx="8883650" cy="706616"/>
            </a:xfrm>
            <a:prstGeom prst="rect">
              <a:avLst/>
            </a:prstGeom>
            <a:noFill/>
          </p:spPr>
          <p:txBody>
            <a:bodyPr wrap="square" rtlCol="0">
              <a:spAutoFit/>
            </a:bodyPr>
            <a:lstStyle/>
            <a:p>
              <a:pPr algn="l" fontAlgn="auto"/>
              <a:r>
                <a:rPr lang="en-US" altLang="zh-CN"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2019</a:t>
              </a:r>
              <a:r>
                <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年企业所得税新政策</a:t>
              </a:r>
              <a:endPar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14340" name="组合 9"/>
            <p:cNvGrpSpPr/>
            <p:nvPr/>
          </p:nvGrpSpPr>
          <p:grpSpPr>
            <a:xfrm>
              <a:off x="2872740" y="1722120"/>
              <a:ext cx="683201" cy="707886"/>
              <a:chOff x="2872740" y="1722120"/>
              <a:chExt cx="683201" cy="707886"/>
            </a:xfrm>
          </p:grpSpPr>
          <p:sp>
            <p:nvSpPr>
              <p:cNvPr id="2" name="椭圆 1"/>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342" name="文本框 8"/>
              <p:cNvSpPr txBox="1"/>
              <p:nvPr/>
            </p:nvSpPr>
            <p:spPr>
              <a:xfrm>
                <a:off x="2872740" y="1722120"/>
                <a:ext cx="683201" cy="70788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2" name="直接连接符 11"/>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目录</a:t>
            </a:r>
            <a:endParaRPr lang="en-US" altLang="zh-CN"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3" name="组合 14"/>
          <p:cNvGrpSpPr/>
          <p:nvPr/>
        </p:nvGrpSpPr>
        <p:grpSpPr>
          <a:xfrm>
            <a:off x="1633538" y="2492058"/>
            <a:ext cx="9459595" cy="708025"/>
            <a:chOff x="2872740" y="1722120"/>
            <a:chExt cx="9459094" cy="707886"/>
          </a:xfrm>
        </p:grpSpPr>
        <p:sp>
          <p:nvSpPr>
            <p:cNvPr id="5" name="文本框 4"/>
            <p:cNvSpPr txBox="1"/>
            <p:nvPr/>
          </p:nvSpPr>
          <p:spPr>
            <a:xfrm>
              <a:off x="3696926" y="1723390"/>
              <a:ext cx="8634908" cy="706616"/>
            </a:xfrm>
            <a:prstGeom prst="rect">
              <a:avLst/>
            </a:prstGeom>
            <a:noFill/>
          </p:spPr>
          <p:txBody>
            <a:bodyPr wrap="square" rtlCol="0">
              <a:spAutoFit/>
            </a:bodyPr>
            <a:lstStyle/>
            <a:p>
              <a:pPr fontAlgn="auto"/>
              <a:r>
                <a:rPr lang="en-US" altLang="zh-CN" sz="4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2019</a:t>
              </a:r>
              <a:r>
                <a:rPr lang="zh-CN" altLang="en-US" sz="4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年纳税</a:t>
              </a:r>
              <a:r>
                <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申报表修订内容</a:t>
              </a:r>
              <a:endPar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6" name="组合 16"/>
            <p:cNvGrpSpPr/>
            <p:nvPr/>
          </p:nvGrpSpPr>
          <p:grpSpPr>
            <a:xfrm>
              <a:off x="2872740" y="1722120"/>
              <a:ext cx="683201" cy="706616"/>
              <a:chOff x="2872740" y="1722120"/>
              <a:chExt cx="683201" cy="706616"/>
            </a:xfrm>
          </p:grpSpPr>
          <p:sp>
            <p:nvSpPr>
              <p:cNvPr id="7" name="椭圆 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文本框 19"/>
              <p:cNvSpPr txBox="1"/>
              <p:nvPr/>
            </p:nvSpPr>
            <p:spPr>
              <a:xfrm>
                <a:off x="2872740" y="1722120"/>
                <a:ext cx="683201" cy="706616"/>
              </a:xfrm>
              <a:prstGeom prst="rect">
                <a:avLst/>
              </a:prstGeom>
              <a:noFill/>
              <a:ln w="9525">
                <a:noFill/>
              </a:ln>
            </p:spPr>
            <p:txBody>
              <a:bodyPr wrap="square" anchor="t">
                <a:spAutoFit/>
              </a:bodyPr>
              <a:lstStyle/>
              <a:p>
                <a:pPr algn="ctr"/>
                <a:r>
                  <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9" name="直接连接符 8"/>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14"/>
          <p:cNvGrpSpPr/>
          <p:nvPr/>
        </p:nvGrpSpPr>
        <p:grpSpPr>
          <a:xfrm>
            <a:off x="1633855" y="3554730"/>
            <a:ext cx="8980170" cy="708025"/>
            <a:chOff x="2872740" y="1722120"/>
            <a:chExt cx="7403544" cy="707886"/>
          </a:xfrm>
        </p:grpSpPr>
        <p:sp>
          <p:nvSpPr>
            <p:cNvPr id="11" name="文本框 10"/>
            <p:cNvSpPr txBox="1"/>
            <p:nvPr/>
          </p:nvSpPr>
          <p:spPr>
            <a:xfrm>
              <a:off x="3625031" y="1723390"/>
              <a:ext cx="6651253" cy="706616"/>
            </a:xfrm>
            <a:prstGeom prst="rect">
              <a:avLst/>
            </a:prstGeom>
            <a:noFill/>
          </p:spPr>
          <p:txBody>
            <a:bodyPr wrap="square" rtlCol="0">
              <a:spAutoFit/>
            </a:bodyPr>
            <a:lstStyle/>
            <a:p>
              <a:pPr fontAlgn="auto"/>
              <a:r>
                <a:rPr lang="zh-CN" altLang="en-US" sz="4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企业所得税年度纳税</a:t>
              </a:r>
              <a:r>
                <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申报操作实务</a:t>
              </a:r>
              <a:endPar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13" name="组合 16"/>
            <p:cNvGrpSpPr/>
            <p:nvPr/>
          </p:nvGrpSpPr>
          <p:grpSpPr>
            <a:xfrm>
              <a:off x="2872740" y="1722120"/>
              <a:ext cx="563302" cy="706616"/>
              <a:chOff x="2872740" y="1722120"/>
              <a:chExt cx="563302" cy="706616"/>
            </a:xfrm>
          </p:grpSpPr>
          <p:sp>
            <p:nvSpPr>
              <p:cNvPr id="14" name="椭圆 13"/>
              <p:cNvSpPr/>
              <p:nvPr/>
            </p:nvSpPr>
            <p:spPr>
              <a:xfrm>
                <a:off x="2872740" y="1722120"/>
                <a:ext cx="563302" cy="683126"/>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 name="文本框 19"/>
              <p:cNvSpPr txBox="1"/>
              <p:nvPr/>
            </p:nvSpPr>
            <p:spPr>
              <a:xfrm>
                <a:off x="2872740" y="1722120"/>
                <a:ext cx="562778" cy="706616"/>
              </a:xfrm>
              <a:prstGeom prst="rect">
                <a:avLst/>
              </a:prstGeom>
              <a:noFill/>
              <a:ln w="9525">
                <a:noFill/>
              </a:ln>
            </p:spPr>
            <p:txBody>
              <a:bodyPr wrap="square" anchor="t">
                <a:spAutoFit/>
              </a:bodyPr>
              <a:lstStyle/>
              <a:p>
                <a:pPr algn="ctr"/>
                <a:r>
                  <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6" name="直接连接符 15"/>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4"/>
          <p:cNvGrpSpPr/>
          <p:nvPr/>
        </p:nvGrpSpPr>
        <p:grpSpPr>
          <a:xfrm>
            <a:off x="1633538" y="4515803"/>
            <a:ext cx="7707630" cy="708025"/>
            <a:chOff x="2872740" y="1722120"/>
            <a:chExt cx="7707222" cy="707886"/>
          </a:xfrm>
        </p:grpSpPr>
        <p:sp>
          <p:nvSpPr>
            <p:cNvPr id="18" name="文本框 17"/>
            <p:cNvSpPr txBox="1"/>
            <p:nvPr/>
          </p:nvSpPr>
          <p:spPr>
            <a:xfrm>
              <a:off x="3696926" y="1723390"/>
              <a:ext cx="6883036" cy="706616"/>
            </a:xfrm>
            <a:prstGeom prst="rect">
              <a:avLst/>
            </a:prstGeom>
            <a:noFill/>
          </p:spPr>
          <p:txBody>
            <a:bodyPr wrap="square" rtlCol="0">
              <a:spAutoFit/>
            </a:bodyPr>
            <a:lstStyle/>
            <a:p>
              <a:pPr fontAlgn="auto"/>
              <a:r>
                <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常见问答</a:t>
              </a:r>
              <a:endPar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19" name="组合 16"/>
            <p:cNvGrpSpPr/>
            <p:nvPr/>
          </p:nvGrpSpPr>
          <p:grpSpPr>
            <a:xfrm>
              <a:off x="2872740" y="1722120"/>
              <a:ext cx="683201" cy="706616"/>
              <a:chOff x="2872740" y="1722120"/>
              <a:chExt cx="683201" cy="706616"/>
            </a:xfrm>
          </p:grpSpPr>
          <p:sp>
            <p:nvSpPr>
              <p:cNvPr id="20" name="椭圆 19"/>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文本框 19"/>
              <p:cNvSpPr txBox="1"/>
              <p:nvPr/>
            </p:nvSpPr>
            <p:spPr>
              <a:xfrm>
                <a:off x="2872740" y="1722120"/>
                <a:ext cx="683201" cy="706616"/>
              </a:xfrm>
              <a:prstGeom prst="rect">
                <a:avLst/>
              </a:prstGeom>
              <a:noFill/>
              <a:ln w="9525">
                <a:noFill/>
              </a:ln>
            </p:spPr>
            <p:txBody>
              <a:bodyPr wrap="square" anchor="t">
                <a:spAutoFit/>
              </a:bodyPr>
              <a:lstStyle/>
              <a:p>
                <a:pPr algn="ctr"/>
                <a:r>
                  <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4</a:t>
                </a:r>
                <a:endPar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22" name="直接连接符 21"/>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sz="3000" b="1" dirty="0">
                <a:solidFill>
                  <a:schemeClr val="bg1"/>
                </a:solidFill>
                <a:latin typeface="微软雅黑" panose="020B0503020204020204" pitchFamily="34" charset="-122"/>
                <a:ea typeface="微软雅黑" panose="020B0503020204020204" pitchFamily="34" charset="-122"/>
                <a:sym typeface="+mn-ea"/>
              </a:rPr>
              <a:t>A108010 境外所得纳税调整后所得明细表</a:t>
            </a:r>
            <a:endParaRPr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153611" name="图片 3" descr="境外所得调整表"/>
          <p:cNvPicPr>
            <a:picLocks noChangeAspect="1"/>
          </p:cNvPicPr>
          <p:nvPr/>
        </p:nvPicPr>
        <p:blipFill>
          <a:blip r:embed="rId1" cstate="print"/>
          <a:srcRect l="7216" t="1666" r="7512" b="15633"/>
          <a:stretch>
            <a:fillRect/>
          </a:stretch>
        </p:blipFill>
        <p:spPr>
          <a:xfrm>
            <a:off x="504825" y="1737678"/>
            <a:ext cx="8094663" cy="4727575"/>
          </a:xfrm>
          <a:prstGeom prst="rect">
            <a:avLst/>
          </a:prstGeom>
          <a:noFill/>
          <a:ln w="9525">
            <a:noFill/>
          </a:ln>
        </p:spPr>
      </p:pic>
      <p:grpSp>
        <p:nvGrpSpPr>
          <p:cNvPr id="153612" name="组合 9"/>
          <p:cNvGrpSpPr/>
          <p:nvPr/>
        </p:nvGrpSpPr>
        <p:grpSpPr>
          <a:xfrm>
            <a:off x="1184275" y="3733165"/>
            <a:ext cx="3289300" cy="2435225"/>
            <a:chOff x="4966" y="5716"/>
            <a:chExt cx="5181" cy="3835"/>
          </a:xfrm>
        </p:grpSpPr>
        <p:sp>
          <p:nvSpPr>
            <p:cNvPr id="6" name="矩形 5"/>
            <p:cNvSpPr/>
            <p:nvPr/>
          </p:nvSpPr>
          <p:spPr>
            <a:xfrm>
              <a:off x="4966" y="6440"/>
              <a:ext cx="5181" cy="3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buClrTx/>
                <a:buSzTx/>
                <a:buFontTx/>
              </a:pPr>
              <a:r>
                <a:rPr lang="zh-CN" altLang="en-US" sz="1600" b="1" strike="noStrike" noProof="1"/>
                <a:t>第2列至第9列“境外税后所得”：</a:t>
              </a:r>
              <a:r>
                <a:rPr lang="zh-CN" altLang="en-US" sz="1600" strike="noStrike" noProof="1"/>
                <a:t>填报纳税人取得的来源于境外的税后所得，</a:t>
              </a:r>
              <a:r>
                <a:rPr lang="zh-CN" altLang="en-US" sz="1600" strike="sngStrike" noProof="1">
                  <a:solidFill>
                    <a:schemeClr val="bg2"/>
                  </a:solidFill>
                  <a:uFillTx/>
                </a:rPr>
                <a:t>其中：第3列股息、红利等权益性投资所得包含通过《受控外国企业信息报告表》（国家税务总局公告2014年第38号附件2）计算的视同分配给企业的股息。</a:t>
              </a:r>
              <a:endParaRPr lang="zh-CN" altLang="en-US" sz="1600" strike="sngStrike" noProof="1">
                <a:solidFill>
                  <a:schemeClr val="bg2"/>
                </a:solidFill>
                <a:uFillTx/>
              </a:endParaRPr>
            </a:p>
          </p:txBody>
        </p:sp>
        <p:sp>
          <p:nvSpPr>
            <p:cNvPr id="5" name="椭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9053" y="5716"/>
              <a:ext cx="1094" cy="10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旧</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53615" name="组合 7"/>
          <p:cNvGrpSpPr/>
          <p:nvPr/>
        </p:nvGrpSpPr>
        <p:grpSpPr>
          <a:xfrm>
            <a:off x="5200650" y="3772853"/>
            <a:ext cx="3298825" cy="2395537"/>
            <a:chOff x="11377" y="5577"/>
            <a:chExt cx="5196" cy="3773"/>
          </a:xfrm>
        </p:grpSpPr>
        <p:sp>
          <p:nvSpPr>
            <p:cNvPr id="2" name="矩形 1"/>
            <p:cNvSpPr/>
            <p:nvPr/>
          </p:nvSpPr>
          <p:spPr>
            <a:xfrm>
              <a:off x="11377" y="6240"/>
              <a:ext cx="4950" cy="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t>第2列至第9列“境外税后所得”</a:t>
              </a:r>
              <a:r>
                <a:rPr lang="zh-CN" altLang="en-US" sz="1600" strike="noStrike" noProof="1"/>
                <a:t>：填报纳税人取得的来源于境外的税后所得，</a:t>
              </a:r>
              <a:r>
                <a:rPr lang="zh-CN" altLang="en-US" sz="1600" b="1" strike="noStrike" noProof="1">
                  <a:solidFill>
                    <a:srgbClr val="FFFF00"/>
                  </a:solidFill>
                </a:rPr>
                <a:t>包含已计入利润总额以及按照税法相关规定已在《纳税调整项目明细表》（A105000）进行纳税调整的境外税后所得。</a:t>
              </a:r>
              <a:endParaRPr lang="zh-CN" altLang="en-US" sz="1600" b="1" strike="noStrike" noProof="1">
                <a:solidFill>
                  <a:srgbClr val="FFFF00"/>
                </a:solidFill>
              </a:endParaRPr>
            </a:p>
          </p:txBody>
        </p:sp>
        <p:sp>
          <p:nvSpPr>
            <p:cNvPr id="11" name="椭圆 1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5479" y="5577"/>
              <a:ext cx="1094" cy="10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新</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8" name="圆角矩形标注 7"/>
          <p:cNvSpPr/>
          <p:nvPr/>
        </p:nvSpPr>
        <p:spPr>
          <a:xfrm>
            <a:off x="8745855" y="2207260"/>
            <a:ext cx="3056890" cy="3609340"/>
          </a:xfrm>
          <a:prstGeom prst="wedgeRoundRectCallout">
            <a:avLst>
              <a:gd name="adj1" fmla="val -195306"/>
              <a:gd name="adj2" fmla="val -50925"/>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60000"/>
              </a:lnSpc>
              <a:buClrTx/>
              <a:buSzTx/>
              <a:buFontTx/>
            </a:pPr>
            <a:r>
              <a:rPr lang="zh-CN" altLang="en-US" sz="1600" b="1">
                <a:solidFill>
                  <a:schemeClr val="tx1"/>
                </a:solidFill>
                <a:latin typeface="微软雅黑" panose="020B0503020204020204" pitchFamily="34" charset="-122"/>
                <a:ea typeface="微软雅黑" panose="020B0503020204020204" pitchFamily="34" charset="-122"/>
                <a:sym typeface="+mn-ea"/>
              </a:rPr>
              <a:t>第2列至第9列“境外税后所得”：删除对第3列股息、红利等权益性投资所得的相关描述。明确“境外税后所得”包含已计入利润总额以及按照税法相关规定已在《纳税调整项目明细表》（A105000）进行纳税调整的境外税后所得。</a:t>
            </a:r>
            <a:endParaRPr lang="zh-CN" altLang="en-US" sz="1600" b="1">
              <a:solidFill>
                <a:schemeClr val="tx1"/>
              </a:solidFill>
              <a:latin typeface="微软雅黑" panose="020B0503020204020204" pitchFamily="34" charset="-122"/>
              <a:ea typeface="微软雅黑" panose="020B0503020204020204" pitchFamily="34" charset="-122"/>
              <a:sym typeface="+mn-ea"/>
            </a:endParaRPr>
          </a:p>
        </p:txBody>
      </p:sp>
      <p:sp>
        <p:nvSpPr>
          <p:cNvPr id="3" name="圆角矩形 2"/>
          <p:cNvSpPr/>
          <p:nvPr/>
        </p:nvSpPr>
        <p:spPr>
          <a:xfrm>
            <a:off x="1294765" y="2040890"/>
            <a:ext cx="3419475" cy="39052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57843" y="3588385"/>
            <a:ext cx="9242425" cy="922020"/>
          </a:xfrm>
          <a:prstGeom prst="rect">
            <a:avLst/>
          </a:prstGeom>
        </p:spPr>
        <p:txBody>
          <a:bodyPr wrap="square">
            <a:spAutoFit/>
          </a:bodyPr>
          <a:lstStyle/>
          <a:p>
            <a:pPr fontAlgn="auto"/>
            <a:r>
              <a:rPr lang="en-US" altLang="zh-CN"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   </a:t>
            </a:r>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申报操作实务</a:t>
            </a:r>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endPar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36600" y="1160145"/>
            <a:ext cx="1908810" cy="4868545"/>
          </a:xfrm>
          <a:prstGeom prst="roundRect">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zh-CN" altLang="en-US" sz="2800" b="1" strike="noStrike" noProof="1">
                <a:solidFill>
                  <a:schemeClr val="tx1"/>
                </a:solidFill>
                <a:effectLst>
                  <a:outerShdw blurRad="38100" dist="19050" dir="2700000" algn="tl" rotWithShape="0">
                    <a:schemeClr val="dk1">
                      <a:alpha val="40000"/>
                    </a:schemeClr>
                  </a:outerShdw>
                </a:effectLst>
                <a:sym typeface="+mn-ea"/>
              </a:rPr>
              <a:t>本次讲解内容涉及的表单</a:t>
            </a:r>
            <a:endParaRPr lang="zh-CN" altLang="en-US" sz="2800" b="1" strike="noStrike" noProof="1">
              <a:solidFill>
                <a:schemeClr val="tx1"/>
              </a:solidFill>
              <a:effectLst>
                <a:outerShdw blurRad="38100" dist="19050" dir="2700000" algn="tl" rotWithShape="0">
                  <a:schemeClr val="dk1">
                    <a:alpha val="40000"/>
                  </a:schemeClr>
                </a:outerShdw>
              </a:effectLst>
              <a:sym typeface="+mn-ea"/>
            </a:endParaRPr>
          </a:p>
        </p:txBody>
      </p:sp>
      <p:sp>
        <p:nvSpPr>
          <p:cNvPr id="12" name="左大括号 11"/>
          <p:cNvSpPr/>
          <p:nvPr/>
        </p:nvSpPr>
        <p:spPr>
          <a:xfrm>
            <a:off x="3065463" y="1816418"/>
            <a:ext cx="412750" cy="3438525"/>
          </a:xfrm>
          <a:prstGeom prst="leftBrace">
            <a:avLst/>
          </a:prstGeom>
          <a:ln w="28575" cmpd="sng">
            <a:solidFill>
              <a:srgbClr val="FF0000"/>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trike="noStrike" noProof="1"/>
          </a:p>
        </p:txBody>
      </p:sp>
      <p:sp>
        <p:nvSpPr>
          <p:cNvPr id="3" name="灯片编号占位符 2"/>
          <p:cNvSpPr>
            <a:spLocks noGrp="1"/>
          </p:cNvSpPr>
          <p:nvPr>
            <p:ph type="sldNum" sz="quarter" idx="12"/>
          </p:nvPr>
        </p:nvSpPr>
        <p:spPr/>
        <p:txBody>
          <a:bodyPr/>
          <a:lstStyle/>
          <a:p>
            <a:pPr fontAlgn="auto"/>
            <a:fld id="{4C9E6384-6F0B-4F0C-8B96-C988069E2E03}" type="slidenum">
              <a:rPr lang="zh-CN" altLang="en-US" strike="noStrike" noProof="1" smtClean="0">
                <a:latin typeface="+mn-lt"/>
                <a:ea typeface="+mn-ea"/>
                <a:cs typeface="+mn-cs"/>
              </a:rPr>
            </a:fld>
            <a:endParaRPr lang="zh-CN" altLang="en-US" strike="noStrike" noProof="1"/>
          </a:p>
        </p:txBody>
      </p:sp>
      <p:sp>
        <p:nvSpPr>
          <p:cNvPr id="4" name="流程图: 可选过程 3"/>
          <p:cNvSpPr/>
          <p:nvPr/>
        </p:nvSpPr>
        <p:spPr>
          <a:xfrm>
            <a:off x="3839845" y="1466215"/>
            <a:ext cx="7712075" cy="1291590"/>
          </a:xfrm>
          <a:prstGeom prst="flowChartAlternateProcess">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800">
                <a:latin typeface="Arial" panose="020B0604020202020204" pitchFamily="34" charset="0"/>
                <a:ea typeface="微软雅黑" panose="020B0503020204020204" pitchFamily="34" charset="-122"/>
                <a:sym typeface="+mn-ea"/>
              </a:rPr>
              <a:t>A105080  资产折旧、摊销及纳税调整明细表</a:t>
            </a:r>
            <a:endParaRPr lang="zh-CN" altLang="en-US" sz="2800">
              <a:latin typeface="Arial" panose="020B0604020202020204" pitchFamily="34" charset="0"/>
              <a:ea typeface="微软雅黑" panose="020B0503020204020204" pitchFamily="34" charset="-122"/>
              <a:sym typeface="+mn-ea"/>
            </a:endParaRPr>
          </a:p>
        </p:txBody>
      </p:sp>
      <p:sp>
        <p:nvSpPr>
          <p:cNvPr id="7" name="流程图: 可选过程 6"/>
          <p:cNvSpPr/>
          <p:nvPr/>
        </p:nvSpPr>
        <p:spPr>
          <a:xfrm>
            <a:off x="3898265" y="4592320"/>
            <a:ext cx="7712075" cy="1291590"/>
          </a:xfrm>
          <a:prstGeom prst="flowChartAlternateProcess">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z="2800">
              <a:sym typeface="+mn-ea"/>
            </a:endParaRPr>
          </a:p>
          <a:p>
            <a:pPr algn="l" fontAlgn="auto"/>
            <a:endParaRPr lang="zh-CN" altLang="en-US" sz="2800" b="1">
              <a:sym typeface="+mn-ea"/>
            </a:endParaRPr>
          </a:p>
          <a:p>
            <a:pPr algn="l" fontAlgn="auto"/>
            <a:r>
              <a:rPr lang="zh-CN" altLang="en-US" sz="2800">
                <a:latin typeface="Arial" panose="020B0604020202020204" pitchFamily="34" charset="0"/>
                <a:ea typeface="微软雅黑" panose="020B0503020204020204" pitchFamily="34" charset="-122"/>
                <a:sym typeface="+mn-ea"/>
              </a:rPr>
              <a:t>A1070</a:t>
            </a:r>
            <a:r>
              <a:rPr lang="en-US" altLang="zh-CN" sz="2800">
                <a:latin typeface="Arial" panose="020B0604020202020204" pitchFamily="34" charset="0"/>
                <a:ea typeface="微软雅黑" panose="020B0503020204020204" pitchFamily="34" charset="-122"/>
                <a:sym typeface="+mn-ea"/>
              </a:rPr>
              <a:t>4</a:t>
            </a:r>
            <a:r>
              <a:rPr lang="zh-CN" altLang="en-US" sz="2800">
                <a:latin typeface="Arial" panose="020B0604020202020204" pitchFamily="34" charset="0"/>
                <a:ea typeface="微软雅黑" panose="020B0503020204020204" pitchFamily="34" charset="-122"/>
                <a:sym typeface="+mn-ea"/>
              </a:rPr>
              <a:t>0	减免所得税优惠明细表</a:t>
            </a:r>
            <a:endParaRPr lang="zh-CN" altLang="en-US" sz="2800" b="1">
              <a:sym typeface="+mn-ea"/>
            </a:endParaRPr>
          </a:p>
          <a:p>
            <a:pPr algn="l" fontAlgn="auto"/>
            <a:endParaRPr lang="zh-CN" altLang="en-US" sz="2800" b="1">
              <a:sym typeface="+mn-ea"/>
            </a:endParaRPr>
          </a:p>
          <a:p>
            <a:pPr algn="l" fontAlgn="auto"/>
            <a:endParaRPr lang="zh-CN" altLang="en-US" sz="280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392748"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固定资产一次性扣除政策要点</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31165" y="2127885"/>
            <a:ext cx="11076940" cy="2306955"/>
          </a:xfrm>
          <a:prstGeom prst="rect">
            <a:avLst/>
          </a:prstGeom>
          <a:noFill/>
        </p:spPr>
        <p:txBody>
          <a:bodyPr wrap="square" rtlCol="0">
            <a:spAutoFit/>
          </a:bodyPr>
          <a:lstStyle/>
          <a:p>
            <a:r>
              <a:rPr lang="zh-CN" altLang="en-US" sz="2400" b="1"/>
              <a:t>《国家税务总局关于设备 器具扣除有关企业所得税政策执行问题的公告》（国家税务总局公告2018年第46号）</a:t>
            </a:r>
            <a:endParaRPr lang="zh-CN" altLang="en-US" sz="2400" b="1"/>
          </a:p>
          <a:p>
            <a:endParaRPr lang="zh-CN" altLang="en-US" sz="2400" b="1"/>
          </a:p>
          <a:p>
            <a:r>
              <a:rPr lang="zh-CN" altLang="en-US" sz="2400" b="1"/>
              <a:t>企业在2018年1月1日至2020年12月31日期间新购进的设备、器具，单位价值不超过500万元的，允许一次性计入当期成本费用在计算应纳税所得额时扣除，不再分年度计算折旧（以下简称一次性税前扣除政策）。</a:t>
            </a:r>
            <a:endParaRPr lang="zh-CN" altLang="en-US" sz="24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392748"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固定资产一次性扣除政策要点</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93700" y="1775460"/>
            <a:ext cx="11214735" cy="4258945"/>
          </a:xfrm>
          <a:prstGeom prst="rect">
            <a:avLst/>
          </a:prstGeom>
          <a:noFill/>
        </p:spPr>
        <p:txBody>
          <a:bodyPr wrap="square" rtlCol="0" anchor="t">
            <a:spAutoFit/>
          </a:bodyPr>
          <a:lstStyle/>
          <a:p>
            <a:pPr lvl="0">
              <a:lnSpc>
                <a:spcPts val="2500"/>
              </a:lnSpc>
            </a:pPr>
            <a:r>
              <a:rPr lang="zh-CN" b="1" dirty="0" smtClean="0">
                <a:latin typeface="微软雅黑" panose="020B0503020204020204" pitchFamily="34" charset="-122"/>
                <a:ea typeface="微软雅黑" panose="020B0503020204020204" pitchFamily="34" charset="-122"/>
                <a:sym typeface="+mn-ea"/>
              </a:rPr>
              <a:t>税收折旧摊销方法及年限</a:t>
            </a:r>
            <a:endParaRPr lang="zh-CN" b="1" dirty="0" smtClean="0">
              <a:latin typeface="微软雅黑" panose="020B0503020204020204" pitchFamily="34" charset="-122"/>
              <a:ea typeface="微软雅黑" panose="020B0503020204020204" pitchFamily="34" charset="-122"/>
              <a:sym typeface="+mn-ea"/>
            </a:endParaRPr>
          </a:p>
          <a:p>
            <a:pPr marL="514350" lvl="2">
              <a:lnSpc>
                <a:spcPts val="2500"/>
              </a:lnSpc>
              <a:buFont typeface="Wingdings" panose="05000000000000000000" charset="0"/>
              <a:buChar char="ü"/>
            </a:pPr>
            <a:r>
              <a:rPr lang="zh-CN" altLang="en-US" b="1" dirty="0">
                <a:latin typeface="微软雅黑" panose="020B0503020204020204" pitchFamily="34" charset="-122"/>
                <a:ea typeface="微软雅黑" panose="020B0503020204020204" pitchFamily="34" charset="-122"/>
                <a:sym typeface="+mn-ea"/>
              </a:rPr>
              <a:t>固定资产折旧方法</a:t>
            </a:r>
            <a:endParaRPr lang="zh-CN" altLang="en-US" b="1" dirty="0">
              <a:latin typeface="微软雅黑" panose="020B0503020204020204" pitchFamily="34" charset="-122"/>
              <a:ea typeface="微软雅黑" panose="020B0503020204020204" pitchFamily="34" charset="-122"/>
              <a:sym typeface="+mn-ea"/>
            </a:endParaRPr>
          </a:p>
          <a:p>
            <a:pPr marL="171450" lvl="2">
              <a:lnSpc>
                <a:spcPts val="2500"/>
              </a:lnSpc>
              <a:buFont typeface="Wingdings" panose="05000000000000000000" charset="0"/>
              <a:buNone/>
            </a:pPr>
            <a:r>
              <a:rPr lang="zh-CN" altLang="en-US" b="1" dirty="0">
                <a:latin typeface="微软雅黑" panose="020B0503020204020204" pitchFamily="34" charset="-122"/>
                <a:ea typeface="微软雅黑" panose="020B0503020204020204" pitchFamily="34" charset="-122"/>
                <a:sym typeface="+mn-ea"/>
              </a:rPr>
              <a:t>1.起止月份：</a:t>
            </a:r>
            <a:r>
              <a:rPr lang="zh-CN" altLang="en-US" dirty="0">
                <a:latin typeface="微软雅黑" panose="020B0503020204020204" pitchFamily="34" charset="-122"/>
                <a:ea typeface="微软雅黑" panose="020B0503020204020204" pitchFamily="34" charset="-122"/>
                <a:sym typeface="+mn-ea"/>
              </a:rPr>
              <a:t>企业应当自固定资产</a:t>
            </a:r>
            <a:r>
              <a:rPr lang="zh-CN" altLang="en-US" b="1" dirty="0">
                <a:solidFill>
                  <a:schemeClr val="accent1"/>
                </a:solidFill>
                <a:latin typeface="微软雅黑" panose="020B0503020204020204" pitchFamily="34" charset="-122"/>
                <a:ea typeface="微软雅黑" panose="020B0503020204020204" pitchFamily="34" charset="-122"/>
                <a:sym typeface="+mn-ea"/>
              </a:rPr>
              <a:t>投入使用月份的次月</a:t>
            </a:r>
            <a:r>
              <a:rPr lang="zh-CN" altLang="en-US" dirty="0">
                <a:latin typeface="微软雅黑" panose="020B0503020204020204" pitchFamily="34" charset="-122"/>
                <a:ea typeface="微软雅黑" panose="020B0503020204020204" pitchFamily="34" charset="-122"/>
                <a:sym typeface="+mn-ea"/>
              </a:rPr>
              <a:t>起计算折旧；停止使用的固定资产，应当自</a:t>
            </a:r>
            <a:r>
              <a:rPr lang="zh-CN" altLang="en-US" b="1" dirty="0">
                <a:solidFill>
                  <a:schemeClr val="accent1"/>
                </a:solidFill>
                <a:latin typeface="微软雅黑" panose="020B0503020204020204" pitchFamily="34" charset="-122"/>
                <a:ea typeface="微软雅黑" panose="020B0503020204020204" pitchFamily="34" charset="-122"/>
                <a:sym typeface="+mn-ea"/>
              </a:rPr>
              <a:t>停止使用月份的次月</a:t>
            </a:r>
            <a:r>
              <a:rPr lang="zh-CN" altLang="en-US" dirty="0">
                <a:latin typeface="微软雅黑" panose="020B0503020204020204" pitchFamily="34" charset="-122"/>
                <a:ea typeface="微软雅黑" panose="020B0503020204020204" pitchFamily="34" charset="-122"/>
                <a:sym typeface="+mn-ea"/>
              </a:rPr>
              <a:t>起停止计算折旧。</a:t>
            </a:r>
            <a:endParaRPr lang="zh-CN" altLang="en-US" dirty="0">
              <a:latin typeface="微软雅黑" panose="020B0503020204020204" pitchFamily="34" charset="-122"/>
              <a:ea typeface="微软雅黑" panose="020B0503020204020204" pitchFamily="34" charset="-122"/>
              <a:sym typeface="+mn-ea"/>
            </a:endParaRPr>
          </a:p>
          <a:p>
            <a:pPr marL="171450" lvl="2">
              <a:lnSpc>
                <a:spcPts val="2500"/>
              </a:lnSpc>
              <a:buFont typeface="Wingdings" panose="05000000000000000000" charset="0"/>
              <a:buNone/>
            </a:pPr>
            <a:r>
              <a:rPr lang="zh-CN" altLang="en-US" b="1" dirty="0">
                <a:latin typeface="微软雅黑" panose="020B0503020204020204" pitchFamily="34" charset="-122"/>
                <a:ea typeface="微软雅黑" panose="020B0503020204020204" pitchFamily="34" charset="-122"/>
                <a:sym typeface="+mn-ea"/>
              </a:rPr>
              <a:t>2.净残值：</a:t>
            </a:r>
            <a:r>
              <a:rPr lang="zh-CN" altLang="en-US" dirty="0">
                <a:latin typeface="微软雅黑" panose="020B0503020204020204" pitchFamily="34" charset="-122"/>
                <a:ea typeface="微软雅黑" panose="020B0503020204020204" pitchFamily="34" charset="-122"/>
                <a:sym typeface="+mn-ea"/>
              </a:rPr>
              <a:t>企业应当根据固定资产的性质和使用情况，合理确定固定资产的预计净残值。固定资产的预计净残值一经确定，不得变更。</a:t>
            </a:r>
            <a:endParaRPr lang="zh-CN" altLang="en-US" dirty="0">
              <a:latin typeface="微软雅黑" panose="020B0503020204020204" pitchFamily="34" charset="-122"/>
              <a:ea typeface="微软雅黑" panose="020B0503020204020204" pitchFamily="34" charset="-122"/>
              <a:sym typeface="+mn-ea"/>
            </a:endParaRPr>
          </a:p>
          <a:p>
            <a:pPr marL="800100" lvl="1" algn="l" fontAlgn="auto">
              <a:lnSpc>
                <a:spcPts val="2500"/>
              </a:lnSpc>
              <a:buClrTx/>
              <a:buSzTx/>
              <a:buFont typeface="Wingdings" panose="05000000000000000000" charset="0"/>
              <a:buChar char="ü"/>
            </a:pPr>
            <a:r>
              <a:rPr lang="zh-CN" altLang="en-US" b="1" dirty="0" err="1" smtClean="0">
                <a:latin typeface="微软雅黑" panose="020B0503020204020204" pitchFamily="34" charset="-122"/>
                <a:ea typeface="微软雅黑" panose="020B0503020204020204" pitchFamily="34" charset="-122"/>
                <a:sym typeface="+mn-ea"/>
              </a:rPr>
              <a:t>固定资产折旧年限</a:t>
            </a:r>
            <a:endParaRPr lang="zh-CN" altLang="en-US" b="1" dirty="0" err="1" smtClean="0">
              <a:latin typeface="微软雅黑" panose="020B0503020204020204" pitchFamily="34" charset="-122"/>
              <a:ea typeface="微软雅黑" panose="020B0503020204020204" pitchFamily="34" charset="-122"/>
              <a:sym typeface="+mn-ea"/>
            </a:endParaRPr>
          </a:p>
          <a:p>
            <a:pPr marL="800100" lvl="1" algn="l" fontAlgn="auto">
              <a:lnSpc>
                <a:spcPts val="2500"/>
              </a:lnSpc>
              <a:buClrTx/>
              <a:buSzTx/>
              <a:buFont typeface="Wingdings" panose="05000000000000000000" charset="0"/>
            </a:pPr>
            <a:r>
              <a:rPr lang="zh-CN" altLang="en-US" b="1" dirty="0">
                <a:solidFill>
                  <a:schemeClr val="accent1"/>
                </a:solidFill>
                <a:latin typeface="微软雅黑" panose="020B0503020204020204" pitchFamily="34" charset="-122"/>
                <a:ea typeface="微软雅黑" panose="020B0503020204020204" pitchFamily="34" charset="-122"/>
                <a:sym typeface="+mn-ea"/>
              </a:rPr>
              <a:t>除国务院财政、税务主管部门另有规定外，固定资产计算折旧的最低年限如下：</a:t>
            </a:r>
            <a:endParaRPr lang="zh-CN" b="1" dirty="0" err="1" smtClean="0">
              <a:latin typeface="微软雅黑" panose="020B0503020204020204" pitchFamily="34" charset="-122"/>
              <a:ea typeface="微软雅黑" panose="020B0503020204020204" pitchFamily="34" charset="-122"/>
              <a:sym typeface="+mn-ea"/>
            </a:endParaRPr>
          </a:p>
          <a:p>
            <a:pPr marL="171450" lvl="2" algn="l">
              <a:lnSpc>
                <a:spcPts val="2500"/>
              </a:lnSpc>
              <a:buFont typeface="Wingdings" panose="05000000000000000000" charset="0"/>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房屋、建筑物	20年</a:t>
            </a:r>
            <a:endParaRPr lang="zh-CN" altLang="en-US" dirty="0">
              <a:latin typeface="微软雅黑" panose="020B0503020204020204" pitchFamily="34" charset="-122"/>
              <a:ea typeface="微软雅黑" panose="020B0503020204020204" pitchFamily="34" charset="-122"/>
            </a:endParaRPr>
          </a:p>
          <a:p>
            <a:pPr marL="171450" lvl="2" algn="l">
              <a:lnSpc>
                <a:spcPts val="2500"/>
              </a:lnSpc>
              <a:buFont typeface="Wingdings" panose="05000000000000000000" charset="0"/>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飞机、火车、轮船、机器、机械和其他生产设备	10年</a:t>
            </a:r>
            <a:endParaRPr lang="zh-CN" altLang="en-US" dirty="0">
              <a:latin typeface="微软雅黑" panose="020B0503020204020204" pitchFamily="34" charset="-122"/>
              <a:ea typeface="微软雅黑" panose="020B0503020204020204" pitchFamily="34" charset="-122"/>
            </a:endParaRPr>
          </a:p>
          <a:p>
            <a:pPr marL="171450" lvl="2" algn="l">
              <a:lnSpc>
                <a:spcPts val="2500"/>
              </a:lnSpc>
              <a:buFont typeface="Wingdings" panose="05000000000000000000" charset="0"/>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与生产经营活动有关的器具、工具、家具等	5年</a:t>
            </a:r>
            <a:endParaRPr lang="zh-CN" altLang="en-US" dirty="0">
              <a:latin typeface="微软雅黑" panose="020B0503020204020204" pitchFamily="34" charset="-122"/>
              <a:ea typeface="微软雅黑" panose="020B0503020204020204" pitchFamily="34" charset="-122"/>
            </a:endParaRPr>
          </a:p>
          <a:p>
            <a:pPr marL="171450" lvl="2" algn="l">
              <a:lnSpc>
                <a:spcPts val="2500"/>
              </a:lnSpc>
              <a:buFont typeface="Wingdings" panose="05000000000000000000" charset="0"/>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飞机、火车、轮船以外的运输工具	4年</a:t>
            </a:r>
            <a:endParaRPr lang="zh-CN" altLang="en-US" dirty="0">
              <a:latin typeface="微软雅黑" panose="020B0503020204020204" pitchFamily="34" charset="-122"/>
              <a:ea typeface="微软雅黑" panose="020B0503020204020204" pitchFamily="34" charset="-122"/>
            </a:endParaRPr>
          </a:p>
          <a:p>
            <a:pPr marL="171450" lvl="2" algn="l">
              <a:lnSpc>
                <a:spcPts val="2500"/>
              </a:lnSpc>
              <a:buFont typeface="Wingdings" panose="05000000000000000000" charset="0"/>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电子设备	3年</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392748"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固定资产一次性扣除政策要点</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3" name="表格 2"/>
          <p:cNvGraphicFramePr/>
          <p:nvPr/>
        </p:nvGraphicFramePr>
        <p:xfrm>
          <a:off x="393065" y="1982470"/>
          <a:ext cx="11137900" cy="2399030"/>
        </p:xfrm>
        <a:graphic>
          <a:graphicData uri="http://schemas.openxmlformats.org/drawingml/2006/table">
            <a:tbl>
              <a:tblPr firstRow="1" bandRow="1">
                <a:tableStyleId>{00A15C55-8517-42AA-B614-E9B94910E393}</a:tableStyleId>
              </a:tblPr>
              <a:tblGrid>
                <a:gridCol w="1005840"/>
                <a:gridCol w="1922145"/>
                <a:gridCol w="1346200"/>
                <a:gridCol w="1689100"/>
                <a:gridCol w="3317875"/>
                <a:gridCol w="1856740"/>
              </a:tblGrid>
              <a:tr h="329565">
                <a:tc>
                  <a:txBody>
                    <a:bodyPr/>
                    <a:lstStyle/>
                    <a:p>
                      <a:pPr indent="0" algn="ctr">
                        <a:buNone/>
                      </a:pPr>
                      <a:r>
                        <a:rPr lang="zh-CN" sz="2000"/>
                        <a:t>行业</a:t>
                      </a:r>
                      <a:endParaRPr lang="zh-CN" altLang="en-US" sz="2000"/>
                    </a:p>
                  </a:txBody>
                  <a:tcPr marL="12700" marR="12700" marT="12700" anchor="ctr">
                    <a:solidFill>
                      <a:schemeClr val="accent1"/>
                    </a:solidFill>
                  </a:tcPr>
                </a:tc>
                <a:tc>
                  <a:txBody>
                    <a:bodyPr/>
                    <a:lstStyle/>
                    <a:p>
                      <a:pPr indent="0" algn="ctr">
                        <a:buNone/>
                      </a:pPr>
                      <a:r>
                        <a:rPr lang="zh-CN" sz="2000"/>
                        <a:t>执行期</a:t>
                      </a:r>
                      <a:endParaRPr lang="zh-CN" altLang="en-US" sz="2000"/>
                    </a:p>
                  </a:txBody>
                  <a:tcPr marL="12700" marR="12700" marT="12700" anchor="ctr">
                    <a:solidFill>
                      <a:schemeClr val="accent1"/>
                    </a:solidFill>
                  </a:tcPr>
                </a:tc>
                <a:tc>
                  <a:txBody>
                    <a:bodyPr/>
                    <a:lstStyle/>
                    <a:p>
                      <a:pPr indent="0" algn="ctr">
                        <a:buNone/>
                      </a:pPr>
                      <a:r>
                        <a:rPr lang="zh-CN" sz="2000"/>
                        <a:t>性质</a:t>
                      </a:r>
                      <a:endParaRPr lang="zh-CN" altLang="en-US" sz="2000"/>
                    </a:p>
                  </a:txBody>
                  <a:tcPr marL="12700" marR="12700" marT="12700" anchor="ctr">
                    <a:solidFill>
                      <a:schemeClr val="accent1"/>
                    </a:solidFill>
                  </a:tcPr>
                </a:tc>
                <a:tc>
                  <a:txBody>
                    <a:bodyPr/>
                    <a:lstStyle/>
                    <a:p>
                      <a:pPr indent="0" algn="ctr">
                        <a:buNone/>
                      </a:pPr>
                      <a:r>
                        <a:rPr lang="zh-CN" sz="2000"/>
                        <a:t>单位价值</a:t>
                      </a:r>
                      <a:endParaRPr lang="zh-CN" altLang="en-US" sz="2000"/>
                    </a:p>
                  </a:txBody>
                  <a:tcPr marL="12700" marR="12700" marT="12700" anchor="ctr">
                    <a:solidFill>
                      <a:schemeClr val="accent1"/>
                    </a:solidFill>
                  </a:tcPr>
                </a:tc>
                <a:tc>
                  <a:txBody>
                    <a:bodyPr/>
                    <a:lstStyle/>
                    <a:p>
                      <a:pPr indent="0" algn="ctr">
                        <a:buNone/>
                      </a:pPr>
                      <a:r>
                        <a:rPr lang="zh-CN" sz="2000"/>
                        <a:t>固定资产类型</a:t>
                      </a:r>
                      <a:endParaRPr lang="zh-CN" altLang="en-US" sz="2000"/>
                    </a:p>
                  </a:txBody>
                  <a:tcPr marL="12700" marR="12700" marT="12700" anchor="ctr">
                    <a:solidFill>
                      <a:schemeClr val="accent1"/>
                    </a:solidFill>
                  </a:tcPr>
                </a:tc>
                <a:tc>
                  <a:txBody>
                    <a:bodyPr/>
                    <a:lstStyle/>
                    <a:p>
                      <a:pPr indent="0" algn="ctr">
                        <a:buNone/>
                      </a:pPr>
                      <a:r>
                        <a:rPr lang="zh-CN" sz="2000"/>
                        <a:t>折旧扣除方法</a:t>
                      </a:r>
                      <a:endParaRPr lang="zh-CN" altLang="en-US" sz="2000"/>
                    </a:p>
                  </a:txBody>
                  <a:tcPr marL="12700" marR="12700" marT="12700" anchor="ctr">
                    <a:solidFill>
                      <a:schemeClr val="accent1"/>
                    </a:solidFill>
                  </a:tcPr>
                </a:tc>
              </a:tr>
              <a:tr h="594995">
                <a:tc rowSpan="4">
                  <a:txBody>
                    <a:bodyPr/>
                    <a:lstStyle/>
                    <a:p>
                      <a:pPr indent="0" algn="ctr">
                        <a:buNone/>
                      </a:pPr>
                      <a:r>
                        <a:rPr lang="zh-CN" sz="2000" b="1"/>
                        <a:t>所有行业</a:t>
                      </a:r>
                      <a:endParaRPr lang="zh-CN" altLang="en-US" sz="2000" b="1"/>
                    </a:p>
                  </a:txBody>
                  <a:tcPr marL="12700" marR="12700" marT="12700" anchor="ctr">
                    <a:solidFill>
                      <a:srgbClr val="E9EBF5"/>
                    </a:solidFill>
                  </a:tcPr>
                </a:tc>
                <a:tc>
                  <a:txBody>
                    <a:bodyPr/>
                    <a:lstStyle/>
                    <a:p>
                      <a:pPr indent="0" algn="ctr">
                        <a:buNone/>
                      </a:pPr>
                      <a:r>
                        <a:rPr lang="zh-CN" sz="2000" b="1"/>
                        <a:t>2013年12月31日前</a:t>
                      </a:r>
                      <a:endParaRPr lang="zh-CN" altLang="en-US" sz="2000" b="1"/>
                    </a:p>
                  </a:txBody>
                  <a:tcPr marL="12700" marR="12700" marT="12700" anchor="ctr">
                    <a:solidFill>
                      <a:srgbClr val="E9EBF5"/>
                    </a:solidFill>
                  </a:tcPr>
                </a:tc>
                <a:tc>
                  <a:txBody>
                    <a:bodyPr/>
                    <a:lstStyle/>
                    <a:p>
                      <a:pPr indent="0" algn="ctr">
                        <a:buNone/>
                      </a:pPr>
                      <a:r>
                        <a:rPr lang="zh-CN" sz="2000" b="1"/>
                        <a:t>持有</a:t>
                      </a:r>
                      <a:endParaRPr lang="zh-CN" altLang="en-US" sz="2000" b="1"/>
                    </a:p>
                  </a:txBody>
                  <a:tcPr marL="12700" marR="12700" marT="12700" anchor="ctr">
                    <a:solidFill>
                      <a:srgbClr val="E9EBF5"/>
                    </a:solidFill>
                  </a:tcPr>
                </a:tc>
                <a:tc>
                  <a:txBody>
                    <a:bodyPr/>
                    <a:lstStyle/>
                    <a:p>
                      <a:pPr indent="0" algn="ctr">
                        <a:buNone/>
                      </a:pPr>
                      <a:r>
                        <a:rPr lang="zh-CN" sz="2000" b="1"/>
                        <a:t>不超过0.5万元</a:t>
                      </a:r>
                      <a:endParaRPr lang="zh-CN" altLang="en-US" sz="2000" b="1"/>
                    </a:p>
                  </a:txBody>
                  <a:tcPr marL="12700" marR="12700" marT="12700" anchor="ctr">
                    <a:solidFill>
                      <a:srgbClr val="E9EBF5"/>
                    </a:solidFill>
                  </a:tcPr>
                </a:tc>
                <a:tc>
                  <a:txBody>
                    <a:bodyPr/>
                    <a:lstStyle/>
                    <a:p>
                      <a:pPr indent="0" algn="ctr">
                        <a:buNone/>
                      </a:pPr>
                      <a:r>
                        <a:rPr lang="zh-CN" sz="2000" b="1"/>
                        <a:t>固定资产</a:t>
                      </a:r>
                      <a:endParaRPr lang="zh-CN" altLang="en-US" sz="2000" b="1"/>
                    </a:p>
                  </a:txBody>
                  <a:tcPr marL="12700" marR="12700" marT="12700" anchor="ctr">
                    <a:solidFill>
                      <a:srgbClr val="E9EBF5"/>
                    </a:solidFill>
                  </a:tcPr>
                </a:tc>
                <a:tc>
                  <a:txBody>
                    <a:bodyPr/>
                    <a:lstStyle/>
                    <a:p>
                      <a:pPr indent="0" algn="ctr">
                        <a:buNone/>
                      </a:pPr>
                      <a:r>
                        <a:rPr lang="zh-CN" sz="2000" b="1"/>
                        <a:t>一次性扣除</a:t>
                      </a:r>
                      <a:endParaRPr lang="zh-CN" altLang="en-US" sz="2000" b="1"/>
                    </a:p>
                  </a:txBody>
                  <a:tcPr marL="12700" marR="12700" marT="12700" anchor="ctr">
                    <a:solidFill>
                      <a:srgbClr val="E9EBF5"/>
                    </a:solidFill>
                  </a:tcPr>
                </a:tc>
              </a:tr>
              <a:tr h="550545">
                <a:tc vMerge="1">
                  <a:tcPr/>
                </a:tc>
                <a:tc>
                  <a:txBody>
                    <a:bodyPr/>
                    <a:lstStyle/>
                    <a:p>
                      <a:pPr indent="0" algn="ctr">
                        <a:buNone/>
                      </a:pPr>
                      <a:r>
                        <a:rPr lang="zh-CN" sz="2000" b="1"/>
                        <a:t>2014年1月1日以后</a:t>
                      </a:r>
                      <a:endParaRPr lang="zh-CN" altLang="en-US" sz="2000" b="1"/>
                    </a:p>
                  </a:txBody>
                  <a:tcPr marL="12700" marR="12700" marT="12700" anchor="ctr">
                    <a:solidFill>
                      <a:srgbClr val="CFD5EA"/>
                    </a:solidFill>
                  </a:tcPr>
                </a:tc>
                <a:tc>
                  <a:txBody>
                    <a:bodyPr/>
                    <a:lstStyle/>
                    <a:p>
                      <a:pPr indent="0" algn="ctr">
                        <a:buNone/>
                      </a:pPr>
                      <a:r>
                        <a:rPr lang="zh-CN" sz="2000" b="1"/>
                        <a:t>新购进</a:t>
                      </a:r>
                      <a:endParaRPr lang="zh-CN" altLang="en-US" sz="2000" b="1"/>
                    </a:p>
                  </a:txBody>
                  <a:tcPr marL="12700" marR="12700" marT="12700" anchor="ctr">
                    <a:solidFill>
                      <a:srgbClr val="CFD5EA"/>
                    </a:solidFill>
                  </a:tcPr>
                </a:tc>
                <a:tc>
                  <a:txBody>
                    <a:bodyPr/>
                    <a:lstStyle/>
                    <a:p>
                      <a:pPr indent="0" algn="ctr">
                        <a:buNone/>
                      </a:pPr>
                      <a:r>
                        <a:rPr lang="zh-CN" sz="2000" b="1"/>
                        <a:t>不超过100万元</a:t>
                      </a:r>
                      <a:endParaRPr lang="zh-CN" altLang="en-US" sz="2000" b="1"/>
                    </a:p>
                  </a:txBody>
                  <a:tcPr marL="12700" marR="12700" marT="12700" anchor="ctr">
                    <a:solidFill>
                      <a:srgbClr val="CFD5EA"/>
                    </a:solidFill>
                  </a:tcPr>
                </a:tc>
                <a:tc>
                  <a:txBody>
                    <a:bodyPr/>
                    <a:lstStyle/>
                    <a:p>
                      <a:pPr indent="0" algn="ctr">
                        <a:buNone/>
                      </a:pPr>
                      <a:r>
                        <a:rPr lang="zh-CN" sz="2000" b="1"/>
                        <a:t>专门</a:t>
                      </a:r>
                      <a:r>
                        <a:rPr lang="en-US" sz="2000" b="1"/>
                        <a:t>用于研发的仪器、设备</a:t>
                      </a:r>
                      <a:endParaRPr lang="en-US" altLang="en-US" sz="2000" b="1"/>
                    </a:p>
                  </a:txBody>
                  <a:tcPr marL="12700" marR="12700" marT="12700" anchor="ctr">
                    <a:solidFill>
                      <a:srgbClr val="CFD5EA"/>
                    </a:solidFill>
                  </a:tcPr>
                </a:tc>
                <a:tc>
                  <a:txBody>
                    <a:bodyPr/>
                    <a:lstStyle/>
                    <a:p>
                      <a:pPr indent="0" algn="ctr">
                        <a:buNone/>
                      </a:pPr>
                      <a:r>
                        <a:rPr lang="zh-CN" sz="2000" b="1"/>
                        <a:t>一次性扣除</a:t>
                      </a:r>
                      <a:endParaRPr lang="zh-CN" altLang="en-US" sz="2000" b="1"/>
                    </a:p>
                  </a:txBody>
                  <a:tcPr marL="12700" marR="12700" marT="12700" anchor="ctr">
                    <a:solidFill>
                      <a:srgbClr val="CFD5EA"/>
                    </a:solidFill>
                  </a:tcPr>
                </a:tc>
              </a:tr>
              <a:tr h="329565">
                <a:tc vMerge="1">
                  <a:tcPr/>
                </a:tc>
                <a:tc>
                  <a:txBody>
                    <a:bodyPr/>
                    <a:lstStyle/>
                    <a:p>
                      <a:pPr indent="0" algn="ctr">
                        <a:buNone/>
                      </a:pPr>
                      <a:r>
                        <a:rPr lang="zh-CN" sz="2000" b="1"/>
                        <a:t>2014年1月1日以后</a:t>
                      </a:r>
                      <a:endParaRPr lang="zh-CN" altLang="en-US" sz="2000" b="1"/>
                    </a:p>
                  </a:txBody>
                  <a:tcPr marL="12700" marR="12700" marT="12700" anchor="ctr">
                    <a:solidFill>
                      <a:srgbClr val="E9EBF5"/>
                    </a:solidFill>
                  </a:tcPr>
                </a:tc>
                <a:tc>
                  <a:txBody>
                    <a:bodyPr/>
                    <a:lstStyle/>
                    <a:p>
                      <a:pPr indent="0" algn="ctr">
                        <a:buNone/>
                      </a:pPr>
                      <a:r>
                        <a:rPr lang="zh-CN" sz="2000" b="1"/>
                        <a:t>新购进</a:t>
                      </a:r>
                      <a:endParaRPr lang="zh-CN" altLang="en-US" sz="2000" b="1"/>
                    </a:p>
                  </a:txBody>
                  <a:tcPr marL="12700" marR="12700" marT="12700" anchor="ctr">
                    <a:solidFill>
                      <a:srgbClr val="E9EBF5"/>
                    </a:solidFill>
                  </a:tcPr>
                </a:tc>
                <a:tc>
                  <a:txBody>
                    <a:bodyPr/>
                    <a:lstStyle/>
                    <a:p>
                      <a:pPr indent="0" algn="ctr">
                        <a:buNone/>
                      </a:pPr>
                      <a:r>
                        <a:rPr lang="zh-CN" sz="2000" b="1"/>
                        <a:t>不超过0.5万元</a:t>
                      </a:r>
                      <a:endParaRPr lang="zh-CN" altLang="en-US" sz="2000" b="1"/>
                    </a:p>
                  </a:txBody>
                  <a:tcPr marL="12700" marR="12700" marT="12700" anchor="ctr">
                    <a:solidFill>
                      <a:srgbClr val="E9EBF5"/>
                    </a:solidFill>
                  </a:tcPr>
                </a:tc>
                <a:tc>
                  <a:txBody>
                    <a:bodyPr/>
                    <a:lstStyle/>
                    <a:p>
                      <a:pPr indent="0" algn="ctr">
                        <a:buNone/>
                      </a:pPr>
                      <a:r>
                        <a:rPr lang="zh-CN" sz="2000" b="1"/>
                        <a:t>固定资产</a:t>
                      </a:r>
                      <a:endParaRPr lang="zh-CN" altLang="en-US" sz="2000" b="1"/>
                    </a:p>
                  </a:txBody>
                  <a:tcPr marL="12700" marR="12700" marT="12700" anchor="ctr">
                    <a:solidFill>
                      <a:srgbClr val="E9EBF5"/>
                    </a:solidFill>
                  </a:tcPr>
                </a:tc>
                <a:tc>
                  <a:txBody>
                    <a:bodyPr/>
                    <a:lstStyle/>
                    <a:p>
                      <a:pPr indent="0" algn="ctr">
                        <a:buNone/>
                      </a:pPr>
                      <a:r>
                        <a:rPr lang="zh-CN" sz="2000" b="1"/>
                        <a:t>一次性扣除</a:t>
                      </a:r>
                      <a:endParaRPr lang="zh-CN" altLang="en-US" sz="2000" b="1"/>
                    </a:p>
                  </a:txBody>
                  <a:tcPr marL="12700" marR="12700" marT="12700" anchor="ctr">
                    <a:solidFill>
                      <a:srgbClr val="E9EBF5"/>
                    </a:solidFill>
                  </a:tcPr>
                </a:tc>
              </a:tr>
              <a:tr h="594360">
                <a:tc vMerge="1">
                  <a:tcPr/>
                </a:tc>
                <a:tc>
                  <a:txBody>
                    <a:bodyPr/>
                    <a:lstStyle/>
                    <a:p>
                      <a:pPr indent="0" algn="ctr">
                        <a:buNone/>
                      </a:pPr>
                      <a:r>
                        <a:rPr lang="zh-CN" sz="2000" b="1"/>
                        <a:t>2018年1月1日-2020年12月31日</a:t>
                      </a:r>
                      <a:endParaRPr lang="zh-CN" altLang="en-US" sz="2000" b="1"/>
                    </a:p>
                  </a:txBody>
                  <a:tcPr marL="12700" marR="12700" marT="12700" anchor="ctr">
                    <a:solidFill>
                      <a:srgbClr val="CFD5EA"/>
                    </a:solidFill>
                  </a:tcPr>
                </a:tc>
                <a:tc>
                  <a:txBody>
                    <a:bodyPr/>
                    <a:lstStyle/>
                    <a:p>
                      <a:pPr indent="0" algn="ctr">
                        <a:buNone/>
                      </a:pPr>
                      <a:r>
                        <a:rPr lang="zh-CN" sz="2000" b="1"/>
                        <a:t>新购进</a:t>
                      </a:r>
                      <a:endParaRPr lang="zh-CN" altLang="en-US" sz="2000" b="1"/>
                    </a:p>
                  </a:txBody>
                  <a:tcPr marL="12700" marR="12700" marT="12700" anchor="ctr">
                    <a:solidFill>
                      <a:srgbClr val="CFD5EA"/>
                    </a:solidFill>
                  </a:tcPr>
                </a:tc>
                <a:tc>
                  <a:txBody>
                    <a:bodyPr/>
                    <a:lstStyle/>
                    <a:p>
                      <a:pPr indent="0" algn="ctr">
                        <a:buNone/>
                      </a:pPr>
                      <a:r>
                        <a:rPr lang="zh-CN" sz="2000" b="1"/>
                        <a:t>不超过500万元</a:t>
                      </a:r>
                      <a:endParaRPr lang="zh-CN" altLang="en-US" sz="2000" b="1"/>
                    </a:p>
                  </a:txBody>
                  <a:tcPr marL="12700" marR="12700" marT="12700" anchor="ctr">
                    <a:solidFill>
                      <a:srgbClr val="CFD5EA"/>
                    </a:solidFill>
                  </a:tcPr>
                </a:tc>
                <a:tc>
                  <a:txBody>
                    <a:bodyPr/>
                    <a:lstStyle/>
                    <a:p>
                      <a:pPr indent="0" algn="ctr">
                        <a:buNone/>
                      </a:pPr>
                      <a:r>
                        <a:rPr lang="zh-CN" sz="2000" b="1">
                          <a:solidFill>
                            <a:srgbClr val="FF0000"/>
                          </a:solidFill>
                        </a:rPr>
                        <a:t>设备、器具</a:t>
                      </a:r>
                      <a:endParaRPr lang="zh-CN" altLang="en-US" sz="2000" b="1">
                        <a:solidFill>
                          <a:srgbClr val="FF0000"/>
                        </a:solidFill>
                      </a:endParaRPr>
                    </a:p>
                  </a:txBody>
                  <a:tcPr marL="12700" marR="12700" marT="12700" anchor="ctr">
                    <a:solidFill>
                      <a:srgbClr val="CFD5EA"/>
                    </a:solidFill>
                  </a:tcPr>
                </a:tc>
                <a:tc>
                  <a:txBody>
                    <a:bodyPr/>
                    <a:lstStyle/>
                    <a:p>
                      <a:pPr indent="0" algn="ctr">
                        <a:buNone/>
                      </a:pPr>
                      <a:r>
                        <a:rPr lang="zh-CN" sz="2000" b="1"/>
                        <a:t>一次性扣除</a:t>
                      </a:r>
                      <a:endParaRPr lang="zh-CN" altLang="en-US" sz="2000" b="1"/>
                    </a:p>
                  </a:txBody>
                  <a:tcPr marL="12700" marR="12700" marT="12700" anchor="ctr">
                    <a:solidFill>
                      <a:srgbClr val="CFD5EA"/>
                    </a:solidFill>
                  </a:tcPr>
                </a:tc>
              </a:tr>
            </a:tbl>
          </a:graphicData>
        </a:graphic>
      </p:graphicFrame>
      <p:sp>
        <p:nvSpPr>
          <p:cNvPr id="5" name="文本框 4"/>
          <p:cNvSpPr txBox="1"/>
          <p:nvPr/>
        </p:nvSpPr>
        <p:spPr>
          <a:xfrm>
            <a:off x="516890" y="6156960"/>
            <a:ext cx="7677150" cy="368300"/>
          </a:xfrm>
          <a:prstGeom prst="rect">
            <a:avLst/>
          </a:prstGeom>
          <a:noFill/>
        </p:spPr>
        <p:txBody>
          <a:bodyPr wrap="square" rtlCol="0">
            <a:spAutoFit/>
          </a:bodyPr>
          <a:lstStyle/>
          <a:p>
            <a:r>
              <a:rPr lang="zh-CN" altLang="en-US" b="1" dirty="0">
                <a:solidFill>
                  <a:srgbClr val="FF0000"/>
                </a:solidFill>
                <a:effectLst>
                  <a:outerShdw blurRad="38100" dist="19050" dir="2700000" algn="tl" rotWithShape="0">
                    <a:schemeClr val="dk1">
                      <a:alpha val="40000"/>
                    </a:schemeClr>
                  </a:outerShdw>
                </a:effectLst>
                <a:sym typeface="+mn-ea"/>
              </a:rPr>
              <a:t>设备、器具是指除房屋、建筑物以外的固定资产（以下简称固定资产）</a:t>
            </a:r>
            <a:endParaRPr lang="zh-CN" altLang="en-US" b="1" dirty="0">
              <a:solidFill>
                <a:srgbClr val="FF0000"/>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58378" name="图片 2"/>
          <p:cNvPicPr>
            <a:picLocks noChangeAspect="1"/>
          </p:cNvPicPr>
          <p:nvPr/>
        </p:nvPicPr>
        <p:blipFill>
          <a:blip r:embed="rId1"/>
          <a:stretch>
            <a:fillRect/>
          </a:stretch>
        </p:blipFill>
        <p:spPr>
          <a:xfrm>
            <a:off x="5932805" y="937895"/>
            <a:ext cx="6164580" cy="5621020"/>
          </a:xfrm>
          <a:prstGeom prst="rect">
            <a:avLst/>
          </a:prstGeom>
          <a:noFill/>
          <a:ln w="9525">
            <a:noFill/>
          </a:ln>
        </p:spPr>
      </p:pic>
      <p:pic>
        <p:nvPicPr>
          <p:cNvPr id="2" name="图片 1"/>
          <p:cNvPicPr>
            <a:picLocks noChangeAspect="1"/>
          </p:cNvPicPr>
          <p:nvPr/>
        </p:nvPicPr>
        <p:blipFill>
          <a:blip r:embed="rId2"/>
          <a:stretch>
            <a:fillRect/>
          </a:stretch>
        </p:blipFill>
        <p:spPr>
          <a:xfrm>
            <a:off x="203835" y="969645"/>
            <a:ext cx="5728970" cy="5558155"/>
          </a:xfrm>
          <a:prstGeom prst="rect">
            <a:avLst/>
          </a:prstGeom>
          <a:noFill/>
          <a:ln w="9525">
            <a:noFill/>
          </a:ln>
        </p:spPr>
      </p:pic>
      <p:sp>
        <p:nvSpPr>
          <p:cNvPr id="7" name="圆角矩形 6"/>
          <p:cNvSpPr/>
          <p:nvPr/>
        </p:nvSpPr>
        <p:spPr>
          <a:xfrm>
            <a:off x="9345930" y="1517650"/>
            <a:ext cx="320675" cy="15271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圆角矩形 7"/>
          <p:cNvSpPr/>
          <p:nvPr/>
        </p:nvSpPr>
        <p:spPr>
          <a:xfrm>
            <a:off x="951230" y="4530725"/>
            <a:ext cx="2128520" cy="32702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 name="圆角矩形 8"/>
          <p:cNvSpPr/>
          <p:nvPr/>
        </p:nvSpPr>
        <p:spPr>
          <a:xfrm>
            <a:off x="3556000" y="4530725"/>
            <a:ext cx="590550" cy="3968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圆角矩形 11"/>
          <p:cNvSpPr/>
          <p:nvPr/>
        </p:nvSpPr>
        <p:spPr>
          <a:xfrm>
            <a:off x="10288905" y="1517650"/>
            <a:ext cx="320675" cy="15271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 name="圆角矩形 12"/>
          <p:cNvSpPr/>
          <p:nvPr/>
        </p:nvSpPr>
        <p:spPr>
          <a:xfrm>
            <a:off x="4235450" y="4531995"/>
            <a:ext cx="430530" cy="39560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5" name="圆角矩形 14"/>
          <p:cNvSpPr/>
          <p:nvPr/>
        </p:nvSpPr>
        <p:spPr>
          <a:xfrm>
            <a:off x="11671300" y="1517650"/>
            <a:ext cx="320675" cy="15271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 name="圆角矩形 15"/>
          <p:cNvSpPr/>
          <p:nvPr/>
        </p:nvSpPr>
        <p:spPr>
          <a:xfrm>
            <a:off x="4766310" y="4531995"/>
            <a:ext cx="985520" cy="39560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8" name="云形标注 17"/>
          <p:cNvSpPr/>
          <p:nvPr/>
        </p:nvSpPr>
        <p:spPr>
          <a:xfrm>
            <a:off x="5932805" y="3399155"/>
            <a:ext cx="2187575" cy="1653540"/>
          </a:xfrm>
          <a:prstGeom prst="cloudCallout">
            <a:avLst>
              <a:gd name="adj1" fmla="val -64640"/>
              <a:gd name="adj2" fmla="val 26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200" b="1" strike="noStrike" noProof="1">
                <a:latin typeface="微软雅黑" panose="020B0503020204020204" pitchFamily="34" charset="-122"/>
                <a:ea typeface="微软雅黑" panose="020B0503020204020204" pitchFamily="34" charset="-122"/>
              </a:rPr>
              <a:t>均取</a:t>
            </a:r>
            <a:r>
              <a:rPr lang="en-US" altLang="zh-CN" sz="1200" b="1" strike="noStrike" noProof="1">
                <a:latin typeface="微软雅黑" panose="020B0503020204020204" pitchFamily="34" charset="-122"/>
                <a:ea typeface="微软雅黑" panose="020B0503020204020204" pitchFamily="34" charset="-122"/>
              </a:rPr>
              <a:t>A105080</a:t>
            </a:r>
            <a:r>
              <a:rPr lang="zh-CN" altLang="en-US" sz="1200" b="1" strike="noStrike" noProof="1">
                <a:latin typeface="微软雅黑" panose="020B0503020204020204" pitchFamily="34" charset="-122"/>
                <a:ea typeface="微软雅黑" panose="020B0503020204020204" pitchFamily="34" charset="-122"/>
              </a:rPr>
              <a:t>中</a:t>
            </a:r>
            <a:r>
              <a:rPr lang="en-US" altLang="zh-CN" sz="1200" b="1" strike="noStrike" noProof="1">
                <a:latin typeface="微软雅黑" panose="020B0503020204020204" pitchFamily="34" charset="-122"/>
                <a:ea typeface="微软雅黑" panose="020B0503020204020204" pitchFamily="34" charset="-122"/>
              </a:rPr>
              <a:t>36</a:t>
            </a:r>
            <a:r>
              <a:rPr lang="zh-CN" altLang="en-US" sz="1200" b="1" strike="noStrike" noProof="1">
                <a:latin typeface="微软雅黑" panose="020B0503020204020204" pitchFamily="34" charset="-122"/>
                <a:ea typeface="微软雅黑" panose="020B0503020204020204" pitchFamily="34" charset="-122"/>
              </a:rPr>
              <a:t>栏合计数</a:t>
            </a:r>
            <a:endParaRPr lang="zh-CN" altLang="en-US" sz="1200" b="1" strike="noStrike" noProof="1">
              <a:latin typeface="微软雅黑" panose="020B0503020204020204" pitchFamily="34" charset="-122"/>
              <a:ea typeface="微软雅黑" panose="020B0503020204020204" pitchFamily="34" charset="-122"/>
            </a:endParaRPr>
          </a:p>
          <a:p>
            <a:pPr algn="ctr" fontAlgn="base"/>
            <a:r>
              <a:rPr lang="zh-CN" altLang="en-US" sz="1200" b="1" strike="noStrike" noProof="1">
                <a:latin typeface="微软雅黑" panose="020B0503020204020204" pitchFamily="34" charset="-122"/>
                <a:ea typeface="微软雅黑" panose="020B0503020204020204" pitchFamily="34" charset="-122"/>
              </a:rPr>
              <a:t>第9列≥0</a:t>
            </a:r>
            <a:r>
              <a:rPr lang="en-US" altLang="zh-CN" sz="1200" b="1" strike="noStrike" noProof="1">
                <a:latin typeface="微软雅黑" panose="020B0503020204020204" pitchFamily="34" charset="-122"/>
                <a:ea typeface="微软雅黑" panose="020B0503020204020204" pitchFamily="34" charset="-122"/>
              </a:rPr>
              <a:t>,</a:t>
            </a:r>
            <a:r>
              <a:rPr lang="zh-CN" altLang="en-US" sz="1200" b="1" strike="noStrike" noProof="1">
                <a:latin typeface="微软雅黑" panose="020B0503020204020204" pitchFamily="34" charset="-122"/>
                <a:ea typeface="微软雅黑" panose="020B0503020204020204" pitchFamily="34" charset="-122"/>
              </a:rPr>
              <a:t>调增</a:t>
            </a:r>
            <a:endParaRPr lang="zh-CN" altLang="en-US" sz="1200" b="1" strike="noStrike" noProof="1">
              <a:latin typeface="微软雅黑" panose="020B0503020204020204" pitchFamily="34" charset="-122"/>
              <a:ea typeface="微软雅黑" panose="020B0503020204020204" pitchFamily="34" charset="-122"/>
            </a:endParaRPr>
          </a:p>
          <a:p>
            <a:pPr algn="ctr" fontAlgn="base"/>
            <a:r>
              <a:rPr lang="zh-CN" altLang="en-US" sz="1200" b="1" strike="noStrike" noProof="1">
                <a:latin typeface="微软雅黑" panose="020B0503020204020204" pitchFamily="34" charset="-122"/>
                <a:ea typeface="微软雅黑" panose="020B0503020204020204" pitchFamily="34" charset="-122"/>
              </a:rPr>
              <a:t>第9列＜0</a:t>
            </a:r>
            <a:r>
              <a:rPr lang="en-US" altLang="zh-CN" sz="1200" b="1" strike="noStrike" noProof="1">
                <a:latin typeface="微软雅黑" panose="020B0503020204020204" pitchFamily="34" charset="-122"/>
                <a:ea typeface="微软雅黑" panose="020B0503020204020204" pitchFamily="34" charset="-122"/>
              </a:rPr>
              <a:t>,</a:t>
            </a:r>
            <a:r>
              <a:rPr lang="zh-CN" altLang="en-US" sz="1200" b="1" strike="noStrike" noProof="1">
                <a:latin typeface="微软雅黑" panose="020B0503020204020204" pitchFamily="34" charset="-122"/>
                <a:ea typeface="微软雅黑" panose="020B0503020204020204" pitchFamily="34" charset="-122"/>
              </a:rPr>
              <a:t>调减</a:t>
            </a:r>
            <a:endParaRPr lang="zh-CN" altLang="en-US" sz="1200" b="1" strike="noStrike" noProof="1">
              <a:latin typeface="微软雅黑" panose="020B0503020204020204" pitchFamily="34" charset="-122"/>
              <a:ea typeface="微软雅黑" panose="020B0503020204020204" pitchFamily="34" charset="-122"/>
            </a:endParaRPr>
          </a:p>
          <a:p>
            <a:pPr algn="ctr" fontAlgn="base"/>
            <a:r>
              <a:rPr lang="zh-CN" altLang="en-US" sz="1200" b="1" strike="noStrike" noProof="1">
                <a:latin typeface="微软雅黑" panose="020B0503020204020204" pitchFamily="34" charset="-122"/>
                <a:ea typeface="微软雅黑" panose="020B0503020204020204" pitchFamily="34" charset="-122"/>
              </a:rPr>
              <a:t>填写绝对值</a:t>
            </a:r>
            <a:endParaRPr lang="zh-CN" altLang="en-US" sz="1200" b="1" strike="noStrike" noProof="1">
              <a:latin typeface="微软雅黑" panose="020B0503020204020204" pitchFamily="34" charset="-122"/>
              <a:ea typeface="微软雅黑" panose="020B0503020204020204" pitchFamily="34" charset="-122"/>
            </a:endParaRPr>
          </a:p>
        </p:txBody>
      </p:sp>
      <p:cxnSp>
        <p:nvCxnSpPr>
          <p:cNvPr id="3" name="肘形连接符 2"/>
          <p:cNvCxnSpPr/>
          <p:nvPr/>
        </p:nvCxnSpPr>
        <p:spPr>
          <a:xfrm flipV="1">
            <a:off x="3735070" y="2220595"/>
            <a:ext cx="5610860" cy="2275205"/>
          </a:xfrm>
          <a:prstGeom prst="bentConnector3">
            <a:avLst>
              <a:gd name="adj1" fmla="val 101"/>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肘形连接符 3"/>
          <p:cNvCxnSpPr>
            <a:stCxn id="13" idx="0"/>
          </p:cNvCxnSpPr>
          <p:nvPr/>
        </p:nvCxnSpPr>
        <p:spPr>
          <a:xfrm rot="16200000">
            <a:off x="6033770" y="420370"/>
            <a:ext cx="2527935" cy="5694680"/>
          </a:xfrm>
          <a:prstGeom prst="bentConnector2">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4"/>
          <p:cNvCxnSpPr>
            <a:stCxn id="16" idx="0"/>
          </p:cNvCxnSpPr>
          <p:nvPr/>
        </p:nvCxnSpPr>
        <p:spPr>
          <a:xfrm rot="16200000">
            <a:off x="7045960" y="-93345"/>
            <a:ext cx="2838450" cy="6412230"/>
          </a:xfrm>
          <a:prstGeom prst="bentConnector2">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2"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3" presetClass="entr" presetSubtype="10" fill="hold" grpId="2"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2"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2"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2"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8" grpId="0" animBg="1"/>
      <p:bldP spid="9" grpId="1" animBg="1"/>
      <p:bldP spid="9" grpId="2" animBg="1"/>
      <p:bldP spid="12" grpId="1" animBg="1"/>
      <p:bldP spid="12" grpId="2" animBg="1"/>
      <p:bldP spid="13" grpId="1" animBg="1"/>
      <p:bldP spid="13" grpId="2" animBg="1"/>
      <p:bldP spid="15" grpId="1" animBg="1"/>
      <p:bldP spid="15" grpId="2" animBg="1"/>
      <p:bldP spid="16" grpId="1" animBg="1"/>
      <p:bldP spid="16" grpId="2" animBg="1"/>
      <p:bldP spid="18" grpId="1" animBg="1"/>
      <p:bldP spid="18"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图片 1"/>
          <p:cNvPicPr>
            <a:picLocks noChangeAspect="1"/>
          </p:cNvPicPr>
          <p:nvPr/>
        </p:nvPicPr>
        <p:blipFill>
          <a:blip r:embed="rId1"/>
          <a:stretch>
            <a:fillRect/>
          </a:stretch>
        </p:blipFill>
        <p:spPr>
          <a:xfrm>
            <a:off x="180975" y="936625"/>
            <a:ext cx="8108315" cy="5556250"/>
          </a:xfrm>
          <a:prstGeom prst="rect">
            <a:avLst/>
          </a:prstGeom>
          <a:noFill/>
          <a:ln w="9525">
            <a:noFill/>
          </a:ln>
        </p:spPr>
      </p:pic>
      <p:sp>
        <p:nvSpPr>
          <p:cNvPr id="3" name="矩形标注 2"/>
          <p:cNvSpPr/>
          <p:nvPr/>
        </p:nvSpPr>
        <p:spPr>
          <a:xfrm>
            <a:off x="8631555" y="1170305"/>
            <a:ext cx="3225800" cy="3784600"/>
          </a:xfrm>
          <a:prstGeom prst="wedgeRectCallout">
            <a:avLst>
              <a:gd name="adj1" fmla="val -74869"/>
              <a:gd name="adj2" fmla="val -52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b="1" strike="noStrike" noProof="1">
                <a:latin typeface="微软雅黑" panose="020B0503020204020204" pitchFamily="34" charset="-122"/>
                <a:ea typeface="微软雅黑" panose="020B0503020204020204" pitchFamily="34" charset="-122"/>
              </a:rPr>
              <a:t>1</a:t>
            </a:r>
            <a:r>
              <a:rPr lang="zh-CN" b="1" strike="noStrike" noProof="1">
                <a:latin typeface="微软雅黑" panose="020B0503020204020204" pitchFamily="34" charset="-122"/>
                <a:ea typeface="微软雅黑" panose="020B0503020204020204" pitchFamily="34" charset="-122"/>
              </a:rPr>
              <a:t>、</a:t>
            </a:r>
            <a:r>
              <a:rPr b="1">
                <a:latin typeface="微软雅黑" panose="020B0503020204020204" pitchFamily="34" charset="-122"/>
                <a:ea typeface="微软雅黑" panose="020B0503020204020204" pitchFamily="34" charset="-122"/>
              </a:rPr>
              <a:t>适用于发生资产折旧、摊销的纳税人填报</a:t>
            </a:r>
            <a:endParaRPr b="1">
              <a:latin typeface="微软雅黑" panose="020B0503020204020204" pitchFamily="34" charset="-122"/>
              <a:ea typeface="微软雅黑" panose="020B0503020204020204" pitchFamily="34" charset="-122"/>
            </a:endParaRPr>
          </a:p>
          <a:p>
            <a:pPr algn="l" fontAlgn="base"/>
            <a:r>
              <a:rPr lang="en-US" b="1" strike="noStrike" noProof="1">
                <a:latin typeface="微软雅黑" panose="020B0503020204020204" pitchFamily="34" charset="-122"/>
                <a:ea typeface="微软雅黑" panose="020B0503020204020204" pitchFamily="34" charset="-122"/>
              </a:rPr>
              <a:t>2</a:t>
            </a:r>
            <a:r>
              <a:rPr lang="zh-CN" altLang="en-US" b="1" strike="noStrike" noProof="1">
                <a:latin typeface="微软雅黑" panose="020B0503020204020204" pitchFamily="34" charset="-122"/>
                <a:ea typeface="微软雅黑" panose="020B0503020204020204" pitchFamily="34" charset="-122"/>
              </a:rPr>
              <a:t>、</a:t>
            </a:r>
            <a:r>
              <a:rPr sz="1800" b="1" strike="noStrike" noProof="1">
                <a:latin typeface="微软雅黑" panose="020B0503020204020204" pitchFamily="34" charset="-122"/>
                <a:ea typeface="微软雅黑" panose="020B0503020204020204" pitchFamily="34" charset="-122"/>
              </a:rPr>
              <a:t>文件依据：国税发〔2009〕81号</a:t>
            </a:r>
            <a:r>
              <a:rPr lang="zh-CN" sz="1800" b="1" strike="noStrike" noProof="1">
                <a:latin typeface="微软雅黑" panose="020B0503020204020204" pitchFamily="34" charset="-122"/>
                <a:ea typeface="微软雅黑" panose="020B0503020204020204" pitchFamily="34" charset="-122"/>
              </a:rPr>
              <a:t>、国家税务总局公告2011年第34号、财税〔2015〕106号、财税〔2018〕54号、国家税务总局公告2018年第46号，财政部 税务总局公告2019年第66号</a:t>
            </a:r>
            <a:r>
              <a:rPr lang="zh-CN" sz="1800" b="1">
                <a:latin typeface="微软雅黑" panose="020B0503020204020204" pitchFamily="34" charset="-122"/>
                <a:ea typeface="微软雅黑" panose="020B0503020204020204" pitchFamily="34" charset="-122"/>
                <a:sym typeface="+mn-ea"/>
              </a:rPr>
              <a:t>等</a:t>
            </a:r>
            <a:endParaRPr lang="zh-CN" sz="1800" b="1" strike="noStrike" noProof="1">
              <a:latin typeface="微软雅黑" panose="020B0503020204020204" pitchFamily="34" charset="-122"/>
              <a:ea typeface="微软雅黑" panose="020B0503020204020204" pitchFamily="34" charset="-122"/>
            </a:endParaRPr>
          </a:p>
          <a:p>
            <a:pPr algn="l" fontAlgn="base"/>
            <a:endParaRPr lang="zh-CN" sz="1800" b="1" strike="noStrike" noProof="1">
              <a:latin typeface="微软雅黑" panose="020B0503020204020204" pitchFamily="34" charset="-122"/>
              <a:ea typeface="微软雅黑" panose="020B0503020204020204" pitchFamily="34" charset="-122"/>
            </a:endParaRPr>
          </a:p>
          <a:p>
            <a:pPr algn="l" fontAlgn="base"/>
            <a:r>
              <a:rPr sz="1800" b="1" dirty="0">
                <a:solidFill>
                  <a:srgbClr val="FF0000"/>
                </a:solidFill>
                <a:latin typeface="微软雅黑" panose="020B0503020204020204" pitchFamily="34" charset="-122"/>
                <a:ea typeface="微软雅黑" panose="020B0503020204020204" pitchFamily="34" charset="-122"/>
                <a:sym typeface="+mn-ea"/>
              </a:rPr>
              <a:t>纳税人只要发生相关事项，</a:t>
            </a:r>
            <a:r>
              <a:rPr lang="zh-CN" sz="1800" b="1" dirty="0">
                <a:solidFill>
                  <a:srgbClr val="FF0000"/>
                </a:solidFill>
                <a:latin typeface="微软雅黑" panose="020B0503020204020204" pitchFamily="34" charset="-122"/>
                <a:ea typeface="微软雅黑" panose="020B0503020204020204" pitchFamily="34" charset="-122"/>
                <a:sym typeface="+mn-ea"/>
              </a:rPr>
              <a:t>不论是否进行纳税调整，</a:t>
            </a:r>
            <a:r>
              <a:rPr sz="1800" b="1" dirty="0">
                <a:solidFill>
                  <a:srgbClr val="FF0000"/>
                </a:solidFill>
                <a:latin typeface="微软雅黑" panose="020B0503020204020204" pitchFamily="34" charset="-122"/>
                <a:ea typeface="微软雅黑" panose="020B0503020204020204" pitchFamily="34" charset="-122"/>
                <a:sym typeface="+mn-ea"/>
              </a:rPr>
              <a:t>均需填报本表。</a:t>
            </a:r>
            <a:endParaRPr lang="zh-CN" sz="1800" b="1" strike="noStrike" noProof="1">
              <a:latin typeface="微软雅黑" panose="020B0503020204020204" pitchFamily="34" charset="-122"/>
              <a:ea typeface="微软雅黑" panose="020B0503020204020204" pitchFamily="34" charset="-122"/>
            </a:endParaRPr>
          </a:p>
        </p:txBody>
      </p:sp>
      <p:sp>
        <p:nvSpPr>
          <p:cNvPr id="5" name="圆角矩形 4"/>
          <p:cNvSpPr/>
          <p:nvPr/>
        </p:nvSpPr>
        <p:spPr>
          <a:xfrm>
            <a:off x="180975" y="3819525"/>
            <a:ext cx="605790" cy="19183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7" name="云形标注 6"/>
          <p:cNvSpPr/>
          <p:nvPr/>
        </p:nvSpPr>
        <p:spPr>
          <a:xfrm>
            <a:off x="509905" y="2456180"/>
            <a:ext cx="2178050" cy="10363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b="1" strike="noStrike" noProof="1"/>
              <a:t>资产类型不同，填写不总栏次，总共</a:t>
            </a:r>
            <a:r>
              <a:rPr lang="en-US" altLang="zh-CN" sz="1600" b="1" strike="noStrike" noProof="1"/>
              <a:t>36</a:t>
            </a:r>
            <a:r>
              <a:rPr lang="zh-CN" altLang="en-US" sz="1600" b="1" strike="noStrike" noProof="1"/>
              <a:t>行</a:t>
            </a:r>
            <a:endParaRPr lang="zh-CN" altLang="en-US" sz="1600" b="1" strike="noStrike" noProof="1"/>
          </a:p>
        </p:txBody>
      </p:sp>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100000">
                                          <p:val>
                                            <p:strVal val="#ppt_x"/>
                                          </p:val>
                                        </p:tav>
                                      </p:tavLst>
                                    </p:anim>
                                    <p:anim calcmode="lin" valueType="num">
                                      <p:cBhvr>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5" grpId="1" animBg="1"/>
      <p:bldP spid="7" grpId="0" bldLvl="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4" name="图片 1"/>
          <p:cNvPicPr>
            <a:picLocks noChangeAspect="1"/>
          </p:cNvPicPr>
          <p:nvPr/>
        </p:nvPicPr>
        <p:blipFill>
          <a:blip r:embed="rId1"/>
          <a:stretch>
            <a:fillRect/>
          </a:stretch>
        </p:blipFill>
        <p:spPr>
          <a:xfrm>
            <a:off x="152400" y="1089025"/>
            <a:ext cx="10227945" cy="5182870"/>
          </a:xfrm>
          <a:prstGeom prst="rect">
            <a:avLst/>
          </a:prstGeom>
          <a:noFill/>
          <a:ln w="9525">
            <a:noFill/>
          </a:ln>
        </p:spPr>
      </p:pic>
      <p:sp>
        <p:nvSpPr>
          <p:cNvPr id="8" name="圆角矩形 7"/>
          <p:cNvSpPr/>
          <p:nvPr/>
        </p:nvSpPr>
        <p:spPr>
          <a:xfrm>
            <a:off x="3968750" y="1535430"/>
            <a:ext cx="1671955"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 name="圆角矩形 8"/>
          <p:cNvSpPr/>
          <p:nvPr/>
        </p:nvSpPr>
        <p:spPr>
          <a:xfrm>
            <a:off x="6791325" y="1535430"/>
            <a:ext cx="1671320"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0" name="云形标注 9"/>
          <p:cNvSpPr/>
          <p:nvPr/>
        </p:nvSpPr>
        <p:spPr>
          <a:xfrm>
            <a:off x="4890135" y="984250"/>
            <a:ext cx="1383665" cy="8007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zh-CN" sz="1600" b="1" strike="noStrike" noProof="1"/>
              <a:t>按会计口径</a:t>
            </a:r>
            <a:endParaRPr lang="zh-CN" altLang="zh-CN" sz="1600" b="1" strike="noStrike" noProof="1"/>
          </a:p>
        </p:txBody>
      </p:sp>
      <p:sp>
        <p:nvSpPr>
          <p:cNvPr id="11" name="云形标注 10"/>
          <p:cNvSpPr/>
          <p:nvPr/>
        </p:nvSpPr>
        <p:spPr>
          <a:xfrm>
            <a:off x="8060055" y="984250"/>
            <a:ext cx="1421765" cy="8007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zh-CN" sz="1600" b="1" strike="noStrike" noProof="1"/>
              <a:t>按税法口径</a:t>
            </a:r>
            <a:endParaRPr lang="zh-CN" altLang="zh-CN" sz="1600" b="1" strike="noStrike" noProof="1"/>
          </a:p>
        </p:txBody>
      </p:sp>
      <p:sp>
        <p:nvSpPr>
          <p:cNvPr id="12" name="圆角矩形 11"/>
          <p:cNvSpPr/>
          <p:nvPr/>
        </p:nvSpPr>
        <p:spPr>
          <a:xfrm>
            <a:off x="5934710" y="1964055"/>
            <a:ext cx="3547110" cy="143192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 name="云形标注 12"/>
          <p:cNvSpPr/>
          <p:nvPr/>
        </p:nvSpPr>
        <p:spPr>
          <a:xfrm>
            <a:off x="9710420" y="1597660"/>
            <a:ext cx="2506345" cy="2317750"/>
          </a:xfrm>
          <a:prstGeom prst="cloudCallout">
            <a:avLst>
              <a:gd name="adj1" fmla="val -65868"/>
              <a:gd name="adj2" fmla="val 8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b="1" strike="noStrike" noProof="1"/>
              <a:t>不包含不征税收入所形成资产的折旧、摊销额</a:t>
            </a:r>
            <a:endParaRPr lang="zh-CN" altLang="en-US" sz="1600" b="1" strike="noStrike" noProof="1"/>
          </a:p>
        </p:txBody>
      </p:sp>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2" name="图片 2"/>
          <p:cNvPicPr>
            <a:picLocks noChangeAspect="1"/>
          </p:cNvPicPr>
          <p:nvPr/>
        </p:nvPicPr>
        <p:blipFill>
          <a:blip r:embed="rId1"/>
          <a:stretch>
            <a:fillRect/>
          </a:stretch>
        </p:blipFill>
        <p:spPr>
          <a:xfrm>
            <a:off x="186690" y="1279525"/>
            <a:ext cx="8328660" cy="5084445"/>
          </a:xfrm>
          <a:prstGeom prst="rect">
            <a:avLst/>
          </a:prstGeom>
          <a:noFill/>
          <a:ln w="9525">
            <a:noFill/>
          </a:ln>
        </p:spPr>
      </p:pic>
      <p:sp>
        <p:nvSpPr>
          <p:cNvPr id="64523" name="文本框 4"/>
          <p:cNvSpPr txBox="1"/>
          <p:nvPr/>
        </p:nvSpPr>
        <p:spPr>
          <a:xfrm>
            <a:off x="8675370" y="1605915"/>
            <a:ext cx="3282950" cy="3784600"/>
          </a:xfrm>
          <a:prstGeom prst="rect">
            <a:avLst/>
          </a:prstGeom>
          <a:noFill/>
          <a:ln w="9525">
            <a:noFill/>
          </a:ln>
        </p:spPr>
        <p:txBody>
          <a:bodyPr wrap="square" anchor="t">
            <a:spAutoFit/>
          </a:bodyPr>
          <a:lstStyle/>
          <a:p>
            <a:r>
              <a:rPr lang="zh-CN" altLang="en-US" sz="2400" b="1">
                <a:latin typeface="Arial" panose="020B0604020202020204" pitchFamily="34" charset="0"/>
                <a:ea typeface="微软雅黑" panose="020B0503020204020204" pitchFamily="34" charset="-122"/>
              </a:rPr>
              <a:t>第4列：</a:t>
            </a:r>
            <a:r>
              <a:rPr lang="zh-CN" altLang="en-US" sz="2400">
                <a:latin typeface="Arial" panose="020B0604020202020204" pitchFamily="34" charset="0"/>
                <a:ea typeface="微软雅黑" panose="020B0503020204020204" pitchFamily="34" charset="-122"/>
              </a:rPr>
              <a:t>填报纳税人按照税收规定据以计算折旧、摊销的资产原值（或历史成本）的金额。</a:t>
            </a:r>
            <a:endParaRPr lang="zh-CN" altLang="en-US" sz="2400">
              <a:latin typeface="Arial" panose="020B0604020202020204" pitchFamily="34" charset="0"/>
              <a:ea typeface="微软雅黑" panose="020B0503020204020204" pitchFamily="34" charset="-122"/>
            </a:endParaRPr>
          </a:p>
          <a:p>
            <a:endParaRPr lang="zh-CN" altLang="en-US" sz="2400">
              <a:latin typeface="Arial" panose="020B0604020202020204" pitchFamily="34" charset="0"/>
              <a:ea typeface="微软雅黑" panose="020B0503020204020204" pitchFamily="34" charset="-122"/>
            </a:endParaRPr>
          </a:p>
          <a:p>
            <a:r>
              <a:rPr lang="zh-CN" altLang="en-US" sz="2400" b="1">
                <a:latin typeface="Arial" panose="020B0604020202020204" pitchFamily="34" charset="0"/>
                <a:ea typeface="微软雅黑" panose="020B0503020204020204" pitchFamily="34" charset="-122"/>
              </a:rPr>
              <a:t>第5列：</a:t>
            </a:r>
            <a:r>
              <a:rPr lang="zh-CN" altLang="en-US" sz="2400">
                <a:latin typeface="Arial" panose="020B0604020202020204" pitchFamily="34" charset="0"/>
                <a:ea typeface="微软雅黑" panose="020B0503020204020204" pitchFamily="34" charset="-122"/>
              </a:rPr>
              <a:t>填报纳税人按照税收规定计算的允许税前扣除的本年资产折旧、摊销额。</a:t>
            </a:r>
            <a:r>
              <a:rPr lang="en-US" altLang="zh-CN" sz="2400">
                <a:latin typeface="Arial" panose="020B0604020202020204" pitchFamily="34" charset="0"/>
                <a:ea typeface="微软雅黑" panose="020B0503020204020204" pitchFamily="34" charset="-122"/>
              </a:rPr>
              <a:t>(</a:t>
            </a:r>
            <a:r>
              <a:rPr lang="zh-CN" altLang="en-US" sz="2400">
                <a:latin typeface="Arial" panose="020B0604020202020204" pitchFamily="34" charset="0"/>
                <a:ea typeface="微软雅黑" panose="020B0503020204020204" pitchFamily="34" charset="-122"/>
              </a:rPr>
              <a:t>无加速时</a:t>
            </a:r>
            <a:r>
              <a:rPr lang="en-US" altLang="zh-CN" sz="2400">
                <a:latin typeface="Arial" panose="020B0604020202020204" pitchFamily="34" charset="0"/>
                <a:ea typeface="微软雅黑" panose="020B0503020204020204" pitchFamily="34" charset="-122"/>
              </a:rPr>
              <a:t>)</a:t>
            </a:r>
            <a:endParaRPr lang="zh-CN" altLang="en-US" b="1">
              <a:solidFill>
                <a:srgbClr val="FF0000"/>
              </a:solidFill>
              <a:latin typeface="Arial" panose="020B0604020202020204" pitchFamily="34" charset="0"/>
              <a:ea typeface="微软雅黑" panose="020B0503020204020204" pitchFamily="34" charset="-122"/>
            </a:endParaRPr>
          </a:p>
        </p:txBody>
      </p:sp>
      <p:sp>
        <p:nvSpPr>
          <p:cNvPr id="7" name="圆角矩形 6"/>
          <p:cNvSpPr/>
          <p:nvPr/>
        </p:nvSpPr>
        <p:spPr>
          <a:xfrm>
            <a:off x="6051550" y="1897380"/>
            <a:ext cx="456565" cy="9277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云形标注 13"/>
          <p:cNvSpPr/>
          <p:nvPr/>
        </p:nvSpPr>
        <p:spPr>
          <a:xfrm>
            <a:off x="2937510" y="3832860"/>
            <a:ext cx="2827020" cy="1938655"/>
          </a:xfrm>
          <a:prstGeom prst="cloudCallout">
            <a:avLst>
              <a:gd name="adj1" fmla="val 66958"/>
              <a:gd name="adj2" fmla="val -105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600" b="1" strike="noStrike" noProof="1">
                <a:sym typeface="+mn-ea"/>
              </a:rPr>
              <a:t>税收采取</a:t>
            </a:r>
            <a:r>
              <a:rPr lang="zh-CN" altLang="en-US" sz="1600" b="1" strike="noStrike" noProof="1">
                <a:solidFill>
                  <a:srgbClr val="FF0000"/>
                </a:solidFill>
                <a:sym typeface="+mn-ea"/>
              </a:rPr>
              <a:t>加速折旧、摊销或一次性扣除方式</a:t>
            </a:r>
            <a:r>
              <a:rPr lang="zh-CN" altLang="en-US" sz="1600" b="1" strike="noStrike" noProof="1">
                <a:sym typeface="+mn-ea"/>
              </a:rPr>
              <a:t>计算的税收折旧额合计金额、摊销额合计金额</a:t>
            </a:r>
            <a:endParaRPr lang="zh-CN" altLang="en-US" sz="1600" b="1" strike="noStrike" noProof="1">
              <a:sym typeface="+mn-ea"/>
            </a:endParaRPr>
          </a:p>
        </p:txBody>
      </p:sp>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4" grpId="0" bldLvl="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77920" y="3464560"/>
            <a:ext cx="5982335" cy="922020"/>
          </a:xfrm>
          <a:prstGeom prst="rect">
            <a:avLst/>
          </a:prstGeom>
        </p:spPr>
        <p:txBody>
          <a:bodyPr wrap="square">
            <a:spAutoFit/>
          </a:bodyPr>
          <a:lstStyle/>
          <a:p>
            <a:pPr fontAlgn="auto"/>
            <a:r>
              <a:rPr lang="en-US" altLang="zh-CN"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2019</a:t>
            </a:r>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年新政策</a:t>
            </a:r>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0" name="图片 2"/>
          <p:cNvPicPr>
            <a:picLocks noChangeAspect="1"/>
          </p:cNvPicPr>
          <p:nvPr/>
        </p:nvPicPr>
        <p:blipFill>
          <a:blip r:embed="rId1"/>
          <a:stretch>
            <a:fillRect/>
          </a:stretch>
        </p:blipFill>
        <p:spPr>
          <a:xfrm>
            <a:off x="342265" y="1279525"/>
            <a:ext cx="8182610" cy="4994910"/>
          </a:xfrm>
          <a:prstGeom prst="rect">
            <a:avLst/>
          </a:prstGeom>
          <a:noFill/>
          <a:ln w="9525">
            <a:noFill/>
          </a:ln>
        </p:spPr>
      </p:pic>
      <p:sp>
        <p:nvSpPr>
          <p:cNvPr id="66571" name="文本框 4"/>
          <p:cNvSpPr txBox="1"/>
          <p:nvPr/>
        </p:nvSpPr>
        <p:spPr>
          <a:xfrm>
            <a:off x="8655685" y="1438275"/>
            <a:ext cx="2803525" cy="2245360"/>
          </a:xfrm>
          <a:prstGeom prst="rect">
            <a:avLst/>
          </a:prstGeom>
          <a:noFill/>
          <a:ln w="9525">
            <a:noFill/>
          </a:ln>
        </p:spPr>
        <p:txBody>
          <a:bodyPr wrap="square" anchor="t">
            <a:spAutoFit/>
          </a:bodyPr>
          <a:lstStyle/>
          <a:p>
            <a:r>
              <a:rPr lang="zh-CN" altLang="en-US" sz="2000" b="1">
                <a:latin typeface="Arial" panose="020B0604020202020204" pitchFamily="34" charset="0"/>
                <a:ea typeface="微软雅黑" panose="020B0503020204020204" pitchFamily="34" charset="-122"/>
              </a:rPr>
              <a:t>第6列</a:t>
            </a:r>
            <a:r>
              <a:rPr lang="zh-CN" altLang="en-US" sz="2000" b="1">
                <a:latin typeface="Arial" panose="020B0604020202020204" pitchFamily="34" charset="0"/>
                <a:ea typeface="微软雅黑" panose="020B0503020204020204" pitchFamily="34" charset="-122"/>
                <a:sym typeface="微软雅黑" panose="020B0503020204020204" pitchFamily="34" charset="-122"/>
              </a:rPr>
              <a:t>：</a:t>
            </a:r>
            <a:r>
              <a:rPr lang="zh-CN" altLang="en-US" sz="2000">
                <a:latin typeface="Arial" panose="020B0604020202020204" pitchFamily="34" charset="0"/>
                <a:ea typeface="微软雅黑" panose="020B0503020204020204" pitchFamily="34" charset="-122"/>
              </a:rPr>
              <a:t>填报按照税收一般规定计算的折旧额合计金额、摊销额合计金额。仅适用于第8行至第14行、第26行</a:t>
            </a:r>
            <a:endParaRPr lang="zh-CN" altLang="en-US" sz="2000">
              <a:latin typeface="Arial" panose="020B0604020202020204" pitchFamily="34" charset="0"/>
              <a:ea typeface="微软雅黑" panose="020B0503020204020204" pitchFamily="34" charset="-122"/>
            </a:endParaRPr>
          </a:p>
          <a:p>
            <a:endParaRPr lang="zh-CN" altLang="en-US" sz="2000">
              <a:latin typeface="Arial" panose="020B0604020202020204" pitchFamily="34" charset="0"/>
              <a:ea typeface="微软雅黑" panose="020B0503020204020204" pitchFamily="34" charset="-122"/>
            </a:endParaRPr>
          </a:p>
          <a:p>
            <a:endParaRPr lang="zh-CN" altLang="en-US" sz="2000" b="1">
              <a:solidFill>
                <a:srgbClr val="FF0000"/>
              </a:solidFill>
              <a:latin typeface="Arial" panose="020B0604020202020204" pitchFamily="34" charset="0"/>
              <a:ea typeface="微软雅黑" panose="020B0503020204020204" pitchFamily="34" charset="-122"/>
            </a:endParaRPr>
          </a:p>
        </p:txBody>
      </p:sp>
      <p:sp>
        <p:nvSpPr>
          <p:cNvPr id="7" name="圆角矩形 6"/>
          <p:cNvSpPr/>
          <p:nvPr/>
        </p:nvSpPr>
        <p:spPr>
          <a:xfrm>
            <a:off x="6550660" y="1906905"/>
            <a:ext cx="619760" cy="101981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云形标注 13"/>
          <p:cNvSpPr/>
          <p:nvPr/>
        </p:nvSpPr>
        <p:spPr>
          <a:xfrm>
            <a:off x="2374900" y="1212850"/>
            <a:ext cx="3408045" cy="2407285"/>
          </a:xfrm>
          <a:prstGeom prst="cloudCallout">
            <a:avLst>
              <a:gd name="adj1" fmla="val 67296"/>
              <a:gd name="adj2" fmla="val 11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400" b="1" strike="noStrike" noProof="1">
                <a:latin typeface="微软雅黑" panose="020B0503020204020204" pitchFamily="34" charset="-122"/>
                <a:ea typeface="微软雅黑" panose="020B0503020204020204" pitchFamily="34" charset="-122"/>
                <a:sym typeface="+mn-ea"/>
              </a:rPr>
              <a:t>按照税收一般规定计算的折旧、摊销额，是指该资产在</a:t>
            </a:r>
            <a:r>
              <a:rPr lang="zh-CN" altLang="en-US" sz="1400" b="1" strike="noStrike" noProof="1">
                <a:solidFill>
                  <a:srgbClr val="FF0000"/>
                </a:solidFill>
                <a:latin typeface="微软雅黑" panose="020B0503020204020204" pitchFamily="34" charset="-122"/>
                <a:ea typeface="微软雅黑" panose="020B0503020204020204" pitchFamily="34" charset="-122"/>
                <a:sym typeface="+mn-ea"/>
              </a:rPr>
              <a:t>不享受加速折旧、摊销优惠政策情况下</a:t>
            </a:r>
            <a:r>
              <a:rPr lang="zh-CN" altLang="en-US" sz="1400" b="1" strike="noStrike" noProof="1">
                <a:latin typeface="微软雅黑" panose="020B0503020204020204" pitchFamily="34" charset="-122"/>
                <a:ea typeface="微软雅黑" panose="020B0503020204020204" pitchFamily="34" charset="-122"/>
                <a:sym typeface="+mn-ea"/>
              </a:rPr>
              <a:t>，按照税收规定的</a:t>
            </a:r>
            <a:r>
              <a:rPr lang="zh-CN" altLang="en-US" sz="1400" b="1" strike="noStrike" noProof="1">
                <a:solidFill>
                  <a:srgbClr val="FF0000"/>
                </a:solidFill>
                <a:latin typeface="微软雅黑" panose="020B0503020204020204" pitchFamily="34" charset="-122"/>
                <a:ea typeface="微软雅黑" panose="020B0503020204020204" pitchFamily="34" charset="-122"/>
                <a:sym typeface="+mn-ea"/>
              </a:rPr>
              <a:t>最低折旧年限</a:t>
            </a:r>
            <a:r>
              <a:rPr lang="zh-CN" altLang="en-US" sz="1400" b="1" strike="noStrike" noProof="1">
                <a:latin typeface="微软雅黑" panose="020B0503020204020204" pitchFamily="34" charset="-122"/>
                <a:ea typeface="微软雅黑" panose="020B0503020204020204" pitchFamily="34" charset="-122"/>
                <a:sym typeface="+mn-ea"/>
              </a:rPr>
              <a:t>以</a:t>
            </a:r>
            <a:r>
              <a:rPr lang="zh-CN" altLang="en-US" sz="1400" b="1" strike="noStrike" noProof="1">
                <a:solidFill>
                  <a:srgbClr val="FF0000"/>
                </a:solidFill>
                <a:latin typeface="微软雅黑" panose="020B0503020204020204" pitchFamily="34" charset="-122"/>
                <a:ea typeface="微软雅黑" panose="020B0503020204020204" pitchFamily="34" charset="-122"/>
                <a:sym typeface="+mn-ea"/>
              </a:rPr>
              <a:t>直线法</a:t>
            </a:r>
            <a:r>
              <a:rPr lang="zh-CN" altLang="en-US" sz="1400" b="1" strike="noStrike" noProof="1">
                <a:latin typeface="微软雅黑" panose="020B0503020204020204" pitchFamily="34" charset="-122"/>
                <a:ea typeface="微软雅黑" panose="020B0503020204020204" pitchFamily="34" charset="-122"/>
                <a:sym typeface="+mn-ea"/>
              </a:rPr>
              <a:t>计算的折旧额、摊销额</a:t>
            </a:r>
            <a:r>
              <a:rPr lang="zh-CN" altLang="en-US" strike="noStrike" noProof="1">
                <a:sym typeface="+mn-ea"/>
              </a:rPr>
              <a:t>。</a:t>
            </a:r>
            <a:endParaRPr lang="zh-CN" altLang="en-US" strike="noStrike" noProof="1"/>
          </a:p>
        </p:txBody>
      </p:sp>
      <p:sp>
        <p:nvSpPr>
          <p:cNvPr id="2" name="圆角矩形 1"/>
          <p:cNvSpPr/>
          <p:nvPr/>
        </p:nvSpPr>
        <p:spPr>
          <a:xfrm>
            <a:off x="6608445" y="4608830"/>
            <a:ext cx="561975" cy="13722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云形标注 2"/>
          <p:cNvSpPr/>
          <p:nvPr/>
        </p:nvSpPr>
        <p:spPr>
          <a:xfrm>
            <a:off x="7409180" y="3620770"/>
            <a:ext cx="3816985" cy="2653665"/>
          </a:xfrm>
          <a:prstGeom prst="cloudCallout">
            <a:avLst>
              <a:gd name="adj1" fmla="val -59183"/>
              <a:gd name="adj2" fmla="val 14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400" b="1" strike="noStrike" noProof="1">
                <a:latin typeface="微软雅黑" panose="020B0503020204020204" pitchFamily="34" charset="-122"/>
                <a:ea typeface="微软雅黑" panose="020B0503020204020204" pitchFamily="34" charset="-122"/>
                <a:sym typeface="+mn-ea"/>
              </a:rPr>
              <a:t>  </a:t>
            </a:r>
            <a:r>
              <a:rPr lang="zh-CN" altLang="en-US" sz="1400" b="1" strike="noStrike" noProof="1">
                <a:latin typeface="微软雅黑" panose="020B0503020204020204" pitchFamily="34" charset="-122"/>
                <a:ea typeface="微软雅黑" panose="020B0503020204020204" pitchFamily="34" charset="-122"/>
                <a:sym typeface="+mn-ea"/>
              </a:rPr>
              <a:t>本列仅填报“税收折旧、摊销额”大于“享受加速折旧政策的资产按税收一般规定计算的折旧、摊销额”月份的按税收一般规定计算的折旧额合计金额、摊销额合计金额。</a:t>
            </a:r>
            <a:r>
              <a:rPr lang="zh-CN" altLang="en-US" sz="1400" b="1" strike="noStrike" noProof="1">
                <a:solidFill>
                  <a:srgbClr val="FF0000"/>
                </a:solidFill>
                <a:latin typeface="微软雅黑" panose="020B0503020204020204" pitchFamily="34" charset="-122"/>
                <a:ea typeface="微软雅黑" panose="020B0503020204020204" pitchFamily="34" charset="-122"/>
                <a:sym typeface="+mn-ea"/>
              </a:rPr>
              <a:t>即</a:t>
            </a:r>
            <a:r>
              <a:rPr lang="zh-CN" altLang="en-US" sz="1400" b="1">
                <a:solidFill>
                  <a:srgbClr val="FF0000"/>
                </a:solidFill>
                <a:latin typeface="微软雅黑" panose="020B0503020204020204" pitchFamily="34" charset="-122"/>
                <a:ea typeface="微软雅黑" panose="020B0503020204020204" pitchFamily="34" charset="-122"/>
                <a:sym typeface="+mn-ea"/>
              </a:rPr>
              <a:t>当5列＜6列时，无需填写</a:t>
            </a:r>
            <a:endParaRPr lang="zh-CN" altLang="en-US" sz="1400" b="1" strike="noStrike" noProof="1">
              <a:solidFill>
                <a:srgbClr val="FF0000"/>
              </a:solidFill>
              <a:latin typeface="微软雅黑" panose="020B0503020204020204" pitchFamily="34" charset="-122"/>
              <a:ea typeface="微软雅黑" panose="020B0503020204020204" pitchFamily="34" charset="-122"/>
              <a:sym typeface="+mn-ea"/>
            </a:endParaRPr>
          </a:p>
        </p:txBody>
      </p:sp>
      <p:sp>
        <p:nvSpPr>
          <p:cNvPr id="4" name="圆角矩形 3"/>
          <p:cNvSpPr/>
          <p:nvPr/>
        </p:nvSpPr>
        <p:spPr>
          <a:xfrm>
            <a:off x="342265" y="4608830"/>
            <a:ext cx="4094480" cy="137223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2"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2"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4" grpId="0" bldLvl="0" animBg="1"/>
      <p:bldP spid="14" grpId="1" animBg="1"/>
      <p:bldP spid="2" grpId="1" animBg="1"/>
      <p:bldP spid="2" grpId="2" animBg="1"/>
      <p:bldP spid="3" grpId="1" animBg="1"/>
      <p:bldP spid="3" grpId="2"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图片 2"/>
          <p:cNvPicPr>
            <a:picLocks noChangeAspect="1"/>
          </p:cNvPicPr>
          <p:nvPr/>
        </p:nvPicPr>
        <p:blipFill>
          <a:blip r:embed="rId1"/>
          <a:stretch>
            <a:fillRect/>
          </a:stretch>
        </p:blipFill>
        <p:spPr>
          <a:xfrm>
            <a:off x="201930" y="1279525"/>
            <a:ext cx="8351520" cy="5098415"/>
          </a:xfrm>
          <a:prstGeom prst="rect">
            <a:avLst/>
          </a:prstGeom>
          <a:noFill/>
          <a:ln w="9525">
            <a:noFill/>
          </a:ln>
        </p:spPr>
      </p:pic>
      <p:sp>
        <p:nvSpPr>
          <p:cNvPr id="68619" name="文本框 4"/>
          <p:cNvSpPr txBox="1"/>
          <p:nvPr/>
        </p:nvSpPr>
        <p:spPr>
          <a:xfrm>
            <a:off x="8642985" y="1707515"/>
            <a:ext cx="3007995" cy="3169285"/>
          </a:xfrm>
          <a:prstGeom prst="rect">
            <a:avLst/>
          </a:prstGeom>
          <a:noFill/>
          <a:ln w="9525">
            <a:noFill/>
          </a:ln>
        </p:spPr>
        <p:txBody>
          <a:bodyPr wrap="square" anchor="t">
            <a:spAutoFit/>
          </a:bodyPr>
          <a:lstStyle/>
          <a:p>
            <a:r>
              <a:rPr lang="zh-CN" altLang="en-US" sz="2000" b="1">
                <a:latin typeface="Arial" panose="020B0604020202020204" pitchFamily="34" charset="0"/>
                <a:ea typeface="微软雅黑" panose="020B0503020204020204" pitchFamily="34" charset="-122"/>
                <a:sym typeface="微软雅黑" panose="020B0503020204020204" pitchFamily="34" charset="-122"/>
              </a:rPr>
              <a:t>第</a:t>
            </a:r>
            <a:r>
              <a:rPr lang="en-US" altLang="zh-CN" sz="2000" b="1">
                <a:latin typeface="Arial" panose="020B0604020202020204" pitchFamily="34" charset="0"/>
                <a:ea typeface="微软雅黑" panose="020B0503020204020204" pitchFamily="34" charset="-122"/>
                <a:sym typeface="微软雅黑" panose="020B0503020204020204" pitchFamily="34" charset="-122"/>
              </a:rPr>
              <a:t>7</a:t>
            </a:r>
            <a:r>
              <a:rPr lang="zh-CN" altLang="en-US" sz="2000" b="1">
                <a:latin typeface="Arial" panose="020B0604020202020204" pitchFamily="34" charset="0"/>
                <a:ea typeface="微软雅黑" panose="020B0503020204020204" pitchFamily="34" charset="-122"/>
                <a:sym typeface="微软雅黑" panose="020B0503020204020204" pitchFamily="34" charset="-122"/>
              </a:rPr>
              <a:t>列：</a:t>
            </a:r>
            <a:r>
              <a:rPr lang="zh-CN" altLang="en-US" sz="2000">
                <a:latin typeface="Arial" panose="020B0604020202020204" pitchFamily="34" charset="0"/>
                <a:ea typeface="微软雅黑" panose="020B0503020204020204" pitchFamily="34" charset="-122"/>
                <a:sym typeface="微软雅黑" panose="020B0503020204020204" pitchFamily="34" charset="-122"/>
              </a:rPr>
              <a:t>“加速折旧、摊销统计额”：用于统计纳税人享受各类固定资产加速折旧政策的优惠金额，按第5-6列金额填报。</a:t>
            </a:r>
            <a:endParaRPr lang="zh-CN" altLang="en-US" sz="2000">
              <a:latin typeface="Arial" panose="020B0604020202020204" pitchFamily="34" charset="0"/>
              <a:ea typeface="微软雅黑" panose="020B0503020204020204" pitchFamily="34" charset="-122"/>
              <a:sym typeface="微软雅黑" panose="020B0503020204020204" pitchFamily="34" charset="-122"/>
            </a:endParaRPr>
          </a:p>
          <a:p>
            <a:endParaRPr lang="zh-CN" altLang="en-US" sz="2000" b="1">
              <a:solidFill>
                <a:srgbClr val="FF0000"/>
              </a:solidFill>
              <a:latin typeface="Arial" panose="020B0604020202020204" pitchFamily="34" charset="0"/>
              <a:ea typeface="微软雅黑" panose="020B0503020204020204" pitchFamily="34" charset="-122"/>
            </a:endParaRPr>
          </a:p>
          <a:p>
            <a:r>
              <a:rPr lang="zh-CN" altLang="en-US" sz="2000" b="1">
                <a:latin typeface="Arial" panose="020B0604020202020204" pitchFamily="34" charset="0"/>
                <a:ea typeface="微软雅黑" panose="020B0503020204020204" pitchFamily="34" charset="-122"/>
              </a:rPr>
              <a:t>第8列</a:t>
            </a:r>
            <a:r>
              <a:rPr lang="zh-CN" altLang="en-US" sz="2000">
                <a:latin typeface="Arial" panose="020B0604020202020204" pitchFamily="34" charset="0"/>
                <a:ea typeface="微软雅黑" panose="020B0503020204020204" pitchFamily="34" charset="-122"/>
              </a:rPr>
              <a:t>“累计折旧、摊销额”：填报纳税人按照税收规定计算的累计（含本年）资产折旧、摊销额。</a:t>
            </a:r>
            <a:endParaRPr lang="zh-CN" altLang="en-US" sz="2000">
              <a:latin typeface="Arial" panose="020B0604020202020204" pitchFamily="34" charset="0"/>
              <a:ea typeface="微软雅黑" panose="020B0503020204020204" pitchFamily="34" charset="-122"/>
            </a:endParaRPr>
          </a:p>
        </p:txBody>
      </p:sp>
      <p:sp>
        <p:nvSpPr>
          <p:cNvPr id="7" name="圆角矩形 6"/>
          <p:cNvSpPr/>
          <p:nvPr/>
        </p:nvSpPr>
        <p:spPr>
          <a:xfrm>
            <a:off x="7193915" y="1916430"/>
            <a:ext cx="379730" cy="121729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4" name="云形标注 13"/>
          <p:cNvSpPr/>
          <p:nvPr/>
        </p:nvSpPr>
        <p:spPr>
          <a:xfrm>
            <a:off x="4079875" y="3765550"/>
            <a:ext cx="2562225" cy="1902460"/>
          </a:xfrm>
          <a:prstGeom prst="cloudCallout">
            <a:avLst>
              <a:gd name="adj1" fmla="val 67296"/>
              <a:gd name="adj2" fmla="val 11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solidFill>
                  <a:srgbClr val="FF0000"/>
                </a:solidFill>
                <a:sym typeface="+mn-ea"/>
              </a:rPr>
              <a:t>统计</a:t>
            </a:r>
            <a:r>
              <a:rPr lang="zh-CN" altLang="en-US" b="1" strike="noStrike" noProof="1">
                <a:sym typeface="+mn-ea"/>
              </a:rPr>
              <a:t>纳税人享受各类固定资产加速折旧政策的优惠金额</a:t>
            </a:r>
            <a:endParaRPr lang="zh-CN" altLang="en-US" b="1" strike="noStrike" noProof="1">
              <a:sym typeface="+mn-ea"/>
            </a:endParaRPr>
          </a:p>
        </p:txBody>
      </p:sp>
      <p:sp>
        <p:nvSpPr>
          <p:cNvPr id="2" name="圆角矩形 1"/>
          <p:cNvSpPr/>
          <p:nvPr/>
        </p:nvSpPr>
        <p:spPr>
          <a:xfrm>
            <a:off x="7193915" y="4876800"/>
            <a:ext cx="379730" cy="125095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圆角矩形 2"/>
          <p:cNvSpPr/>
          <p:nvPr/>
        </p:nvSpPr>
        <p:spPr>
          <a:xfrm>
            <a:off x="8011160" y="2033905"/>
            <a:ext cx="455930" cy="109982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 name="云形标注 3"/>
          <p:cNvSpPr/>
          <p:nvPr/>
        </p:nvSpPr>
        <p:spPr>
          <a:xfrm>
            <a:off x="5173345" y="1548765"/>
            <a:ext cx="2400300" cy="1685925"/>
          </a:xfrm>
          <a:prstGeom prst="cloudCallout">
            <a:avLst>
              <a:gd name="adj1" fmla="val 72608"/>
              <a:gd name="adj2" fmla="val 14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会计和税法差异产生纳税调整</a:t>
            </a:r>
            <a:endParaRPr lang="zh-CN" altLang="en-US" b="1" strike="noStrike" noProof="1"/>
          </a:p>
        </p:txBody>
      </p:sp>
      <p:sp>
        <p:nvSpPr>
          <p:cNvPr id="5" name="文本框 4"/>
          <p:cNvSpPr txBox="1"/>
          <p:nvPr/>
        </p:nvSpPr>
        <p:spPr>
          <a:xfrm>
            <a:off x="8747760" y="4968875"/>
            <a:ext cx="2830830" cy="706755"/>
          </a:xfrm>
          <a:prstGeom prst="rect">
            <a:avLst/>
          </a:prstGeom>
          <a:noFill/>
        </p:spPr>
        <p:txBody>
          <a:bodyPr wrap="square" rtlCol="0" anchor="t">
            <a:spAutoFit/>
          </a:bodyPr>
          <a:lstStyle/>
          <a:p>
            <a:r>
              <a:rPr lang="zh-CN" altLang="en-US" sz="2000" b="1">
                <a:latin typeface="Arial" panose="020B0604020202020204" pitchFamily="34" charset="0"/>
                <a:ea typeface="微软雅黑" panose="020B0503020204020204" pitchFamily="34" charset="-122"/>
                <a:sym typeface="+mn-ea"/>
              </a:rPr>
              <a:t>第9列</a:t>
            </a:r>
            <a:r>
              <a:rPr lang="en-US" altLang="zh-CN" sz="2000" b="1">
                <a:latin typeface="Arial" panose="020B0604020202020204" pitchFamily="34" charset="0"/>
                <a:ea typeface="微软雅黑" panose="020B0503020204020204" pitchFamily="34" charset="-122"/>
                <a:sym typeface="+mn-ea"/>
              </a:rPr>
              <a:t>”</a:t>
            </a:r>
            <a:r>
              <a:rPr lang="zh-CN" altLang="en-US" sz="2000">
                <a:latin typeface="Arial" panose="020B0604020202020204" pitchFamily="34" charset="0"/>
                <a:ea typeface="微软雅黑" panose="020B0503020204020204" pitchFamily="34" charset="-122"/>
                <a:sym typeface="+mn-ea"/>
              </a:rPr>
              <a:t>纳税调整金额</a:t>
            </a:r>
            <a:r>
              <a:rPr lang="en-US" altLang="zh-CN" sz="2000" b="1">
                <a:latin typeface="Arial" panose="020B0604020202020204" pitchFamily="34" charset="0"/>
                <a:ea typeface="微软雅黑" panose="020B0503020204020204" pitchFamily="34" charset="-122"/>
                <a:sym typeface="+mn-ea"/>
              </a:rPr>
              <a:t>”:</a:t>
            </a:r>
            <a:r>
              <a:rPr lang="zh-CN" altLang="en-US" sz="2000">
                <a:latin typeface="Arial" panose="020B0604020202020204" pitchFamily="34" charset="0"/>
                <a:ea typeface="微软雅黑" panose="020B0503020204020204" pitchFamily="34" charset="-122"/>
                <a:sym typeface="+mn-ea"/>
              </a:rPr>
              <a:t>填报第2-5列金额</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4" grpId="0" bldLvl="0" animBg="1"/>
      <p:bldP spid="14" grpId="1" animBg="1"/>
      <p:bldP spid="2" grpId="0" bldLvl="0" animBg="1"/>
      <p:bldP spid="2" grpId="1" animBg="1"/>
      <p:bldP spid="3" grpId="0" bldLvl="0" animBg="1"/>
      <p:bldP spid="3" grpId="1" animBg="1"/>
      <p:bldP spid="4" grpId="0" bldLvl="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68618" name="图片 2"/>
          <p:cNvPicPr>
            <a:picLocks noChangeAspect="1"/>
          </p:cNvPicPr>
          <p:nvPr/>
        </p:nvPicPr>
        <p:blipFill>
          <a:blip r:embed="rId1"/>
          <a:stretch>
            <a:fillRect/>
          </a:stretch>
        </p:blipFill>
        <p:spPr>
          <a:xfrm>
            <a:off x="201930" y="1279525"/>
            <a:ext cx="8351520" cy="5098415"/>
          </a:xfrm>
          <a:prstGeom prst="rect">
            <a:avLst/>
          </a:prstGeom>
          <a:noFill/>
          <a:ln w="9525">
            <a:noFill/>
          </a:ln>
        </p:spPr>
      </p:pic>
      <p:sp>
        <p:nvSpPr>
          <p:cNvPr id="68619" name="文本框 4"/>
          <p:cNvSpPr txBox="1"/>
          <p:nvPr/>
        </p:nvSpPr>
        <p:spPr>
          <a:xfrm>
            <a:off x="8615045" y="1279525"/>
            <a:ext cx="3035935" cy="3476625"/>
          </a:xfrm>
          <a:prstGeom prst="rect">
            <a:avLst/>
          </a:prstGeom>
          <a:noFill/>
          <a:ln w="9525">
            <a:noFill/>
          </a:ln>
        </p:spPr>
        <p:txBody>
          <a:bodyPr wrap="square" anchor="t">
            <a:spAutoFit/>
          </a:bodyPr>
          <a:lstStyle/>
          <a:p>
            <a:r>
              <a:rPr lang="zh-CN" altLang="en-US" sz="2000" b="1">
                <a:latin typeface="Arial" panose="020B0604020202020204" pitchFamily="34" charset="0"/>
                <a:ea typeface="微软雅黑" panose="020B0503020204020204" pitchFamily="34" charset="-122"/>
                <a:sym typeface="微软雅黑" panose="020B0503020204020204" pitchFamily="34" charset="-122"/>
              </a:rPr>
              <a:t>【案例】（一次性扣除）</a:t>
            </a:r>
            <a:r>
              <a:rPr lang="en-US" sz="2000" b="1">
                <a:latin typeface="Arial" panose="020B0604020202020204" pitchFamily="34" charset="0"/>
                <a:ea typeface="微软雅黑" panose="020B0503020204020204" pitchFamily="34" charset="-122"/>
              </a:rPr>
              <a:t>A</a:t>
            </a:r>
            <a:r>
              <a:rPr sz="2000" b="1">
                <a:latin typeface="Arial" panose="020B0604020202020204" pitchFamily="34" charset="0"/>
                <a:ea typeface="微软雅黑" panose="020B0503020204020204" pitchFamily="34" charset="-122"/>
              </a:rPr>
              <a:t>公司201</a:t>
            </a:r>
            <a:r>
              <a:rPr lang="en-US" sz="2000" b="1">
                <a:latin typeface="Arial" panose="020B0604020202020204" pitchFamily="34" charset="0"/>
                <a:ea typeface="微软雅黑" panose="020B0503020204020204" pitchFamily="34" charset="-122"/>
              </a:rPr>
              <a:t>9</a:t>
            </a:r>
            <a:r>
              <a:rPr sz="2000" b="1">
                <a:latin typeface="Arial" panose="020B0604020202020204" pitchFamily="34" charset="0"/>
                <a:ea typeface="微软雅黑" panose="020B0503020204020204" pitchFamily="34" charset="-122"/>
              </a:rPr>
              <a:t>年7月买了一辆车，金额240万元，假设预计净残值为0。公司对该车辆在会计上采用年限平均法计提折旧，期限为10年。（税收规定，车辆最低折旧年限为4年）享受了固定资产一次性扣除的优惠</a:t>
            </a:r>
            <a:r>
              <a:rPr lang="zh-CN" sz="2000" b="1">
                <a:latin typeface="Arial" panose="020B0604020202020204" pitchFamily="34" charset="0"/>
                <a:ea typeface="微软雅黑" panose="020B0503020204020204" pitchFamily="34" charset="-122"/>
              </a:rPr>
              <a:t>，如何填写年报表。</a:t>
            </a:r>
            <a:endParaRPr lang="zh-CN" sz="2000" b="1" dirty="0">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8774430" y="4643120"/>
            <a:ext cx="3009900" cy="1322070"/>
          </a:xfrm>
          <a:prstGeom prst="rect">
            <a:avLst/>
          </a:prstGeom>
          <a:noFill/>
        </p:spPr>
        <p:txBody>
          <a:bodyPr wrap="square" rtlCol="0">
            <a:spAutoFit/>
          </a:bodyPr>
          <a:lstStyle/>
          <a:p>
            <a:r>
              <a:rPr lang="zh-CN" altLang="en-US" sz="2000" b="1">
                <a:solidFill>
                  <a:srgbClr val="FF0000"/>
                </a:solidFill>
                <a:latin typeface="Arial" panose="020B0604020202020204" pitchFamily="34" charset="0"/>
                <a:ea typeface="微软雅黑" panose="020B0503020204020204" pitchFamily="34" charset="-122"/>
              </a:rPr>
              <a:t>【解析】</a:t>
            </a:r>
            <a:endParaRPr lang="zh-CN" altLang="en-US" sz="2000" b="1">
              <a:solidFill>
                <a:srgbClr val="FF0000"/>
              </a:solidFill>
              <a:latin typeface="Arial" panose="020B0604020202020204" pitchFamily="34" charset="0"/>
              <a:ea typeface="微软雅黑" panose="020B0503020204020204" pitchFamily="34" charset="-122"/>
            </a:endParaRPr>
          </a:p>
          <a:p>
            <a:r>
              <a:rPr lang="zh-CN" altLang="en-US" sz="2000" b="1">
                <a:solidFill>
                  <a:srgbClr val="FF0000"/>
                </a:solidFill>
                <a:latin typeface="Arial" panose="020B0604020202020204" pitchFamily="34" charset="0"/>
                <a:ea typeface="微软雅黑" panose="020B0503020204020204" pitchFamily="34" charset="-122"/>
              </a:rPr>
              <a:t>在会计上→年折旧</a:t>
            </a:r>
            <a:r>
              <a:rPr lang="en-US" altLang="zh-CN" sz="2000" b="1">
                <a:solidFill>
                  <a:srgbClr val="FF0000"/>
                </a:solidFill>
                <a:latin typeface="Arial" panose="020B0604020202020204" pitchFamily="34" charset="0"/>
                <a:ea typeface="微软雅黑" panose="020B0503020204020204" pitchFamily="34" charset="-122"/>
              </a:rPr>
              <a:t>10</a:t>
            </a:r>
            <a:r>
              <a:rPr lang="zh-CN" altLang="en-US" sz="2000" b="1">
                <a:solidFill>
                  <a:srgbClr val="FF0000"/>
                </a:solidFill>
                <a:latin typeface="Arial" panose="020B0604020202020204" pitchFamily="34" charset="0"/>
                <a:ea typeface="微软雅黑" panose="020B0503020204020204" pitchFamily="34" charset="-122"/>
              </a:rPr>
              <a:t>万元；</a:t>
            </a:r>
            <a:endParaRPr lang="zh-CN" altLang="en-US" sz="2000" b="1">
              <a:solidFill>
                <a:srgbClr val="FF0000"/>
              </a:solidFill>
              <a:latin typeface="Arial" panose="020B0604020202020204" pitchFamily="34" charset="0"/>
              <a:ea typeface="微软雅黑" panose="020B0503020204020204" pitchFamily="34" charset="-122"/>
            </a:endParaRPr>
          </a:p>
          <a:p>
            <a:r>
              <a:rPr lang="zh-CN" altLang="en-US" sz="2000" b="1">
                <a:solidFill>
                  <a:srgbClr val="FF0000"/>
                </a:solidFill>
                <a:latin typeface="Arial" panose="020B0604020202020204" pitchFamily="34" charset="0"/>
                <a:ea typeface="微软雅黑" panose="020B0503020204020204" pitchFamily="34" charset="-122"/>
              </a:rPr>
              <a:t>一般折旧→年折旧</a:t>
            </a:r>
            <a:r>
              <a:rPr lang="en-US" altLang="zh-CN" sz="2000" b="1">
                <a:solidFill>
                  <a:srgbClr val="FF0000"/>
                </a:solidFill>
                <a:latin typeface="Arial" panose="020B0604020202020204" pitchFamily="34" charset="0"/>
                <a:ea typeface="微软雅黑" panose="020B0503020204020204" pitchFamily="34" charset="-122"/>
              </a:rPr>
              <a:t>25</a:t>
            </a:r>
            <a:r>
              <a:rPr lang="zh-CN" altLang="en-US" sz="2000" b="1">
                <a:solidFill>
                  <a:srgbClr val="FF0000"/>
                </a:solidFill>
                <a:latin typeface="Arial" panose="020B0604020202020204" pitchFamily="34" charset="0"/>
                <a:ea typeface="微软雅黑" panose="020B0503020204020204" pitchFamily="34" charset="-122"/>
              </a:rPr>
              <a:t>万元；</a:t>
            </a:r>
            <a:endParaRPr lang="zh-CN" altLang="en-US" sz="2000" b="1">
              <a:solidFill>
                <a:srgbClr val="FF0000"/>
              </a:solidFill>
              <a:latin typeface="Arial" panose="020B0604020202020204" pitchFamily="34" charset="0"/>
              <a:ea typeface="微软雅黑" panose="020B0503020204020204" pitchFamily="34" charset="-122"/>
            </a:endParaRPr>
          </a:p>
          <a:p>
            <a:r>
              <a:rPr lang="zh-CN" altLang="en-US" sz="2000" b="1">
                <a:solidFill>
                  <a:srgbClr val="FF0000"/>
                </a:solidFill>
                <a:latin typeface="Arial" panose="020B0604020202020204" pitchFamily="34" charset="0"/>
                <a:ea typeface="微软雅黑" panose="020B0503020204020204" pitchFamily="34" charset="-122"/>
              </a:rPr>
              <a:t>税收折旧→240万元</a:t>
            </a:r>
            <a:endParaRPr lang="zh-CN" altLang="en-US" sz="2000" b="1">
              <a:solidFill>
                <a:srgbClr val="FF0000"/>
              </a:solidFill>
              <a:latin typeface="Arial" panose="020B0604020202020204" pitchFamily="34" charset="0"/>
              <a:ea typeface="微软雅黑" panose="020B0503020204020204" pitchFamily="34" charset="-122"/>
            </a:endParaRPr>
          </a:p>
        </p:txBody>
      </p:sp>
      <p:sp>
        <p:nvSpPr>
          <p:cNvPr id="5" name="云形标注 4"/>
          <p:cNvSpPr/>
          <p:nvPr/>
        </p:nvSpPr>
        <p:spPr>
          <a:xfrm>
            <a:off x="2717165" y="1633855"/>
            <a:ext cx="1247140" cy="1095375"/>
          </a:xfrm>
          <a:prstGeom prst="cloudCallout">
            <a:avLst>
              <a:gd name="adj1" fmla="val 89952"/>
              <a:gd name="adj2" fmla="val 66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345940" y="1556385"/>
            <a:ext cx="1343025" cy="160020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860040" y="1889760"/>
            <a:ext cx="1037590" cy="583565"/>
          </a:xfrm>
          <a:prstGeom prst="rect">
            <a:avLst/>
          </a:prstGeom>
          <a:noFill/>
        </p:spPr>
        <p:txBody>
          <a:bodyPr wrap="square" rtlCol="0">
            <a:spAutoFit/>
          </a:bodyPr>
          <a:lstStyle/>
          <a:p>
            <a:r>
              <a:rPr lang="zh-CN" altLang="en-US" sz="1600" b="1">
                <a:solidFill>
                  <a:schemeClr val="bg1"/>
                </a:solidFill>
              </a:rPr>
              <a:t>会计折旧填这里</a:t>
            </a:r>
            <a:endParaRPr lang="zh-CN" altLang="en-US" sz="1600" b="1">
              <a:solidFill>
                <a:schemeClr val="bg1"/>
              </a:solidFill>
            </a:endParaRPr>
          </a:p>
        </p:txBody>
      </p:sp>
      <p:sp>
        <p:nvSpPr>
          <p:cNvPr id="11" name="圆角矩形 10"/>
          <p:cNvSpPr/>
          <p:nvPr/>
        </p:nvSpPr>
        <p:spPr>
          <a:xfrm>
            <a:off x="6081395" y="1556385"/>
            <a:ext cx="515620" cy="160020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云形标注 11"/>
          <p:cNvSpPr/>
          <p:nvPr/>
        </p:nvSpPr>
        <p:spPr>
          <a:xfrm>
            <a:off x="4632960" y="3281045"/>
            <a:ext cx="1170305" cy="1095375"/>
          </a:xfrm>
          <a:prstGeom prst="cloudCallout">
            <a:avLst>
              <a:gd name="adj1" fmla="val 97097"/>
              <a:gd name="adj2" fmla="val -71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27575" y="3528060"/>
            <a:ext cx="1076325" cy="583565"/>
          </a:xfrm>
          <a:prstGeom prst="rect">
            <a:avLst/>
          </a:prstGeom>
          <a:noFill/>
        </p:spPr>
        <p:txBody>
          <a:bodyPr wrap="square" rtlCol="0">
            <a:spAutoFit/>
          </a:bodyPr>
          <a:lstStyle/>
          <a:p>
            <a:r>
              <a:rPr lang="zh-CN" altLang="en-US" sz="1600" b="1">
                <a:solidFill>
                  <a:schemeClr val="bg1"/>
                </a:solidFill>
              </a:rPr>
              <a:t>税收折旧填这里</a:t>
            </a:r>
            <a:endParaRPr lang="zh-CN" altLang="en-US" sz="1600" b="1">
              <a:solidFill>
                <a:schemeClr val="bg1"/>
              </a:solidFill>
            </a:endParaRPr>
          </a:p>
        </p:txBody>
      </p:sp>
      <p:sp>
        <p:nvSpPr>
          <p:cNvPr id="15" name="圆角矩形 14"/>
          <p:cNvSpPr/>
          <p:nvPr/>
        </p:nvSpPr>
        <p:spPr>
          <a:xfrm>
            <a:off x="6597015" y="1556385"/>
            <a:ext cx="515620" cy="160020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标注 15"/>
          <p:cNvSpPr/>
          <p:nvPr/>
        </p:nvSpPr>
        <p:spPr>
          <a:xfrm>
            <a:off x="4727575" y="4643120"/>
            <a:ext cx="1484630" cy="1113790"/>
          </a:xfrm>
          <a:prstGeom prst="cloudCallout">
            <a:avLst>
              <a:gd name="adj1" fmla="val 95469"/>
              <a:gd name="adj2" fmla="val -192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965065" y="4909185"/>
            <a:ext cx="1000125" cy="583565"/>
          </a:xfrm>
          <a:prstGeom prst="rect">
            <a:avLst/>
          </a:prstGeom>
          <a:noFill/>
        </p:spPr>
        <p:txBody>
          <a:bodyPr wrap="square" rtlCol="0">
            <a:spAutoFit/>
          </a:bodyPr>
          <a:lstStyle/>
          <a:p>
            <a:r>
              <a:rPr lang="zh-CN" altLang="en-US" sz="1600" b="1">
                <a:solidFill>
                  <a:schemeClr val="bg1"/>
                </a:solidFill>
              </a:rPr>
              <a:t>一般折旧填这里</a:t>
            </a:r>
            <a:endParaRPr lang="zh-CN" altLang="en-US" sz="1600" b="1">
              <a:solidFill>
                <a:schemeClr val="bg1"/>
              </a:solidFill>
            </a:endParaRPr>
          </a:p>
        </p:txBody>
      </p:sp>
      <p:sp>
        <p:nvSpPr>
          <p:cNvPr id="18" name="圆角矩形 17"/>
          <p:cNvSpPr/>
          <p:nvPr/>
        </p:nvSpPr>
        <p:spPr>
          <a:xfrm>
            <a:off x="201930" y="4023995"/>
            <a:ext cx="3596640" cy="20955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01930" y="5095240"/>
            <a:ext cx="3596640" cy="20955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5" grpId="0" animBg="1"/>
      <p:bldP spid="16"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图片 2"/>
          <p:cNvPicPr>
            <a:picLocks noChangeAspect="1"/>
          </p:cNvPicPr>
          <p:nvPr/>
        </p:nvPicPr>
        <p:blipFill>
          <a:blip r:embed="rId1"/>
          <a:stretch>
            <a:fillRect/>
          </a:stretch>
        </p:blipFill>
        <p:spPr>
          <a:xfrm>
            <a:off x="201930" y="918210"/>
            <a:ext cx="10570210" cy="5459730"/>
          </a:xfrm>
          <a:prstGeom prst="rect">
            <a:avLst/>
          </a:prstGeom>
          <a:noFill/>
          <a:ln w="9525">
            <a:noFill/>
          </a:ln>
        </p:spPr>
      </p:pic>
      <p:sp>
        <p:nvSpPr>
          <p:cNvPr id="2" name="文本框 1"/>
          <p:cNvSpPr txBox="1"/>
          <p:nvPr/>
        </p:nvSpPr>
        <p:spPr>
          <a:xfrm>
            <a:off x="10848340" y="2494280"/>
            <a:ext cx="1321435" cy="2861310"/>
          </a:xfrm>
          <a:prstGeom prst="rect">
            <a:avLst/>
          </a:prstGeom>
          <a:noFill/>
        </p:spPr>
        <p:txBody>
          <a:bodyPr wrap="square" rtlCol="0" anchor="t">
            <a:spAutoFit/>
          </a:bodyPr>
          <a:lstStyle/>
          <a:p>
            <a:r>
              <a:rPr lang="zh-CN" altLang="en-US" b="1">
                <a:solidFill>
                  <a:srgbClr val="FF0000"/>
                </a:solidFill>
                <a:latin typeface="Arial" panose="020B0604020202020204" pitchFamily="34" charset="0"/>
                <a:ea typeface="微软雅黑" panose="020B0503020204020204" pitchFamily="34" charset="-122"/>
                <a:sym typeface="+mn-ea"/>
              </a:rPr>
              <a:t>在会计上→年折旧</a:t>
            </a:r>
            <a:r>
              <a:rPr lang="en-US" altLang="zh-CN" b="1">
                <a:solidFill>
                  <a:srgbClr val="FF0000"/>
                </a:solidFill>
                <a:latin typeface="Arial" panose="020B0604020202020204" pitchFamily="34" charset="0"/>
                <a:ea typeface="微软雅黑" panose="020B0503020204020204" pitchFamily="34" charset="-122"/>
                <a:sym typeface="+mn-ea"/>
              </a:rPr>
              <a:t>10</a:t>
            </a:r>
            <a:r>
              <a:rPr lang="zh-CN" altLang="en-US" b="1">
                <a:solidFill>
                  <a:srgbClr val="FF0000"/>
                </a:solidFill>
                <a:latin typeface="Arial" panose="020B0604020202020204" pitchFamily="34" charset="0"/>
                <a:ea typeface="微软雅黑" panose="020B0503020204020204" pitchFamily="34" charset="-122"/>
                <a:sym typeface="+mn-ea"/>
              </a:rPr>
              <a:t>万元；</a:t>
            </a:r>
            <a:endParaRPr lang="zh-CN" altLang="en-US" b="1">
              <a:solidFill>
                <a:srgbClr val="FF0000"/>
              </a:solidFill>
              <a:latin typeface="Arial" panose="020B0604020202020204" pitchFamily="34" charset="0"/>
              <a:ea typeface="微软雅黑" panose="020B0503020204020204" pitchFamily="34" charset="-122"/>
              <a:sym typeface="+mn-ea"/>
            </a:endParaRPr>
          </a:p>
          <a:p>
            <a:endParaRPr lang="zh-CN" altLang="en-US" b="1">
              <a:solidFill>
                <a:srgbClr val="FF0000"/>
              </a:solidFill>
              <a:latin typeface="Arial" panose="020B0604020202020204" pitchFamily="34" charset="0"/>
              <a:ea typeface="微软雅黑" panose="020B0503020204020204" pitchFamily="34" charset="-122"/>
            </a:endParaRPr>
          </a:p>
          <a:p>
            <a:r>
              <a:rPr lang="zh-CN" altLang="en-US" b="1">
                <a:solidFill>
                  <a:srgbClr val="FF0000"/>
                </a:solidFill>
                <a:latin typeface="Arial" panose="020B0604020202020204" pitchFamily="34" charset="0"/>
                <a:ea typeface="微软雅黑" panose="020B0503020204020204" pitchFamily="34" charset="-122"/>
                <a:sym typeface="+mn-ea"/>
              </a:rPr>
              <a:t>一般折旧→年折旧</a:t>
            </a:r>
            <a:r>
              <a:rPr lang="en-US" altLang="zh-CN" b="1">
                <a:solidFill>
                  <a:srgbClr val="FF0000"/>
                </a:solidFill>
                <a:latin typeface="Arial" panose="020B0604020202020204" pitchFamily="34" charset="0"/>
                <a:ea typeface="微软雅黑" panose="020B0503020204020204" pitchFamily="34" charset="-122"/>
                <a:sym typeface="+mn-ea"/>
              </a:rPr>
              <a:t>25</a:t>
            </a:r>
            <a:r>
              <a:rPr lang="zh-CN" altLang="en-US" b="1">
                <a:solidFill>
                  <a:srgbClr val="FF0000"/>
                </a:solidFill>
                <a:latin typeface="Arial" panose="020B0604020202020204" pitchFamily="34" charset="0"/>
                <a:ea typeface="微软雅黑" panose="020B0503020204020204" pitchFamily="34" charset="-122"/>
                <a:sym typeface="+mn-ea"/>
              </a:rPr>
              <a:t>万元；</a:t>
            </a:r>
            <a:endParaRPr lang="zh-CN" altLang="en-US" b="1">
              <a:solidFill>
                <a:srgbClr val="FF0000"/>
              </a:solidFill>
              <a:latin typeface="Arial" panose="020B0604020202020204" pitchFamily="34" charset="0"/>
              <a:ea typeface="微软雅黑" panose="020B0503020204020204" pitchFamily="34" charset="-122"/>
              <a:sym typeface="+mn-ea"/>
            </a:endParaRPr>
          </a:p>
          <a:p>
            <a:endParaRPr lang="zh-CN" altLang="en-US" b="1">
              <a:solidFill>
                <a:srgbClr val="FF0000"/>
              </a:solidFill>
              <a:latin typeface="Arial" panose="020B0604020202020204" pitchFamily="34" charset="0"/>
              <a:ea typeface="微软雅黑" panose="020B0503020204020204" pitchFamily="34" charset="-122"/>
            </a:endParaRPr>
          </a:p>
          <a:p>
            <a:r>
              <a:rPr lang="zh-CN" altLang="en-US" b="1">
                <a:solidFill>
                  <a:srgbClr val="FF0000"/>
                </a:solidFill>
                <a:latin typeface="Arial" panose="020B0604020202020204" pitchFamily="34" charset="0"/>
                <a:ea typeface="微软雅黑" panose="020B0503020204020204" pitchFamily="34" charset="-122"/>
                <a:sym typeface="+mn-ea"/>
              </a:rPr>
              <a:t>税收折旧→240万元</a:t>
            </a:r>
            <a:endParaRPr lang="zh-CN" altLang="en-US"/>
          </a:p>
        </p:txBody>
      </p:sp>
      <p:sp>
        <p:nvSpPr>
          <p:cNvPr id="3" name="文本框 2"/>
          <p:cNvSpPr txBox="1"/>
          <p:nvPr/>
        </p:nvSpPr>
        <p:spPr>
          <a:xfrm>
            <a:off x="5399405" y="4994910"/>
            <a:ext cx="5198745" cy="245110"/>
          </a:xfrm>
          <a:prstGeom prst="rect">
            <a:avLst/>
          </a:prstGeom>
          <a:noFill/>
        </p:spPr>
        <p:txBody>
          <a:bodyPr wrap="square" rtlCol="0">
            <a:spAutoFit/>
          </a:bodyPr>
          <a:lstStyle/>
          <a:p>
            <a:r>
              <a:rPr lang="en-US" altLang="zh-CN" sz="1000" b="1">
                <a:solidFill>
                  <a:srgbClr val="FF0000"/>
                </a:solidFill>
              </a:rPr>
              <a:t>2400000  100000    100000   2400000  2400000   250000        2150000  2400000</a:t>
            </a:r>
            <a:endParaRPr lang="en-US" altLang="zh-CN" sz="1000" b="1">
              <a:solidFill>
                <a:srgbClr val="FF0000"/>
              </a:solidFill>
            </a:endParaRPr>
          </a:p>
        </p:txBody>
      </p:sp>
      <p:sp>
        <p:nvSpPr>
          <p:cNvPr id="4" name="文本框 3"/>
          <p:cNvSpPr txBox="1"/>
          <p:nvPr/>
        </p:nvSpPr>
        <p:spPr>
          <a:xfrm>
            <a:off x="5399405" y="3826510"/>
            <a:ext cx="5448935" cy="245110"/>
          </a:xfrm>
          <a:prstGeom prst="rect">
            <a:avLst/>
          </a:prstGeom>
          <a:noFill/>
        </p:spPr>
        <p:txBody>
          <a:bodyPr wrap="square" rtlCol="0">
            <a:spAutoFit/>
          </a:bodyPr>
          <a:lstStyle/>
          <a:p>
            <a:r>
              <a:rPr lang="en-US" altLang="zh-CN" sz="1000" b="1">
                <a:solidFill>
                  <a:srgbClr val="FF0000"/>
                </a:solidFill>
              </a:rPr>
              <a:t>2400000  100000    100000   2400000  2400000                                       2400000  -230000</a:t>
            </a:r>
            <a:endParaRPr lang="en-US" altLang="zh-CN" sz="1000" b="1">
              <a:solidFill>
                <a:srgbClr val="FF0000"/>
              </a:solidFill>
            </a:endParaRPr>
          </a:p>
        </p:txBody>
      </p:sp>
      <p:sp>
        <p:nvSpPr>
          <p:cNvPr id="5" name="文本框 4"/>
          <p:cNvSpPr txBox="1"/>
          <p:nvPr/>
        </p:nvSpPr>
        <p:spPr>
          <a:xfrm>
            <a:off x="5399405" y="2934335"/>
            <a:ext cx="5448935" cy="245110"/>
          </a:xfrm>
          <a:prstGeom prst="rect">
            <a:avLst/>
          </a:prstGeom>
          <a:noFill/>
        </p:spPr>
        <p:txBody>
          <a:bodyPr wrap="square" rtlCol="0">
            <a:spAutoFit/>
          </a:bodyPr>
          <a:lstStyle/>
          <a:p>
            <a:r>
              <a:rPr lang="en-US" altLang="zh-CN" sz="1000" b="1">
                <a:solidFill>
                  <a:srgbClr val="FF0000"/>
                </a:solidFill>
              </a:rPr>
              <a:t>2400000  100000    100000   2400000  2400000                                       2400000  -230000</a:t>
            </a:r>
            <a:endParaRPr lang="en-US" altLang="zh-CN" sz="1000" b="1">
              <a:solidFill>
                <a:srgbClr val="FF0000"/>
              </a:solidFill>
            </a:endParaRPr>
          </a:p>
        </p:txBody>
      </p:sp>
      <p:sp>
        <p:nvSpPr>
          <p:cNvPr id="6" name="云形标注 5"/>
          <p:cNvSpPr/>
          <p:nvPr/>
        </p:nvSpPr>
        <p:spPr>
          <a:xfrm>
            <a:off x="10598150" y="1036955"/>
            <a:ext cx="1372235" cy="1228725"/>
          </a:xfrm>
          <a:prstGeom prst="cloudCallout">
            <a:avLst>
              <a:gd name="adj1" fmla="val -41810"/>
              <a:gd name="adj2" fmla="val 107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48340" y="1313180"/>
            <a:ext cx="829310" cy="645160"/>
          </a:xfrm>
          <a:prstGeom prst="rect">
            <a:avLst/>
          </a:prstGeom>
          <a:noFill/>
        </p:spPr>
        <p:txBody>
          <a:bodyPr wrap="square" rtlCol="0">
            <a:spAutoFit/>
          </a:bodyPr>
          <a:lstStyle/>
          <a:p>
            <a:r>
              <a:rPr lang="en-US" altLang="zh-CN" sz="1200" b="1">
                <a:solidFill>
                  <a:schemeClr val="bg1"/>
                </a:solidFill>
              </a:rPr>
              <a:t>2019</a:t>
            </a:r>
            <a:r>
              <a:rPr lang="zh-CN" altLang="en-US" sz="1200" b="1">
                <a:solidFill>
                  <a:schemeClr val="bg1"/>
                </a:solidFill>
              </a:rPr>
              <a:t>年纳税调减</a:t>
            </a:r>
            <a:r>
              <a:rPr lang="en-US" altLang="zh-CN" sz="1200" b="1">
                <a:solidFill>
                  <a:schemeClr val="bg1"/>
                </a:solidFill>
              </a:rPr>
              <a:t>230</a:t>
            </a:r>
            <a:r>
              <a:rPr lang="zh-CN" altLang="en-US" sz="1200" b="1">
                <a:solidFill>
                  <a:schemeClr val="bg1"/>
                </a:solidFill>
              </a:rPr>
              <a:t>万</a:t>
            </a:r>
            <a:endParaRPr lang="zh-CN" altLang="en-US" sz="1200" b="1">
              <a:solidFill>
                <a:schemeClr val="bg1"/>
              </a:solidFill>
            </a:endParaRPr>
          </a:p>
        </p:txBody>
      </p:sp>
      <p:sp>
        <p:nvSpPr>
          <p:cNvPr id="8"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图片 2"/>
          <p:cNvPicPr>
            <a:picLocks noChangeAspect="1"/>
          </p:cNvPicPr>
          <p:nvPr/>
        </p:nvPicPr>
        <p:blipFill>
          <a:blip r:embed="rId1"/>
          <a:stretch>
            <a:fillRect/>
          </a:stretch>
        </p:blipFill>
        <p:spPr>
          <a:xfrm>
            <a:off x="201930" y="918210"/>
            <a:ext cx="10570210" cy="5459730"/>
          </a:xfrm>
          <a:prstGeom prst="rect">
            <a:avLst/>
          </a:prstGeom>
          <a:noFill/>
          <a:ln w="9525">
            <a:noFill/>
          </a:ln>
        </p:spPr>
      </p:pic>
      <p:sp>
        <p:nvSpPr>
          <p:cNvPr id="2" name="文本框 1"/>
          <p:cNvSpPr txBox="1"/>
          <p:nvPr/>
        </p:nvSpPr>
        <p:spPr>
          <a:xfrm>
            <a:off x="10848340" y="2249805"/>
            <a:ext cx="1272540" cy="1476375"/>
          </a:xfrm>
          <a:prstGeom prst="rect">
            <a:avLst/>
          </a:prstGeom>
          <a:noFill/>
        </p:spPr>
        <p:txBody>
          <a:bodyPr wrap="square" rtlCol="0" anchor="t">
            <a:spAutoFit/>
            <a:scene3d>
              <a:camera prst="orthographicFront"/>
              <a:lightRig rig="threePt" dir="t"/>
            </a:scene3d>
          </a:bodyPr>
          <a:lstStyle/>
          <a:p>
            <a:r>
              <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rPr>
              <a:t>【想一想】</a:t>
            </a:r>
            <a:r>
              <a:rPr lang="en-US" altLang="zh-CN"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rPr>
              <a:t>2020</a:t>
            </a:r>
            <a:r>
              <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rPr>
              <a:t>年应如何填写年度申报表？</a:t>
            </a:r>
            <a:endPar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mn-ea"/>
            </a:endParaRPr>
          </a:p>
        </p:txBody>
      </p:sp>
      <p:sp>
        <p:nvSpPr>
          <p:cNvPr id="6" name="云形标注 5"/>
          <p:cNvSpPr/>
          <p:nvPr/>
        </p:nvSpPr>
        <p:spPr>
          <a:xfrm>
            <a:off x="10436225" y="1021080"/>
            <a:ext cx="1372235" cy="1228725"/>
          </a:xfrm>
          <a:prstGeom prst="cloudCallout">
            <a:avLst>
              <a:gd name="adj1" fmla="val -41810"/>
              <a:gd name="adj2" fmla="val 107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772140" y="1313180"/>
            <a:ext cx="905510" cy="645160"/>
          </a:xfrm>
          <a:prstGeom prst="rect">
            <a:avLst/>
          </a:prstGeom>
          <a:noFill/>
        </p:spPr>
        <p:txBody>
          <a:bodyPr wrap="square" rtlCol="0">
            <a:spAutoFit/>
          </a:bodyPr>
          <a:lstStyle/>
          <a:p>
            <a:r>
              <a:rPr lang="en-US" altLang="zh-CN" sz="1200" b="1">
                <a:solidFill>
                  <a:schemeClr val="bg1"/>
                </a:solidFill>
              </a:rPr>
              <a:t>2020</a:t>
            </a:r>
            <a:r>
              <a:rPr lang="zh-CN" altLang="en-US" sz="1200" b="1">
                <a:solidFill>
                  <a:schemeClr val="bg1"/>
                </a:solidFill>
              </a:rPr>
              <a:t>年纳税调增</a:t>
            </a:r>
            <a:r>
              <a:rPr lang="en-US" altLang="zh-CN" sz="1200" b="1">
                <a:solidFill>
                  <a:schemeClr val="bg1"/>
                </a:solidFill>
              </a:rPr>
              <a:t>24</a:t>
            </a:r>
            <a:r>
              <a:rPr lang="zh-CN" altLang="en-US" sz="1200" b="1">
                <a:solidFill>
                  <a:schemeClr val="bg1"/>
                </a:solidFill>
              </a:rPr>
              <a:t>万</a:t>
            </a:r>
            <a:endParaRPr lang="zh-CN" altLang="en-US" sz="1200" b="1">
              <a:solidFill>
                <a:schemeClr val="bg1"/>
              </a:solidFill>
            </a:endParaRPr>
          </a:p>
        </p:txBody>
      </p:sp>
      <p:sp>
        <p:nvSpPr>
          <p:cNvPr id="8" name="矩形 24"/>
          <p:cNvSpPr/>
          <p:nvPr/>
        </p:nvSpPr>
        <p:spPr>
          <a:xfrm>
            <a:off x="1548130" y="265430"/>
            <a:ext cx="983170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A105080  资产折旧、摊销及纳税调整明细表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848340" y="3769360"/>
            <a:ext cx="1272540" cy="2338070"/>
          </a:xfrm>
          <a:prstGeom prst="rect">
            <a:avLst/>
          </a:prstGeom>
          <a:noFill/>
        </p:spPr>
        <p:txBody>
          <a:bodyPr wrap="square" rtlCol="0">
            <a:spAutoFit/>
          </a:bodyPr>
          <a:lstStyle/>
          <a:p>
            <a:r>
              <a:rPr lang="zh-CN" altLang="en-US" sz="1600" b="1">
                <a:solidFill>
                  <a:srgbClr val="FF0000"/>
                </a:solidFill>
                <a:latin typeface="Arial" panose="020B0604020202020204" pitchFamily="34" charset="0"/>
                <a:ea typeface="微软雅黑" panose="020B0503020204020204" pitchFamily="34" charset="-122"/>
                <a:sym typeface="+mn-ea"/>
              </a:rPr>
              <a:t>【解析】</a:t>
            </a:r>
            <a:r>
              <a:rPr lang="en-US" altLang="zh-CN" sz="1600" b="1">
                <a:solidFill>
                  <a:srgbClr val="FF0000"/>
                </a:solidFill>
                <a:latin typeface="Arial" panose="020B0604020202020204" pitchFamily="34" charset="0"/>
                <a:ea typeface="微软雅黑" panose="020B0503020204020204" pitchFamily="34" charset="-122"/>
                <a:sym typeface="+mn-ea"/>
              </a:rPr>
              <a:t>2020</a:t>
            </a:r>
            <a:r>
              <a:rPr lang="zh-CN" altLang="en-US" sz="1600" b="1">
                <a:solidFill>
                  <a:srgbClr val="FF0000"/>
                </a:solidFill>
                <a:latin typeface="Arial" panose="020B0604020202020204" pitchFamily="34" charset="0"/>
                <a:ea typeface="微软雅黑" panose="020B0503020204020204" pitchFamily="34" charset="-122"/>
                <a:sym typeface="+mn-ea"/>
              </a:rPr>
              <a:t>年时，</a:t>
            </a:r>
            <a:endParaRPr lang="zh-CN" altLang="en-US" sz="1600" b="1">
              <a:solidFill>
                <a:srgbClr val="FF0000"/>
              </a:solidFill>
              <a:latin typeface="Arial" panose="020B0604020202020204" pitchFamily="34" charset="0"/>
              <a:ea typeface="微软雅黑" panose="020B0503020204020204" pitchFamily="34" charset="-122"/>
              <a:sym typeface="+mn-ea"/>
            </a:endParaRPr>
          </a:p>
          <a:p>
            <a:r>
              <a:rPr lang="zh-CN" altLang="en-US" sz="1600" b="1">
                <a:solidFill>
                  <a:srgbClr val="FF0000"/>
                </a:solidFill>
                <a:latin typeface="Arial" panose="020B0604020202020204" pitchFamily="34" charset="0"/>
                <a:ea typeface="微软雅黑" panose="020B0503020204020204" pitchFamily="34" charset="-122"/>
                <a:sym typeface="+mn-ea"/>
              </a:rPr>
              <a:t>会计上→年折旧</a:t>
            </a:r>
            <a:r>
              <a:rPr lang="en-US" altLang="zh-CN" sz="1600" b="1">
                <a:solidFill>
                  <a:srgbClr val="FF0000"/>
                </a:solidFill>
                <a:latin typeface="Arial" panose="020B0604020202020204" pitchFamily="34" charset="0"/>
                <a:ea typeface="微软雅黑" panose="020B0503020204020204" pitchFamily="34" charset="-122"/>
                <a:sym typeface="+mn-ea"/>
              </a:rPr>
              <a:t>24</a:t>
            </a:r>
            <a:r>
              <a:rPr lang="zh-CN" altLang="en-US" sz="1600" b="1">
                <a:solidFill>
                  <a:srgbClr val="FF0000"/>
                </a:solidFill>
                <a:latin typeface="Arial" panose="020B0604020202020204" pitchFamily="34" charset="0"/>
                <a:ea typeface="微软雅黑" panose="020B0503020204020204" pitchFamily="34" charset="-122"/>
                <a:sym typeface="+mn-ea"/>
              </a:rPr>
              <a:t>万；</a:t>
            </a:r>
            <a:endParaRPr lang="zh-CN" altLang="en-US" sz="1600" b="1">
              <a:solidFill>
                <a:srgbClr val="FF0000"/>
              </a:solidFill>
              <a:latin typeface="Arial" panose="020B0604020202020204" pitchFamily="34" charset="0"/>
              <a:ea typeface="微软雅黑" panose="020B0503020204020204" pitchFamily="34" charset="-122"/>
            </a:endParaRPr>
          </a:p>
          <a:p>
            <a:r>
              <a:rPr lang="zh-CN" altLang="en-US" sz="1600" b="1">
                <a:solidFill>
                  <a:srgbClr val="FF0000"/>
                </a:solidFill>
                <a:latin typeface="Arial" panose="020B0604020202020204" pitchFamily="34" charset="0"/>
                <a:ea typeface="微软雅黑" panose="020B0503020204020204" pitchFamily="34" charset="-122"/>
                <a:sym typeface="+mn-ea"/>
              </a:rPr>
              <a:t>一般折旧→年折旧</a:t>
            </a:r>
            <a:r>
              <a:rPr lang="en-US" altLang="zh-CN" sz="1600" b="1">
                <a:solidFill>
                  <a:srgbClr val="FF0000"/>
                </a:solidFill>
                <a:latin typeface="Arial" panose="020B0604020202020204" pitchFamily="34" charset="0"/>
                <a:ea typeface="微软雅黑" panose="020B0503020204020204" pitchFamily="34" charset="-122"/>
                <a:sym typeface="+mn-ea"/>
              </a:rPr>
              <a:t>60</a:t>
            </a:r>
            <a:r>
              <a:rPr lang="zh-CN" altLang="en-US" sz="1600" b="1">
                <a:solidFill>
                  <a:srgbClr val="FF0000"/>
                </a:solidFill>
                <a:latin typeface="Arial" panose="020B0604020202020204" pitchFamily="34" charset="0"/>
                <a:ea typeface="微软雅黑" panose="020B0503020204020204" pitchFamily="34" charset="-122"/>
                <a:sym typeface="+mn-ea"/>
              </a:rPr>
              <a:t>万；</a:t>
            </a:r>
            <a:endParaRPr lang="zh-CN" altLang="en-US" sz="1600" b="1">
              <a:solidFill>
                <a:srgbClr val="FF0000"/>
              </a:solidFill>
              <a:latin typeface="Arial" panose="020B0604020202020204" pitchFamily="34" charset="0"/>
              <a:ea typeface="微软雅黑" panose="020B0503020204020204" pitchFamily="34" charset="-122"/>
            </a:endParaRPr>
          </a:p>
          <a:p>
            <a:r>
              <a:rPr lang="zh-CN" altLang="en-US" sz="1600" b="1">
                <a:solidFill>
                  <a:srgbClr val="FF0000"/>
                </a:solidFill>
                <a:latin typeface="Arial" panose="020B0604020202020204" pitchFamily="34" charset="0"/>
                <a:ea typeface="微软雅黑" panose="020B0503020204020204" pitchFamily="34" charset="-122"/>
                <a:sym typeface="+mn-ea"/>
              </a:rPr>
              <a:t>税收折旧→</a:t>
            </a:r>
            <a:r>
              <a:rPr lang="en-US" altLang="zh-CN" sz="1600" b="1">
                <a:solidFill>
                  <a:srgbClr val="FF0000"/>
                </a:solidFill>
                <a:latin typeface="Arial" panose="020B0604020202020204" pitchFamily="34" charset="0"/>
                <a:ea typeface="微软雅黑" panose="020B0503020204020204" pitchFamily="34" charset="-122"/>
                <a:sym typeface="+mn-ea"/>
              </a:rPr>
              <a:t>0</a:t>
            </a:r>
            <a:r>
              <a:rPr lang="zh-CN" altLang="en-US" sz="1600" b="1">
                <a:solidFill>
                  <a:srgbClr val="FF0000"/>
                </a:solidFill>
                <a:latin typeface="Arial" panose="020B0604020202020204" pitchFamily="34" charset="0"/>
                <a:ea typeface="微软雅黑" panose="020B0503020204020204" pitchFamily="34" charset="-122"/>
                <a:sym typeface="+mn-ea"/>
              </a:rPr>
              <a:t>万</a:t>
            </a:r>
            <a:endParaRPr lang="zh-CN" altLang="en-US" sz="1600"/>
          </a:p>
          <a:p>
            <a:endParaRPr lang="zh-CN" altLang="en-US"/>
          </a:p>
        </p:txBody>
      </p:sp>
      <p:sp>
        <p:nvSpPr>
          <p:cNvPr id="10" name="文本框 9"/>
          <p:cNvSpPr txBox="1"/>
          <p:nvPr/>
        </p:nvSpPr>
        <p:spPr>
          <a:xfrm>
            <a:off x="5399405" y="3826510"/>
            <a:ext cx="5274945" cy="245110"/>
          </a:xfrm>
          <a:prstGeom prst="rect">
            <a:avLst/>
          </a:prstGeom>
          <a:noFill/>
        </p:spPr>
        <p:txBody>
          <a:bodyPr wrap="square" rtlCol="0">
            <a:spAutoFit/>
          </a:bodyPr>
          <a:lstStyle/>
          <a:p>
            <a:r>
              <a:rPr lang="en-US" altLang="zh-CN" sz="1000" b="1">
                <a:solidFill>
                  <a:srgbClr val="FF0000"/>
                </a:solidFill>
              </a:rPr>
              <a:t>2400000  240000    340000   2400000         0                                                  0         240000</a:t>
            </a:r>
            <a:endParaRPr lang="en-US" altLang="zh-CN" sz="1000" b="1">
              <a:solidFill>
                <a:srgbClr val="FF0000"/>
              </a:solidFill>
            </a:endParaRPr>
          </a:p>
        </p:txBody>
      </p:sp>
      <p:sp>
        <p:nvSpPr>
          <p:cNvPr id="11" name="文本框 10"/>
          <p:cNvSpPr txBox="1"/>
          <p:nvPr/>
        </p:nvSpPr>
        <p:spPr>
          <a:xfrm>
            <a:off x="5399405" y="2952115"/>
            <a:ext cx="5274945" cy="245110"/>
          </a:xfrm>
          <a:prstGeom prst="rect">
            <a:avLst/>
          </a:prstGeom>
          <a:noFill/>
        </p:spPr>
        <p:txBody>
          <a:bodyPr wrap="square" rtlCol="0">
            <a:spAutoFit/>
          </a:bodyPr>
          <a:lstStyle/>
          <a:p>
            <a:r>
              <a:rPr lang="en-US" altLang="zh-CN" sz="1000" b="1">
                <a:solidFill>
                  <a:srgbClr val="FF0000"/>
                </a:solidFill>
              </a:rPr>
              <a:t>2400000  240000    340000   2400000         0                                                  0        240000</a:t>
            </a:r>
            <a:endParaRPr lang="en-US" altLang="zh-CN" sz="1000" b="1">
              <a:solidFill>
                <a:srgbClr val="FF0000"/>
              </a:solidFill>
            </a:endParaRPr>
          </a:p>
        </p:txBody>
      </p:sp>
      <p:sp>
        <p:nvSpPr>
          <p:cNvPr id="15" name="圆角矩形 14"/>
          <p:cNvSpPr/>
          <p:nvPr/>
        </p:nvSpPr>
        <p:spPr>
          <a:xfrm>
            <a:off x="8256905" y="4542155"/>
            <a:ext cx="716915" cy="15659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标注 3"/>
          <p:cNvSpPr/>
          <p:nvPr/>
        </p:nvSpPr>
        <p:spPr>
          <a:xfrm>
            <a:off x="675005" y="1280160"/>
            <a:ext cx="3477260" cy="2546350"/>
          </a:xfrm>
          <a:prstGeom prst="cloudCallout">
            <a:avLst>
              <a:gd name="adj1" fmla="val 48301"/>
              <a:gd name="adj2" fmla="val 80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400" b="1" strike="noStrike" noProof="1">
                <a:latin typeface="微软雅黑" panose="020B0503020204020204" pitchFamily="34" charset="-122"/>
                <a:ea typeface="微软雅黑" panose="020B0503020204020204" pitchFamily="34" charset="-122"/>
                <a:sym typeface="+mn-ea"/>
              </a:rPr>
              <a:t>  </a:t>
            </a:r>
            <a:r>
              <a:rPr lang="zh-CN" altLang="en-US" sz="1400" b="1" strike="noStrike" noProof="1">
                <a:latin typeface="微软雅黑" panose="020B0503020204020204" pitchFamily="34" charset="-122"/>
                <a:ea typeface="微软雅黑" panose="020B0503020204020204" pitchFamily="34" charset="-122"/>
                <a:sym typeface="+mn-ea"/>
              </a:rPr>
              <a:t>本列仅填报“税收折旧、摊销额”大于“享受加速折旧政策的资产按税收一般规定计算的折旧、摊销额”月份的按税收一般规定计算的折旧额合计金额、摊销额合计金额。</a:t>
            </a:r>
            <a:r>
              <a:rPr lang="zh-CN" altLang="en-US" sz="1400" b="1" strike="noStrike" noProof="1">
                <a:solidFill>
                  <a:srgbClr val="FF0000"/>
                </a:solidFill>
                <a:latin typeface="微软雅黑" panose="020B0503020204020204" pitchFamily="34" charset="-122"/>
                <a:ea typeface="微软雅黑" panose="020B0503020204020204" pitchFamily="34" charset="-122"/>
                <a:sym typeface="+mn-ea"/>
              </a:rPr>
              <a:t>即</a:t>
            </a:r>
            <a:r>
              <a:rPr lang="zh-CN" altLang="en-US" sz="1400" b="1">
                <a:solidFill>
                  <a:srgbClr val="FF0000"/>
                </a:solidFill>
                <a:latin typeface="微软雅黑" panose="020B0503020204020204" pitchFamily="34" charset="-122"/>
                <a:ea typeface="微软雅黑" panose="020B0503020204020204" pitchFamily="34" charset="-122"/>
                <a:sym typeface="+mn-ea"/>
              </a:rPr>
              <a:t>当5列（税收折旧）＜6列（一般折旧）时，无需填写</a:t>
            </a:r>
            <a:endParaRPr lang="zh-CN" altLang="en-US" sz="1400" b="1" strike="noStrike" noProof="1">
              <a:solidFill>
                <a:srgbClr val="FF0000"/>
              </a:solidFill>
              <a:latin typeface="微软雅黑" panose="020B0503020204020204" pitchFamily="34" charset="-122"/>
              <a:ea typeface="微软雅黑" panose="020B0503020204020204" pitchFamily="34" charset="-122"/>
              <a:sym typeface="+mn-ea"/>
            </a:endParaRPr>
          </a:p>
        </p:txBody>
      </p:sp>
      <p:sp>
        <p:nvSpPr>
          <p:cNvPr id="5" name="圆角矩形 4"/>
          <p:cNvSpPr/>
          <p:nvPr/>
        </p:nvSpPr>
        <p:spPr>
          <a:xfrm>
            <a:off x="201930" y="4542155"/>
            <a:ext cx="5197475" cy="156591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grpId="2"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5" grpId="0" animBg="1"/>
      <p:bldP spid="4" grpId="1" animBg="1"/>
      <p:bldP spid="4" grpId="2"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065" y="1670050"/>
            <a:ext cx="11214735" cy="4741545"/>
          </a:xfrm>
          <a:prstGeom prst="rect">
            <a:avLst/>
          </a:prstGeom>
          <a:noFill/>
        </p:spPr>
        <p:txBody>
          <a:bodyPr wrap="square" rtlCol="0" anchor="t">
            <a:spAutoFit/>
          </a:bodyPr>
          <a:lstStyle/>
          <a:p>
            <a:pPr>
              <a:lnSpc>
                <a:spcPct val="12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相关政策</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财政部 税务总局关于实施小微企业普惠性税收减免政策的通知</a:t>
            </a: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（财税</a:t>
            </a: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a:t>
            </a: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13号）</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优惠条件：</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上述小型微利企业是指从事国家非限制和禁止行业，且同时符合年度应纳税所得额不超过300万元、从业人数不超过300人、资产总额不超过5000万元等三个条件的企业；</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buFont typeface="Wingdings" panose="05000000000000000000" pitchFamily="2" charset="2"/>
              <a:buChar char="Ø"/>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税收优惠：自2019年1月1日至2021年12月31日，</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对小型微利企业年应纳税所得额不超过100万元的部分，减按25%计入应纳税所得额，按20%的税率缴纳企业所得税；对年应纳税所得额超过100万元但不超过300万元的部分，减按50%计入应纳税所得额，按20%的税率缴纳企业所得税；</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buFont typeface="Wingdings" panose="05000000000000000000" pitchFamily="2" charset="2"/>
              <a:buChar char="Ø"/>
            </a:pP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buFont typeface="Wingdings" panose="05000000000000000000" pitchFamily="2" charset="2"/>
              <a:buChar char="Ø"/>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管理事项：</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预缴享受，自行判断其是否符合上述条件，符合条件的可以申报享受税收优惠，相关资料留存备查</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buFont typeface="Wingdings" panose="05000000000000000000" pitchFamily="2" charset="2"/>
              <a:buChar char="Ø"/>
            </a:pP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buFont typeface="Wingdings" panose="05000000000000000000" pitchFamily="2" charset="2"/>
              <a:buChar char="Ø"/>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总结：</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小型微利企业应纳税所得额</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0-100</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万内实际税负</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100-300</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万之间实际税负</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dirty="0"/>
          </a:p>
        </p:txBody>
      </p:sp>
      <p:sp>
        <p:nvSpPr>
          <p:cNvPr id="6"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小型微利企业政策要点</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065" y="1781175"/>
            <a:ext cx="11032490" cy="3561715"/>
          </a:xfrm>
          <a:prstGeom prst="rect">
            <a:avLst/>
          </a:prstGeom>
          <a:noFill/>
        </p:spPr>
        <p:txBody>
          <a:bodyPr wrap="square" rtlCol="0" anchor="t">
            <a:spAutoFit/>
          </a:bodyPr>
          <a:lstStyle/>
          <a:p>
            <a:pPr>
              <a:lnSpc>
                <a:spcPct val="120000"/>
              </a:lnSpc>
            </a:pP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政策要点</a:t>
            </a:r>
            <a:endParaRPr lang="en-US" altLang="zh-CN"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charset="0"/>
              <a:buChar char="l"/>
            </a:pPr>
            <a:r>
              <a:rPr lang="zh-CN" altLang="en-US" sz="1600" b="1" dirty="0">
                <a:latin typeface="微软雅黑" panose="020B0503020204020204" pitchFamily="34" charset="-122"/>
                <a:ea typeface="微软雅黑" panose="020B0503020204020204" pitchFamily="34" charset="-122"/>
                <a:sym typeface="+mn-ea"/>
              </a:rPr>
              <a:t>小型微利企业所得税新政要点：《财政部 税务总局关于实施小微企业普惠性税收减免政策的通知》（财税〔2019〕13号）</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pPr>
            <a:r>
              <a:rPr lang="zh-CN" altLang="en-US" sz="1600" b="1" dirty="0">
                <a:solidFill>
                  <a:srgbClr val="000510"/>
                </a:solidFill>
                <a:latin typeface="微软雅黑" panose="020B0503020204020204" pitchFamily="34" charset="-122"/>
                <a:ea typeface="微软雅黑" panose="020B0503020204020204" pitchFamily="34" charset="-122"/>
                <a:sym typeface="+mn-lt"/>
              </a:rPr>
              <a:t>1.从业人数，</a:t>
            </a:r>
            <a:r>
              <a:rPr lang="zh-CN" altLang="en-US" sz="1600" dirty="0">
                <a:solidFill>
                  <a:srgbClr val="000510"/>
                </a:solidFill>
                <a:latin typeface="微软雅黑" panose="020B0503020204020204" pitchFamily="34" charset="-122"/>
                <a:ea typeface="微软雅黑" panose="020B0503020204020204" pitchFamily="34" charset="-122"/>
                <a:sym typeface="+mn-lt"/>
              </a:rPr>
              <a:t>包括与企业建立劳动关系的职工人数和企业接受的劳务派遣用工人数。</a:t>
            </a:r>
            <a:endParaRPr lang="zh-CN" altLang="en-US" sz="1600" dirty="0">
              <a:solidFill>
                <a:srgbClr val="000510"/>
              </a:solidFill>
              <a:latin typeface="微软雅黑" panose="020B0503020204020204" pitchFamily="34" charset="-122"/>
              <a:ea typeface="微软雅黑" panose="020B0503020204020204" pitchFamily="34" charset="-122"/>
              <a:sym typeface="+mn-lt"/>
            </a:endParaRPr>
          </a:p>
          <a:p>
            <a:pPr algn="l" fontAlgn="auto">
              <a:lnSpc>
                <a:spcPct val="150000"/>
              </a:lnSpc>
            </a:pPr>
            <a:r>
              <a:rPr lang="zh-CN" altLang="en-US" sz="1600" b="1" dirty="0">
                <a:solidFill>
                  <a:srgbClr val="000510"/>
                </a:solidFill>
                <a:latin typeface="微软雅黑" panose="020B0503020204020204" pitchFamily="34" charset="-122"/>
                <a:ea typeface="微软雅黑" panose="020B0503020204020204" pitchFamily="34" charset="-122"/>
                <a:sym typeface="+mn-lt"/>
              </a:rPr>
              <a:t>2.从业人数和资产总额指标，应按企业全年的季度平均值确定</a:t>
            </a:r>
            <a:r>
              <a:rPr lang="zh-CN" altLang="en-US" sz="1600" dirty="0">
                <a:solidFill>
                  <a:srgbClr val="000510"/>
                </a:solidFill>
                <a:latin typeface="微软雅黑" panose="020B0503020204020204" pitchFamily="34" charset="-122"/>
                <a:ea typeface="微软雅黑" panose="020B0503020204020204" pitchFamily="34" charset="-122"/>
                <a:sym typeface="+mn-lt"/>
              </a:rPr>
              <a:t>：</a:t>
            </a:r>
            <a:endParaRPr lang="zh-CN" altLang="en-US" sz="1600" dirty="0">
              <a:solidFill>
                <a:srgbClr val="000510"/>
              </a:solidFill>
              <a:latin typeface="微软雅黑" panose="020B0503020204020204" pitchFamily="34" charset="-122"/>
              <a:ea typeface="微软雅黑" panose="020B0503020204020204" pitchFamily="34" charset="-122"/>
              <a:sym typeface="+mn-lt"/>
            </a:endParaRPr>
          </a:p>
          <a:p>
            <a:pPr algn="l" fontAlgn="auto">
              <a:lnSpc>
                <a:spcPct val="150000"/>
              </a:lnSpc>
            </a:pPr>
            <a:r>
              <a:rPr lang="zh-CN" altLang="en-US" sz="1600" dirty="0">
                <a:solidFill>
                  <a:schemeClr val="accent1">
                    <a:lumMod val="75000"/>
                  </a:schemeClr>
                </a:solidFill>
                <a:latin typeface="微软雅黑" panose="020B0503020204020204" pitchFamily="34" charset="-122"/>
                <a:ea typeface="微软雅黑" panose="020B0503020204020204" pitchFamily="34" charset="-122"/>
                <a:sym typeface="+mn-lt"/>
              </a:rPr>
              <a:t> 季度平均值＝（季初值＋季末值）÷2 　　</a:t>
            </a:r>
            <a:endParaRPr lang="zh-CN" altLang="en-US" sz="1600" dirty="0">
              <a:solidFill>
                <a:schemeClr val="accent1">
                  <a:lumMod val="75000"/>
                </a:schemeClr>
              </a:solidFill>
              <a:latin typeface="微软雅黑" panose="020B0503020204020204" pitchFamily="34" charset="-122"/>
              <a:ea typeface="微软雅黑" panose="020B0503020204020204" pitchFamily="34" charset="-122"/>
              <a:sym typeface="+mn-lt"/>
            </a:endParaRPr>
          </a:p>
          <a:p>
            <a:pPr algn="l" fontAlgn="auto">
              <a:lnSpc>
                <a:spcPct val="150000"/>
              </a:lnSpc>
            </a:pPr>
            <a:r>
              <a:rPr lang="zh-CN" altLang="en-US" sz="1600" dirty="0">
                <a:solidFill>
                  <a:schemeClr val="accent1">
                    <a:lumMod val="75000"/>
                  </a:schemeClr>
                </a:solidFill>
                <a:latin typeface="微软雅黑" panose="020B0503020204020204" pitchFamily="34" charset="-122"/>
                <a:ea typeface="微软雅黑" panose="020B0503020204020204" pitchFamily="34" charset="-122"/>
                <a:sym typeface="+mn-lt"/>
              </a:rPr>
              <a:t> 全年季度平均值＝全年各季度平均值之和÷4</a:t>
            </a:r>
            <a:endParaRPr lang="zh-CN" altLang="en-US" sz="1600" dirty="0">
              <a:solidFill>
                <a:srgbClr val="000510"/>
              </a:solidFill>
              <a:latin typeface="微软雅黑" panose="020B0503020204020204" pitchFamily="34" charset="-122"/>
              <a:ea typeface="微软雅黑" panose="020B0503020204020204" pitchFamily="34" charset="-122"/>
              <a:sym typeface="+mn-lt"/>
            </a:endParaRPr>
          </a:p>
          <a:p>
            <a:pPr algn="l" fontAlgn="auto">
              <a:lnSpc>
                <a:spcPct val="150000"/>
              </a:lnSpc>
            </a:pPr>
            <a:r>
              <a:rPr lang="zh-CN" altLang="en-US" sz="1600" dirty="0">
                <a:solidFill>
                  <a:srgbClr val="000510"/>
                </a:solidFill>
                <a:latin typeface="微软雅黑" panose="020B0503020204020204" pitchFamily="34" charset="-122"/>
                <a:ea typeface="微软雅黑" panose="020B0503020204020204" pitchFamily="34" charset="-122"/>
                <a:sym typeface="+mn-lt"/>
              </a:rPr>
              <a:t>年度中间开业或者终止经营活动的，以其实际经营期作为一个纳税年度确定上述相关指标。</a:t>
            </a:r>
            <a:endParaRPr lang="zh-CN" altLang="en-US" sz="1600" dirty="0">
              <a:solidFill>
                <a:srgbClr val="000510"/>
              </a:solidFill>
              <a:latin typeface="微软雅黑" panose="020B0503020204020204" pitchFamily="34" charset="-122"/>
              <a:ea typeface="微软雅黑" panose="020B0503020204020204" pitchFamily="34" charset="-122"/>
              <a:sym typeface="+mn-lt"/>
            </a:endParaRPr>
          </a:p>
          <a:p>
            <a:pPr algn="l" fontAlgn="auto">
              <a:lnSpc>
                <a:spcPct val="150000"/>
              </a:lnSpc>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（二）引入超额累进计算方法，加大企业所得税减税优惠力度。</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pPr>
            <a:endParaRPr lang="zh-CN" altLang="en-US" sz="1600" dirty="0"/>
          </a:p>
        </p:txBody>
      </p:sp>
      <p:sp>
        <p:nvSpPr>
          <p:cNvPr id="6"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小型微利企业政策要点</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9" name="内容占位符 3"/>
          <p:cNvPicPr>
            <a:picLocks noChangeAspect="1"/>
          </p:cNvPicPr>
          <p:nvPr/>
        </p:nvPicPr>
        <p:blipFill>
          <a:blip r:embed="rId1" cstate="print"/>
          <a:stretch>
            <a:fillRect/>
          </a:stretch>
        </p:blipFill>
        <p:spPr>
          <a:xfrm>
            <a:off x="6153150" y="4552315"/>
            <a:ext cx="5835015" cy="19792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小型微利企业政策要点</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93065" y="1781175"/>
            <a:ext cx="11032490" cy="4569460"/>
          </a:xfrm>
          <a:prstGeom prst="rect">
            <a:avLst/>
          </a:prstGeom>
          <a:noFill/>
        </p:spPr>
        <p:txBody>
          <a:bodyPr wrap="square" rtlCol="0" anchor="t">
            <a:spAutoFit/>
          </a:bodyPr>
          <a:lstStyle/>
          <a:p>
            <a:pPr>
              <a:lnSpc>
                <a:spcPct val="150000"/>
              </a:lnSpc>
            </a:pP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注意事项：</a:t>
            </a:r>
            <a:endPar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auto">
              <a:lnSpc>
                <a:spcPct val="190000"/>
              </a:lnSpc>
            </a:pPr>
            <a:r>
              <a:rPr lang="en-US" altLang="zh-CN" sz="1600" b="1" dirty="0">
                <a:solidFill>
                  <a:schemeClr val="accent1">
                    <a:lumMod val="75000"/>
                  </a:schemeClr>
                </a:solidFill>
                <a:latin typeface="+mn-ea"/>
                <a:ea typeface="+mn-ea"/>
                <a:cs typeface="+mn-ea"/>
                <a:sym typeface="+mn-ea"/>
              </a:rPr>
              <a:t>1.</a:t>
            </a:r>
            <a:r>
              <a:rPr lang="zh-CN" sz="1600" b="1" dirty="0">
                <a:solidFill>
                  <a:schemeClr val="accent1">
                    <a:lumMod val="75000"/>
                  </a:schemeClr>
                </a:solidFill>
                <a:latin typeface="+mn-ea"/>
                <a:ea typeface="+mn-ea"/>
                <a:cs typeface="+mn-ea"/>
                <a:sym typeface="+mn-ea"/>
              </a:rPr>
              <a:t> </a:t>
            </a:r>
            <a:r>
              <a:rPr lang="zh-CN" altLang="en-US" sz="1600" b="1" dirty="0">
                <a:solidFill>
                  <a:schemeClr val="accent1">
                    <a:lumMod val="75000"/>
                  </a:schemeClr>
                </a:solidFill>
                <a:effectLst>
                  <a:outerShdw blurRad="38100" dist="25400" dir="5400000" algn="ctr" rotWithShape="0">
                    <a:srgbClr val="6E747A">
                      <a:alpha val="43000"/>
                    </a:srgbClr>
                  </a:outerShdw>
                </a:effectLst>
                <a:latin typeface="+mn-ea"/>
                <a:ea typeface="+mn-ea"/>
                <a:cs typeface="+mn-ea"/>
                <a:sym typeface="+mn-lt"/>
              </a:rPr>
              <a:t>不区分征收方式，均可享受。</a:t>
            </a:r>
            <a:r>
              <a:rPr lang="zh-CN" altLang="en-US" sz="1600" b="1" dirty="0">
                <a:latin typeface="黑体" panose="02010609060101010101" charset="-122"/>
                <a:ea typeface="黑体" panose="02010609060101010101" charset="-122"/>
                <a:cs typeface="华文新魏" panose="02010800040101010101" charset="-122"/>
                <a:sym typeface="+mn-lt"/>
              </a:rPr>
              <a:t>查账征收企业，核定征收企业（包括核定应税所得率征收和核定应纳所得税额征收在内的企业所得税核定征收企业）均可以享受优惠政策。</a:t>
            </a:r>
            <a:endParaRPr lang="zh-CN" altLang="en-US" sz="1600" b="1" dirty="0">
              <a:latin typeface="黑体" panose="02010609060101010101" charset="-122"/>
              <a:ea typeface="黑体" panose="02010609060101010101" charset="-122"/>
              <a:cs typeface="华文新魏" panose="02010800040101010101" charset="-122"/>
              <a:sym typeface="+mn-lt"/>
            </a:endParaRPr>
          </a:p>
          <a:p>
            <a:pPr algn="just" fontAlgn="auto">
              <a:lnSpc>
                <a:spcPct val="190000"/>
              </a:lnSpc>
            </a:pPr>
            <a:r>
              <a:rPr lang="zh-CN" sz="1600" b="1"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华文新魏" panose="02010800040101010101" charset="-122"/>
                <a:sym typeface="+mn-ea"/>
              </a:rPr>
              <a:t> </a:t>
            </a:r>
            <a:r>
              <a:rPr lang="en-US" altLang="zh-CN" sz="1600" b="1" dirty="0">
                <a:solidFill>
                  <a:schemeClr val="accent1">
                    <a:lumMod val="75000"/>
                  </a:schemeClr>
                </a:solidFill>
                <a:effectLst>
                  <a:outerShdw blurRad="38100" dist="25400" dir="5400000" algn="ctr" rotWithShape="0">
                    <a:srgbClr val="6E747A">
                      <a:alpha val="43000"/>
                    </a:srgbClr>
                  </a:outerShdw>
                </a:effectLst>
                <a:latin typeface="+mn-ea"/>
                <a:ea typeface="+mn-ea"/>
                <a:cs typeface="+mn-ea"/>
                <a:sym typeface="+mn-lt"/>
              </a:rPr>
              <a:t>2.</a:t>
            </a:r>
            <a:r>
              <a:rPr lang="zh-CN" altLang="en-US" sz="1600" b="1" dirty="0">
                <a:solidFill>
                  <a:schemeClr val="accent1">
                    <a:lumMod val="75000"/>
                  </a:schemeClr>
                </a:solidFill>
                <a:effectLst>
                  <a:outerShdw blurRad="38100" dist="25400" dir="5400000" algn="ctr" rotWithShape="0">
                    <a:srgbClr val="6E747A">
                      <a:alpha val="43000"/>
                    </a:srgbClr>
                  </a:outerShdw>
                </a:effectLst>
                <a:latin typeface="+mn-ea"/>
                <a:ea typeface="+mn-ea"/>
                <a:cs typeface="+mn-ea"/>
                <a:sym typeface="+mn-lt"/>
              </a:rPr>
              <a:t>按季预缴。</a:t>
            </a:r>
            <a:r>
              <a:rPr lang="zh-CN" altLang="en-US" sz="1600" b="1" dirty="0">
                <a:latin typeface="黑体" panose="02010609060101010101" charset="-122"/>
                <a:ea typeface="黑体" panose="02010609060101010101" charset="-122"/>
                <a:cs typeface="华文新魏" panose="02010800040101010101" charset="-122"/>
                <a:sym typeface="微软雅黑" panose="020B0503020204020204" pitchFamily="34" charset="-122"/>
              </a:rPr>
              <a:t>从2016年4月开始，小型微利企业统一实行按季度预缴企业所得税。</a:t>
            </a:r>
            <a:r>
              <a:rPr lang="zh-CN" altLang="en-US" sz="1600" b="1" dirty="0">
                <a:latin typeface="黑体" panose="02010609060101010101" charset="-122"/>
                <a:ea typeface="黑体" panose="02010609060101010101" charset="-122"/>
                <a:cs typeface="华文新魏" panose="02010800040101010101" charset="-122"/>
                <a:sym typeface="+mn-lt"/>
              </a:rPr>
              <a:t>按月度预缴企业所得税的企业，在当年度4月、7月、10月预缴申报时，如果按照本公告第三条规定判断符合小型微利企业条件的，下一个预缴申报期起调整为按季度预缴申报，一经调整，当年度内不再变更。</a:t>
            </a:r>
            <a:endParaRPr lang="zh-CN" altLang="en-US" sz="1600" b="1" dirty="0">
              <a:latin typeface="黑体" panose="02010609060101010101" charset="-122"/>
              <a:ea typeface="黑体" panose="02010609060101010101" charset="-122"/>
              <a:cs typeface="华文新魏" panose="02010800040101010101" charset="-122"/>
              <a:sym typeface="+mn-lt"/>
            </a:endParaRPr>
          </a:p>
          <a:p>
            <a:pPr algn="just" fontAlgn="auto">
              <a:lnSpc>
                <a:spcPct val="190000"/>
              </a:lnSpc>
            </a:pPr>
            <a:r>
              <a:rPr lang="zh-CN" altLang="en-US" sz="1600" b="1" dirty="0">
                <a:solidFill>
                  <a:schemeClr val="accent1">
                    <a:lumMod val="75000"/>
                  </a:schemeClr>
                </a:solidFill>
                <a:effectLst>
                  <a:outerShdw blurRad="38100" dist="25400" dir="5400000" algn="ctr" rotWithShape="0">
                    <a:srgbClr val="6E747A">
                      <a:alpha val="43000"/>
                    </a:srgbClr>
                  </a:outerShdw>
                </a:effectLst>
                <a:latin typeface="+mn-ea"/>
                <a:ea typeface="+mn-ea"/>
                <a:cs typeface="+mn-ea"/>
                <a:sym typeface="+mn-lt"/>
              </a:rPr>
              <a:t>3.</a:t>
            </a:r>
            <a:r>
              <a:rPr lang="zh-CN" altLang="en-US" sz="1600" b="1" dirty="0">
                <a:solidFill>
                  <a:schemeClr val="accent1">
                    <a:lumMod val="75000"/>
                  </a:schemeClr>
                </a:solidFill>
                <a:effectLst>
                  <a:outerShdw blurRad="38100" dist="25400" dir="5400000" algn="ctr" rotWithShape="0">
                    <a:srgbClr val="6E747A">
                      <a:alpha val="43000"/>
                    </a:srgbClr>
                  </a:outerShdw>
                </a:effectLst>
                <a:latin typeface="+mn-ea"/>
                <a:ea typeface="+mn-ea"/>
                <a:cs typeface="+mn-ea"/>
                <a:sym typeface="微软雅黑" panose="020B0503020204020204" pitchFamily="34" charset="-122"/>
              </a:rPr>
              <a:t>简化预缴阶段小型微利企业的判断方法。</a:t>
            </a:r>
            <a:r>
              <a:rPr lang="zh-CN" altLang="en-US" sz="1600" b="1" dirty="0" smtClean="0">
                <a:latin typeface="黑体" panose="02010609060101010101" charset="-122"/>
                <a:ea typeface="黑体" panose="02010609060101010101" charset="-122"/>
                <a:cs typeface="华文新魏" panose="02010800040101010101" charset="-122"/>
                <a:sym typeface="微软雅黑" panose="020B0503020204020204" pitchFamily="34" charset="-122"/>
              </a:rPr>
              <a:t>企业</a:t>
            </a:r>
            <a:r>
              <a:rPr lang="zh-CN" altLang="en-US" sz="1600" b="1" dirty="0">
                <a:latin typeface="黑体" panose="02010609060101010101" charset="-122"/>
                <a:ea typeface="黑体" panose="02010609060101010101" charset="-122"/>
                <a:cs typeface="华文新魏" panose="02010800040101010101" charset="-122"/>
                <a:sym typeface="微软雅黑" panose="020B0503020204020204" pitchFamily="34" charset="-122"/>
              </a:rPr>
              <a:t>依据会计核算、人员管理等日常生产经营活动中既有的数据直接填列申报表</a:t>
            </a:r>
            <a:r>
              <a:rPr lang="zh-CN" altLang="en-US" sz="1600" b="1" dirty="0">
                <a:latin typeface="黑体" panose="02010609060101010101" charset="-122"/>
                <a:ea typeface="黑体" panose="02010609060101010101" charset="-122"/>
                <a:cs typeface="华文新魏" panose="02010800040101010101" charset="-122"/>
                <a:sym typeface="+mn-lt"/>
              </a:rPr>
              <a:t>，</a:t>
            </a:r>
            <a:r>
              <a:rPr lang="zh-CN" altLang="en-US" sz="1600" b="1" dirty="0">
                <a:latin typeface="黑体" panose="02010609060101010101" charset="-122"/>
                <a:ea typeface="黑体" panose="02010609060101010101" charset="-122"/>
                <a:cs typeface="华文新魏" panose="02010800040101010101" charset="-122"/>
                <a:sym typeface="微软雅黑" panose="020B0503020204020204" pitchFamily="34" charset="-122"/>
              </a:rPr>
              <a:t>征管系统将</a:t>
            </a:r>
            <a:r>
              <a:rPr lang="zh-CN" altLang="en-US" sz="1600" b="1" dirty="0">
                <a:latin typeface="+mn-ea"/>
                <a:cs typeface="+mn-ea"/>
                <a:sym typeface="微软雅黑" panose="020B0503020204020204" pitchFamily="34" charset="-122"/>
              </a:rPr>
              <a:t>直接按照企业</a:t>
            </a:r>
            <a:r>
              <a:rPr lang="zh-CN" altLang="en-US" sz="1600" b="1" dirty="0">
                <a:solidFill>
                  <a:schemeClr val="accent1"/>
                </a:solidFill>
                <a:effectLst>
                  <a:outerShdw blurRad="38100" dist="25400" dir="5400000" algn="ctr" rotWithShape="0">
                    <a:srgbClr val="6E747A">
                      <a:alpha val="43000"/>
                    </a:srgbClr>
                  </a:outerShdw>
                </a:effectLst>
                <a:latin typeface="+mn-ea"/>
                <a:cs typeface="+mn-ea"/>
                <a:sym typeface="微软雅黑" panose="020B0503020204020204" pitchFamily="34" charset="-122"/>
              </a:rPr>
              <a:t>预缴申报时</a:t>
            </a:r>
            <a:r>
              <a:rPr lang="zh-CN" altLang="en-US" sz="1600" b="1" dirty="0">
                <a:latin typeface="+mn-ea"/>
                <a:cs typeface="+mn-ea"/>
                <a:sym typeface="微软雅黑" panose="020B0503020204020204" pitchFamily="34" charset="-122"/>
              </a:rPr>
              <a:t>的本年度的累计情况进行判断，不再与上年度情况进行关联，</a:t>
            </a:r>
            <a:r>
              <a:rPr lang="zh-CN" altLang="en-US" sz="1600" b="1" dirty="0">
                <a:latin typeface="黑体" panose="02010609060101010101" charset="-122"/>
                <a:ea typeface="黑体" panose="02010609060101010101" charset="-122"/>
                <a:cs typeface="华文新魏" panose="02010800040101010101" charset="-122"/>
                <a:sym typeface="微软雅黑" panose="020B0503020204020204" pitchFamily="34" charset="-122"/>
              </a:rPr>
              <a:t>自动判断企业是否符合小型微利企业条件；符合条件的，系统会自动计算减免税金额</a:t>
            </a:r>
            <a:r>
              <a:rPr lang="zh-CN" altLang="en-US" sz="1600" b="1" dirty="0" smtClean="0">
                <a:latin typeface="黑体" panose="02010609060101010101" charset="-122"/>
                <a:ea typeface="黑体" panose="02010609060101010101" charset="-122"/>
                <a:cs typeface="华文新魏" panose="02010800040101010101" charset="-122"/>
                <a:sym typeface="微软雅黑" panose="020B0503020204020204" pitchFamily="34" charset="-122"/>
              </a:rPr>
              <a:t>。</a:t>
            </a:r>
            <a:endPar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50000"/>
              </a:lnSpc>
            </a:pPr>
            <a:endParaRPr lang="zh-CN" alt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4" name="图片 9"/>
          <p:cNvPicPr>
            <a:picLocks noChangeAspect="1"/>
          </p:cNvPicPr>
          <p:nvPr/>
        </p:nvPicPr>
        <p:blipFill>
          <a:blip r:embed="rId1"/>
          <a:stretch>
            <a:fillRect/>
          </a:stretch>
        </p:blipFill>
        <p:spPr>
          <a:xfrm>
            <a:off x="5742940" y="997585"/>
            <a:ext cx="6496050" cy="5556250"/>
          </a:xfrm>
          <a:prstGeom prst="rect">
            <a:avLst/>
          </a:prstGeom>
          <a:noFill/>
          <a:ln w="9525">
            <a:noFill/>
          </a:ln>
        </p:spPr>
      </p:pic>
      <p:pic>
        <p:nvPicPr>
          <p:cNvPr id="72716" name="图片 6"/>
          <p:cNvPicPr>
            <a:picLocks noChangeAspect="1"/>
          </p:cNvPicPr>
          <p:nvPr/>
        </p:nvPicPr>
        <p:blipFill>
          <a:blip r:embed="rId2"/>
          <a:stretch>
            <a:fillRect/>
          </a:stretch>
        </p:blipFill>
        <p:spPr>
          <a:xfrm>
            <a:off x="205740" y="997585"/>
            <a:ext cx="5537200" cy="5414963"/>
          </a:xfrm>
          <a:prstGeom prst="rect">
            <a:avLst/>
          </a:prstGeom>
          <a:noFill/>
          <a:ln w="9525">
            <a:noFill/>
          </a:ln>
        </p:spPr>
      </p:pic>
      <p:cxnSp>
        <p:nvCxnSpPr>
          <p:cNvPr id="5" name="肘形连接符 4"/>
          <p:cNvCxnSpPr/>
          <p:nvPr/>
        </p:nvCxnSpPr>
        <p:spPr>
          <a:xfrm rot="16200000" flipH="1">
            <a:off x="8267065" y="2627948"/>
            <a:ext cx="617538" cy="6599238"/>
          </a:xfrm>
          <a:prstGeom prst="bentConnector3">
            <a:avLst>
              <a:gd name="adj1" fmla="val -38541"/>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819333" y="5618798"/>
            <a:ext cx="931863"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t> </a:t>
            </a:r>
            <a:endParaRPr lang="en-US" altLang="zh-CN" strike="noStrike" noProof="1"/>
          </a:p>
        </p:txBody>
      </p:sp>
      <p:sp>
        <p:nvSpPr>
          <p:cNvPr id="2" name="圆角矩形 1"/>
          <p:cNvSpPr/>
          <p:nvPr/>
        </p:nvSpPr>
        <p:spPr>
          <a:xfrm>
            <a:off x="11602720" y="6236970"/>
            <a:ext cx="536575"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t> </a:t>
            </a:r>
            <a:endParaRPr lang="en-US" altLang="zh-CN" strike="noStrike" noProof="1"/>
          </a:p>
        </p:txBody>
      </p:sp>
      <p:sp>
        <p:nvSpPr>
          <p:cNvPr id="23"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bldLvl="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2" name="图片 9"/>
          <p:cNvPicPr>
            <a:picLocks noChangeAspect="1"/>
          </p:cNvPicPr>
          <p:nvPr/>
        </p:nvPicPr>
        <p:blipFill>
          <a:blip r:embed="rId1"/>
          <a:stretch>
            <a:fillRect/>
          </a:stretch>
        </p:blipFill>
        <p:spPr>
          <a:xfrm>
            <a:off x="201930" y="1144905"/>
            <a:ext cx="7639050" cy="5556250"/>
          </a:xfrm>
          <a:prstGeom prst="rect">
            <a:avLst/>
          </a:prstGeom>
          <a:noFill/>
          <a:ln w="9525">
            <a:noFill/>
          </a:ln>
        </p:spPr>
      </p:pic>
      <p:sp>
        <p:nvSpPr>
          <p:cNvPr id="3" name="矩形标注 2"/>
          <p:cNvSpPr/>
          <p:nvPr/>
        </p:nvSpPr>
        <p:spPr>
          <a:xfrm>
            <a:off x="8197850" y="1227455"/>
            <a:ext cx="3636010" cy="4561205"/>
          </a:xfrm>
          <a:prstGeom prst="wedgeRectCallout">
            <a:avLst>
              <a:gd name="adj1" fmla="val -65595"/>
              <a:gd name="adj2" fmla="val -33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latin typeface="微软雅黑" panose="020B0503020204020204" pitchFamily="34" charset="-122"/>
                <a:ea typeface="微软雅黑" panose="020B0503020204020204" pitchFamily="34" charset="-122"/>
              </a:rPr>
              <a:t>1、本表适用于享受减免所得税优惠政策的纳税人填报。纳税人根据税法和相关税收政策规定，填报本年享受减免所得税优惠情况</a:t>
            </a:r>
            <a:endParaRPr lang="zh-CN" altLang="en-US" sz="1600" b="1" strike="noStrike" noProof="1">
              <a:latin typeface="微软雅黑" panose="020B0503020204020204" pitchFamily="34" charset="-122"/>
              <a:ea typeface="微软雅黑" panose="020B0503020204020204" pitchFamily="34" charset="-122"/>
            </a:endParaRPr>
          </a:p>
          <a:p>
            <a:pPr algn="l" fontAlgn="base"/>
            <a:r>
              <a:rPr lang="zh-CN" altLang="en-US" sz="1600" b="1" strike="noStrike" noProof="1">
                <a:latin typeface="微软雅黑" panose="020B0503020204020204" pitchFamily="34" charset="-122"/>
                <a:ea typeface="微软雅黑" panose="020B0503020204020204" pitchFamily="34" charset="-122"/>
              </a:rPr>
              <a:t>2、第1行“一、符合条件的小型微利企业减免所得税”：</a:t>
            </a:r>
            <a:r>
              <a:rPr lang="zh-CN" altLang="en-US" sz="1600" b="1" strike="noStrike" noProof="1">
                <a:solidFill>
                  <a:srgbClr val="FF0000"/>
                </a:solidFill>
                <a:latin typeface="微软雅黑" panose="020B0503020204020204" pitchFamily="34" charset="-122"/>
                <a:ea typeface="微软雅黑" panose="020B0503020204020204" pitchFamily="34" charset="-122"/>
              </a:rPr>
              <a:t>填报</a:t>
            </a:r>
            <a:r>
              <a:rPr lang="zh-CN" altLang="en-US" sz="1600" b="1" strike="noStrike" noProof="1">
                <a:latin typeface="微软雅黑" panose="020B0503020204020204" pitchFamily="34" charset="-122"/>
                <a:ea typeface="微软雅黑" panose="020B0503020204020204" pitchFamily="34" charset="-122"/>
              </a:rPr>
              <a:t>享受小型微利企业普惠性所得税减免政策</a:t>
            </a:r>
            <a:r>
              <a:rPr lang="zh-CN" altLang="en-US" sz="1600" b="1" strike="noStrike" noProof="1">
                <a:solidFill>
                  <a:srgbClr val="FF0000"/>
                </a:solidFill>
                <a:latin typeface="微软雅黑" panose="020B0503020204020204" pitchFamily="34" charset="-122"/>
                <a:ea typeface="微软雅黑" panose="020B0503020204020204" pitchFamily="34" charset="-122"/>
              </a:rPr>
              <a:t>减免企业所得税的金额</a:t>
            </a:r>
            <a:r>
              <a:rPr lang="zh-CN" altLang="en-US" sz="1600" b="1" strike="noStrike" noProof="1">
                <a:latin typeface="微软雅黑" panose="020B0503020204020204" pitchFamily="34" charset="-122"/>
                <a:ea typeface="微软雅黑" panose="020B0503020204020204" pitchFamily="34" charset="-122"/>
              </a:rPr>
              <a:t>。本行填报根据本期《中华人民共和国企业所得税年度纳税申报表（A类）》（A100000）第23行计算的减免企业所得税的本年金额。</a:t>
            </a:r>
            <a:endParaRPr sz="1600" b="1" strike="noStrike" noProof="1"/>
          </a:p>
          <a:p>
            <a:pPr algn="l" fontAlgn="base"/>
            <a:r>
              <a:rPr lang="en-US" altLang="zh-CN" sz="1600" b="1" dirty="0">
                <a:latin typeface="微软雅黑" panose="020B0503020204020204" pitchFamily="34" charset="-122"/>
                <a:ea typeface="微软雅黑" panose="020B0503020204020204" pitchFamily="34" charset="-122"/>
                <a:sym typeface="宋体" panose="02010600030101010101" pitchFamily="2" charset="-122"/>
              </a:rPr>
              <a:t>3</a:t>
            </a:r>
            <a:r>
              <a:rPr lang="zh-CN" altLang="en-US" sz="1600" b="1" dirty="0">
                <a:latin typeface="微软雅黑" panose="020B0503020204020204" pitchFamily="34" charset="-122"/>
                <a:ea typeface="微软雅黑" panose="020B0503020204020204" pitchFamily="34" charset="-122"/>
                <a:sym typeface="宋体" panose="02010600030101010101" pitchFamily="2" charset="-122"/>
              </a:rPr>
              <a:t>.主要变化：</a:t>
            </a:r>
            <a:endParaRPr lang="zh-CN" altLang="en-US" sz="1600" b="1" dirty="0">
              <a:latin typeface="微软雅黑" panose="020B0503020204020204" pitchFamily="34" charset="-122"/>
              <a:ea typeface="微软雅黑" panose="020B0503020204020204" pitchFamily="34" charset="-122"/>
              <a:sym typeface="宋体" panose="02010600030101010101" pitchFamily="2" charset="-122"/>
            </a:endParaRPr>
          </a:p>
          <a:p>
            <a:pPr algn="l" fontAlgn="base"/>
            <a:r>
              <a:rPr lang="zh-CN" altLang="en-US" sz="1600" dirty="0">
                <a:latin typeface="微软雅黑" panose="020B0503020204020204" pitchFamily="34" charset="-122"/>
                <a:ea typeface="微软雅黑" panose="020B0503020204020204" pitchFamily="34" charset="-122"/>
                <a:sym typeface="宋体" panose="02010600030101010101" pitchFamily="2" charset="-122"/>
              </a:rPr>
              <a:t>较2018年申报表，填报说明更新了政策依据，放宽小微企业标准，引入超额累进计算方法，加大企业所得税减税优惠力度</a:t>
            </a:r>
            <a:endParaRPr lang="zh-CN" altLang="en-US" sz="1600" dirty="0">
              <a:latin typeface="微软雅黑" panose="020B0503020204020204" pitchFamily="34" charset="-122"/>
              <a:ea typeface="微软雅黑" panose="020B0503020204020204" pitchFamily="34" charset="-122"/>
              <a:sym typeface="宋体" panose="02010600030101010101" pitchFamily="2" charset="-122"/>
            </a:endParaRPr>
          </a:p>
          <a:p>
            <a:pPr algn="l" fontAlgn="base"/>
            <a:endParaRPr sz="1600" strike="noStrike" noProof="1"/>
          </a:p>
        </p:txBody>
      </p:sp>
      <p:sp>
        <p:nvSpPr>
          <p:cNvPr id="6" name="矩形 24"/>
          <p:cNvSpPr/>
          <p:nvPr/>
        </p:nvSpPr>
        <p:spPr>
          <a:xfrm>
            <a:off x="1262380" y="490855"/>
            <a:ext cx="1072705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矩形: 圆角 1"/>
          <p:cNvSpPr/>
          <p:nvPr/>
        </p:nvSpPr>
        <p:spPr>
          <a:xfrm>
            <a:off x="7190007" y="1784301"/>
            <a:ext cx="650631" cy="3516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23570" y="2169795"/>
            <a:ext cx="3524885" cy="3642360"/>
          </a:xfrm>
          <a:prstGeom prst="rect">
            <a:avLst/>
          </a:prstGeom>
          <a:solidFill>
            <a:srgbClr val="1F74AD">
              <a:lumMod val="100000"/>
            </a:srgbClr>
          </a:solidFill>
          <a:ln>
            <a:noFill/>
          </a:ln>
          <a:effectLst>
            <a:glow>
              <a:srgbClr val="1F74AD"/>
            </a:glow>
            <a:reflection endPos="0" dist="508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custDataLst>
              <p:tags r:id="rId2"/>
            </p:custDataLst>
          </p:nvPr>
        </p:nvSpPr>
        <p:spPr bwMode="auto">
          <a:xfrm>
            <a:off x="822325" y="3575050"/>
            <a:ext cx="3048000" cy="2085975"/>
          </a:xfrm>
          <a:prstGeom prst="rect">
            <a:avLst/>
          </a:prstGeom>
          <a:noFill/>
          <a:ln>
            <a:noFill/>
          </a:ln>
        </p:spPr>
        <p:txBody>
          <a:bodyPr wrap="square" lIns="91440" tIns="0" rIns="91440" bIns="45720" anchor="t" anchorCtr="0">
            <a:normAutofit fontScale="90000" lnSpcReduction="2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小型微利企业普惠性优惠政策再扩围再</a:t>
            </a:r>
            <a:r>
              <a:rPr kumimoji="0" lang="zh-CN" altLang="en-US" sz="1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加力</a:t>
            </a:r>
            <a:endParaRPr kumimoji="0" lang="en-US" altLang="zh-CN" sz="1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创业投资企业优惠条件放宽</a:t>
            </a:r>
            <a:endParaRPr kumimoji="0" lang="zh-CN" altLang="en-US" sz="1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企业招用符合条件的自主就业退役士兵税收优惠额度</a:t>
            </a:r>
            <a:r>
              <a:rPr kumimoji="0" lang="zh-CN" altLang="en-US" sz="1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提高</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扩大支持重点群体就业税收优惠政策范围和额度</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扩大固定资产加速折旧优惠政策适用范围</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3"/>
            </p:custDataLst>
          </p:nvPr>
        </p:nvSpPr>
        <p:spPr bwMode="auto">
          <a:xfrm>
            <a:off x="903288" y="3033713"/>
            <a:ext cx="2967038" cy="442913"/>
          </a:xfrm>
          <a:prstGeom prst="rect">
            <a:avLst/>
          </a:prstGeom>
          <a:noFill/>
          <a:ln>
            <a:noFill/>
          </a:ln>
        </p:spPr>
        <p:txBody>
          <a:bodyPr wrap="square" lIns="91440" tIns="45720" rIns="91440" bIns="0" anchor="ctr">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zh-CN" altLang="en-US" sz="2000" b="1" i="0" u="none" strike="noStrike" kern="1200" cap="none" spc="30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五扩</a:t>
            </a:r>
            <a:endParaRPr kumimoji="0" lang="zh-CN" altLang="en-US" sz="2000" b="1" i="0" u="none" strike="noStrike" kern="1200" cap="none" spc="3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custDataLst>
              <p:tags r:id="rId4"/>
            </p:custDataLst>
          </p:nvPr>
        </p:nvSpPr>
        <p:spPr>
          <a:xfrm>
            <a:off x="4304030" y="2169795"/>
            <a:ext cx="3524885" cy="3642360"/>
          </a:xfrm>
          <a:prstGeom prst="rect">
            <a:avLst/>
          </a:prstGeom>
          <a:solidFill>
            <a:srgbClr val="3498DB">
              <a:lumMod val="100000"/>
            </a:srgbClr>
          </a:solidFill>
          <a:ln>
            <a:noFill/>
          </a:ln>
          <a:effectLst>
            <a:glow>
              <a:srgbClr val="1F74AD"/>
            </a:glow>
            <a:reflection endPos="0" dist="508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Autofit/>
          </a:bodyPr>
          <a:lstStyle/>
          <a:p>
            <a:pPr marL="285750" marR="0" lvl="0" indent="-285750" algn="ctr" defTabSz="914400" rtl="0" eaLnBrk="1" fontAlgn="auto" latinLnBrk="0" hangingPunct="1">
              <a:lnSpc>
                <a:spcPct val="120000"/>
              </a:lnSpc>
              <a:spcBef>
                <a:spcPts val="0"/>
              </a:spcBef>
              <a:spcAft>
                <a:spcPts val="0"/>
              </a:spcAft>
              <a:buClrTx/>
              <a:buSzTx/>
              <a:buFont typeface="Wingdings" panose="05000000000000000000" charset="0"/>
              <a:buChar char="l"/>
              <a:defRPr/>
            </a:pPr>
            <a:endParaRPr kumimoji="0"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custDataLst>
              <p:tags r:id="rId5"/>
            </p:custDataLst>
          </p:nvPr>
        </p:nvSpPr>
        <p:spPr bwMode="auto">
          <a:xfrm>
            <a:off x="4613275" y="3575050"/>
            <a:ext cx="3078163" cy="2009775"/>
          </a:xfrm>
          <a:prstGeom prst="rect">
            <a:avLst/>
          </a:prstGeom>
          <a:noFill/>
          <a:ln>
            <a:noFill/>
          </a:ln>
        </p:spPr>
        <p:txBody>
          <a:bodyPr wrap="square" lIns="91440" tIns="0" rIns="91440" bIns="45720" anchor="t" anchorCtr="0">
            <a:normAutofit fontScale="87500" lnSpcReduction="1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171450" marR="0" lvl="0" indent="-171450" algn="l" defTabSz="913765" rtl="0" eaLnBrk="1" fontAlgn="auto" latinLnBrk="0" hangingPunct="1">
              <a:lnSpc>
                <a:spcPct val="140000"/>
              </a:lnSpc>
              <a:spcBef>
                <a:spcPts val="0"/>
              </a:spcBef>
              <a:spcAft>
                <a:spcPts val="0"/>
              </a:spcAft>
              <a:buClrTx/>
              <a:buSzTx/>
              <a:buFont typeface="Wingdings" panose="05000000000000000000" charset="0"/>
              <a:buChar char="l"/>
              <a:defRPr/>
            </a:pPr>
            <a:r>
              <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新增企业转让和持有创新企业CDR企业所得税优惠政策</a:t>
            </a:r>
            <a:endPar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40000"/>
              </a:lnSpc>
              <a:spcBef>
                <a:spcPts val="0"/>
              </a:spcBef>
              <a:spcAft>
                <a:spcPts val="0"/>
              </a:spcAft>
              <a:buClrTx/>
              <a:buSzTx/>
              <a:buFont typeface="Wingdings" panose="05000000000000000000" charset="0"/>
              <a:buChar char="l"/>
              <a:defRPr/>
            </a:pPr>
            <a:r>
              <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新增养老、托育、家政等社区家庭服务业企业所得税减计收入政策</a:t>
            </a:r>
            <a:endPar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40000"/>
              </a:lnSpc>
              <a:spcBef>
                <a:spcPts val="0"/>
              </a:spcBef>
              <a:spcAft>
                <a:spcPts val="0"/>
              </a:spcAft>
              <a:buClrTx/>
              <a:buSzTx/>
              <a:buFont typeface="Wingdings" panose="05000000000000000000" charset="0"/>
              <a:buChar char="l"/>
              <a:defRPr/>
            </a:pPr>
            <a:r>
              <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新增从事污染防治的第三方企业所得税减低税率优惠</a:t>
            </a:r>
            <a:endPar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40000"/>
              </a:lnSpc>
              <a:spcBef>
                <a:spcPts val="0"/>
              </a:spcBef>
              <a:spcAft>
                <a:spcPts val="0"/>
              </a:spcAft>
              <a:buClrTx/>
              <a:buSzTx/>
              <a:buFont typeface="Wingdings" panose="05000000000000000000" charset="0"/>
              <a:buChar char="l"/>
              <a:defRPr/>
            </a:pPr>
            <a:r>
              <a:rPr kumimoji="0" lang="zh-CN" altLang="en-US" sz="162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新增永续债企业所得税相关政策</a:t>
            </a:r>
            <a:endParaRPr kumimoji="0" lang="zh-CN" altLang="en-US" sz="1625"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endParaRPr kumimoji="0" lang="zh-CN" altLang="en-US" sz="1625"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endParaRPr kumimoji="0" lang="zh-CN" alt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endParaRPr kumimoji="0"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3765"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custDataLst>
              <p:tags r:id="rId6"/>
            </p:custDataLst>
          </p:nvPr>
        </p:nvSpPr>
        <p:spPr bwMode="auto">
          <a:xfrm>
            <a:off x="4611688" y="3033713"/>
            <a:ext cx="2967038" cy="442913"/>
          </a:xfrm>
          <a:prstGeom prst="rect">
            <a:avLst/>
          </a:prstGeom>
          <a:noFill/>
          <a:ln>
            <a:noFill/>
          </a:ln>
        </p:spPr>
        <p:txBody>
          <a:bodyPr wrap="square" lIns="91440" tIns="45720" rIns="91440" bIns="0" anchor="ctr">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zh-CN" altLang="en-US" sz="2000" b="1" i="0" u="none" strike="noStrike" kern="1200" cap="none" spc="3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四增</a:t>
            </a:r>
            <a:endParaRPr kumimoji="0" lang="zh-CN" altLang="en-US" sz="2000" b="1" i="0" u="none" strike="noStrike" kern="1200" cap="none" spc="3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custDataLst>
              <p:tags r:id="rId7"/>
            </p:custDataLst>
          </p:nvPr>
        </p:nvSpPr>
        <p:spPr>
          <a:xfrm>
            <a:off x="7984490" y="2169795"/>
            <a:ext cx="3524885" cy="3642360"/>
          </a:xfrm>
          <a:prstGeom prst="rect">
            <a:avLst/>
          </a:prstGeom>
          <a:solidFill>
            <a:srgbClr val="1AA3AA">
              <a:lumMod val="100000"/>
            </a:srgbClr>
          </a:solidFill>
          <a:ln>
            <a:noFill/>
          </a:ln>
          <a:effectLst>
            <a:glow>
              <a:srgbClr val="1F74AD"/>
            </a:glow>
            <a:reflection endPos="0" dist="508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custDataLst>
              <p:tags r:id="rId8"/>
            </p:custDataLst>
          </p:nvPr>
        </p:nvSpPr>
        <p:spPr bwMode="auto">
          <a:xfrm>
            <a:off x="8264525" y="3575050"/>
            <a:ext cx="3111500" cy="1935163"/>
          </a:xfrm>
          <a:prstGeom prst="rect">
            <a:avLst/>
          </a:prstGeom>
          <a:noFill/>
          <a:ln>
            <a:noFill/>
          </a:ln>
        </p:spPr>
        <p:txBody>
          <a:bodyPr wrap="square" lIns="91440" tIns="0" rIns="91440" bIns="4572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继续实行农村饮水安全工程税收优惠政策</a:t>
            </a:r>
            <a:endPar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经营性文化事业单位转制企业所得税优惠政策执行期限延长</a:t>
            </a:r>
            <a:endPar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铁路债券利息收入减半征收企业所得税政策延续</a:t>
            </a:r>
            <a:endPar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marR="0" lvl="0" indent="-171450" algn="l" defTabSz="913765" rtl="0" eaLnBrk="1" fontAlgn="auto" latinLnBrk="0" hangingPunct="1">
              <a:lnSpc>
                <a:spcPct val="120000"/>
              </a:lnSpc>
              <a:spcBef>
                <a:spcPts val="0"/>
              </a:spcBef>
              <a:spcAft>
                <a:spcPts val="0"/>
              </a:spcAft>
              <a:buClrTx/>
              <a:buSzTx/>
              <a:buFont typeface="Wingdings" panose="05000000000000000000" charset="0"/>
              <a:buChar char="l"/>
              <a:defRPr/>
            </a:pPr>
            <a:r>
              <a:rPr kumimoji="0" lang="zh-CN" altLang="en-US" sz="13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在2018年12月31日前获利的集成电路设计和软件产业两免三减半企业所得税优惠政策延续</a:t>
            </a:r>
            <a:endParaRPr kumimoji="0" lang="zh-CN" altLang="en-US" sz="1100" b="0" i="0" u="none" strike="noStrike" kern="1200" cap="none" spc="15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文本框 47"/>
          <p:cNvSpPr txBox="1"/>
          <p:nvPr>
            <p:custDataLst>
              <p:tags r:id="rId9"/>
            </p:custDataLst>
          </p:nvPr>
        </p:nvSpPr>
        <p:spPr bwMode="auto">
          <a:xfrm>
            <a:off x="8264525" y="3033713"/>
            <a:ext cx="2967038" cy="442913"/>
          </a:xfrm>
          <a:prstGeom prst="rect">
            <a:avLst/>
          </a:prstGeom>
          <a:noFill/>
          <a:ln>
            <a:noFill/>
          </a:ln>
        </p:spPr>
        <p:txBody>
          <a:bodyPr wrap="square" lIns="91440" tIns="45720" rIns="91440" bIns="0" anchor="ctr">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zh-CN" altLang="en-US" sz="2000" b="1" i="0" u="none" strike="noStrike" kern="1200" cap="none" spc="3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四延</a:t>
            </a:r>
            <a:endParaRPr kumimoji="0" lang="zh-CN" altLang="en-US" sz="2000" b="1" i="0" u="none" strike="noStrike" kern="1200" cap="none" spc="3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pic>
        <p:nvPicPr>
          <p:cNvPr id="11" name="图片 4"/>
          <p:cNvPicPr>
            <a:picLocks noChangeAspect="1"/>
          </p:cNvPicPr>
          <p:nvPr>
            <p:custDataLst>
              <p:tags r:id="rId10"/>
            </p:custDataLst>
          </p:nvPr>
        </p:nvPicPr>
        <p:blipFill>
          <a:blip r:embed="rId11"/>
          <a:stretch>
            <a:fillRect/>
          </a:stretch>
        </p:blipFill>
        <p:spPr>
          <a:xfrm>
            <a:off x="8967788" y="1384300"/>
            <a:ext cx="1558925" cy="1558925"/>
          </a:xfrm>
          <a:prstGeom prst="rect">
            <a:avLst/>
          </a:prstGeom>
          <a:noFill/>
          <a:ln w="9525">
            <a:noFill/>
          </a:ln>
        </p:spPr>
      </p:pic>
      <p:pic>
        <p:nvPicPr>
          <p:cNvPr id="12" name="图片 18"/>
          <p:cNvPicPr>
            <a:picLocks noChangeAspect="1"/>
          </p:cNvPicPr>
          <p:nvPr>
            <p:custDataLst>
              <p:tags r:id="rId12"/>
            </p:custDataLst>
          </p:nvPr>
        </p:nvPicPr>
        <p:blipFill>
          <a:blip r:embed="rId13"/>
          <a:stretch>
            <a:fillRect/>
          </a:stretch>
        </p:blipFill>
        <p:spPr>
          <a:xfrm>
            <a:off x="1608138" y="1384300"/>
            <a:ext cx="1558925" cy="1558925"/>
          </a:xfrm>
          <a:prstGeom prst="rect">
            <a:avLst/>
          </a:prstGeom>
          <a:noFill/>
          <a:ln w="9525">
            <a:noFill/>
          </a:ln>
        </p:spPr>
      </p:pic>
      <p:pic>
        <p:nvPicPr>
          <p:cNvPr id="14" name="图片 19"/>
          <p:cNvPicPr>
            <a:picLocks noChangeAspect="1"/>
          </p:cNvPicPr>
          <p:nvPr>
            <p:custDataLst>
              <p:tags r:id="rId14"/>
            </p:custDataLst>
          </p:nvPr>
        </p:nvPicPr>
        <p:blipFill>
          <a:blip r:embed="rId15"/>
          <a:stretch>
            <a:fillRect/>
          </a:stretch>
        </p:blipFill>
        <p:spPr>
          <a:xfrm>
            <a:off x="5294313" y="1384300"/>
            <a:ext cx="1558925" cy="155892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文本框 1"/>
          <p:cNvSpPr txBox="1"/>
          <p:nvPr/>
        </p:nvSpPr>
        <p:spPr>
          <a:xfrm>
            <a:off x="8016875" y="1628775"/>
            <a:ext cx="3971290" cy="1322070"/>
          </a:xfrm>
          <a:prstGeom prst="rect">
            <a:avLst/>
          </a:prstGeom>
          <a:noFill/>
          <a:ln w="9525">
            <a:noFill/>
          </a:ln>
        </p:spPr>
        <p:txBody>
          <a:bodyPr wrap="square" anchor="t">
            <a:spAutoFit/>
          </a:bodyPr>
          <a:lstStyle/>
          <a:p>
            <a:r>
              <a:rPr lang="zh-CN" altLang="en-US" sz="2000" b="1">
                <a:latin typeface="Arial" panose="020B0604020202020204" pitchFamily="34" charset="0"/>
                <a:ea typeface="微软雅黑" panose="020B0503020204020204" pitchFamily="34" charset="-122"/>
              </a:rPr>
              <a:t>【案例一】某企业符合的小型微利企业标准，应纳税所得额为</a:t>
            </a:r>
            <a:r>
              <a:rPr lang="en-US" altLang="zh-CN" sz="2000" b="1">
                <a:latin typeface="Arial" panose="020B0604020202020204" pitchFamily="34" charset="0"/>
                <a:ea typeface="微软雅黑" panose="020B0503020204020204" pitchFamily="34" charset="-122"/>
              </a:rPr>
              <a:t>300</a:t>
            </a:r>
            <a:r>
              <a:rPr lang="zh-CN" altLang="en-US" sz="2000" b="1">
                <a:latin typeface="Arial" panose="020B0604020202020204" pitchFamily="34" charset="0"/>
                <a:ea typeface="微软雅黑" panose="020B0503020204020204" pitchFamily="34" charset="-122"/>
              </a:rPr>
              <a:t>万元，无其他税收优惠，如何填写申报表？</a:t>
            </a:r>
            <a:endParaRPr lang="zh-CN" altLang="en-US" sz="2000">
              <a:solidFill>
                <a:srgbClr val="FF0000"/>
              </a:solidFill>
              <a:latin typeface="Arial" panose="020B0604020202020204" pitchFamily="34" charset="0"/>
              <a:ea typeface="微软雅黑" panose="020B0503020204020204" pitchFamily="34" charset="-122"/>
            </a:endParaRPr>
          </a:p>
        </p:txBody>
      </p:sp>
      <p:pic>
        <p:nvPicPr>
          <p:cNvPr id="80907" name="图片 9"/>
          <p:cNvPicPr>
            <a:picLocks noChangeAspect="1"/>
          </p:cNvPicPr>
          <p:nvPr/>
        </p:nvPicPr>
        <p:blipFill>
          <a:blip r:embed="rId1"/>
          <a:stretch>
            <a:fillRect/>
          </a:stretch>
        </p:blipFill>
        <p:spPr>
          <a:xfrm>
            <a:off x="134620" y="927418"/>
            <a:ext cx="7637463" cy="5556250"/>
          </a:xfrm>
          <a:prstGeom prst="rect">
            <a:avLst/>
          </a:prstGeom>
          <a:noFill/>
          <a:ln w="9525">
            <a:noFill/>
          </a:ln>
        </p:spPr>
      </p:pic>
      <p:sp>
        <p:nvSpPr>
          <p:cNvPr id="4" name="文本框 1"/>
          <p:cNvSpPr txBox="1"/>
          <p:nvPr/>
        </p:nvSpPr>
        <p:spPr>
          <a:xfrm>
            <a:off x="7060883" y="1633855"/>
            <a:ext cx="955675" cy="244475"/>
          </a:xfrm>
          <a:prstGeom prst="rect">
            <a:avLst/>
          </a:prstGeom>
          <a:noFill/>
          <a:ln w="9525">
            <a:noFill/>
          </a:ln>
        </p:spPr>
        <p:txBody>
          <a:bodyPr wrap="square" anchor="t">
            <a:spAutoFit/>
          </a:bodyPr>
          <a:lstStyle/>
          <a:p>
            <a:r>
              <a:rPr lang="en-US" altLang="zh-CN" sz="1000" b="1">
                <a:solidFill>
                  <a:srgbClr val="FF0000"/>
                </a:solidFill>
                <a:latin typeface="Arial" panose="020B0604020202020204" pitchFamily="34" charset="0"/>
                <a:ea typeface="微软雅黑" panose="020B0503020204020204" pitchFamily="34" charset="-122"/>
              </a:rPr>
              <a:t>500000</a:t>
            </a:r>
            <a:endParaRPr lang="en-US" altLang="zh-CN" sz="1000" b="1">
              <a:solidFill>
                <a:srgbClr val="FF0000"/>
              </a:solidFill>
              <a:latin typeface="Arial" panose="020B0604020202020204" pitchFamily="34" charset="0"/>
              <a:ea typeface="微软雅黑" panose="020B0503020204020204" pitchFamily="34" charset="-122"/>
            </a:endParaRPr>
          </a:p>
        </p:txBody>
      </p:sp>
      <p:sp>
        <p:nvSpPr>
          <p:cNvPr id="5" name="文本框 6"/>
          <p:cNvSpPr txBox="1"/>
          <p:nvPr/>
        </p:nvSpPr>
        <p:spPr>
          <a:xfrm>
            <a:off x="7060883" y="6113780"/>
            <a:ext cx="955675" cy="244475"/>
          </a:xfrm>
          <a:prstGeom prst="rect">
            <a:avLst/>
          </a:prstGeom>
          <a:noFill/>
          <a:ln w="9525">
            <a:noFill/>
          </a:ln>
        </p:spPr>
        <p:txBody>
          <a:bodyPr wrap="square" anchor="t">
            <a:spAutoFit/>
          </a:bodyPr>
          <a:lstStyle/>
          <a:p>
            <a:r>
              <a:rPr lang="en-US" altLang="zh-CN" sz="1000" b="1">
                <a:solidFill>
                  <a:srgbClr val="FF0000"/>
                </a:solidFill>
                <a:latin typeface="Arial" panose="020B0604020202020204" pitchFamily="34" charset="0"/>
                <a:ea typeface="微软雅黑" panose="020B0503020204020204" pitchFamily="34" charset="-122"/>
              </a:rPr>
              <a:t>500000</a:t>
            </a:r>
            <a:endParaRPr lang="en-US" altLang="zh-CN" sz="1000" b="1">
              <a:solidFill>
                <a:srgbClr val="FF0000"/>
              </a:solidFill>
              <a:latin typeface="Arial" panose="020B0604020202020204" pitchFamily="34" charset="0"/>
              <a:ea typeface="微软雅黑" panose="020B0503020204020204" pitchFamily="34" charset="-122"/>
            </a:endParaRPr>
          </a:p>
        </p:txBody>
      </p:sp>
      <p:sp>
        <p:nvSpPr>
          <p:cNvPr id="6"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016875" y="3108325"/>
            <a:ext cx="3740150" cy="2584450"/>
          </a:xfrm>
          <a:prstGeom prst="rect">
            <a:avLst/>
          </a:prstGeom>
          <a:noFill/>
        </p:spPr>
        <p:txBody>
          <a:bodyPr wrap="square" rtlCol="0">
            <a:spAutoFit/>
          </a:bodyPr>
          <a:lstStyle/>
          <a:p>
            <a:r>
              <a:rPr lang="zh-CN" altLang="en-US" b="1">
                <a:solidFill>
                  <a:srgbClr val="FF0000"/>
                </a:solidFill>
                <a:latin typeface="Arial" panose="020B0604020202020204" pitchFamily="34" charset="0"/>
                <a:ea typeface="微软雅黑" panose="020B0503020204020204" pitchFamily="34" charset="-122"/>
                <a:sym typeface="+mn-ea"/>
              </a:rPr>
              <a:t>【解析】</a:t>
            </a:r>
            <a:endParaRPr lang="zh-CN" altLang="en-US" b="1">
              <a:solidFill>
                <a:srgbClr val="FF0000"/>
              </a:solidFill>
              <a:latin typeface="Arial" panose="020B0604020202020204" pitchFamily="34" charset="0"/>
              <a:ea typeface="微软雅黑" panose="020B0503020204020204" pitchFamily="34" charset="-122"/>
              <a:sym typeface="+mn-ea"/>
            </a:endParaRPr>
          </a:p>
          <a:p>
            <a:r>
              <a:rPr lang="en-US" altLang="zh-CN" b="1">
                <a:solidFill>
                  <a:srgbClr val="FF0000"/>
                </a:solidFill>
                <a:latin typeface="Arial" panose="020B0604020202020204" pitchFamily="34" charset="0"/>
                <a:ea typeface="微软雅黑" panose="020B0503020204020204" pitchFamily="34" charset="-122"/>
                <a:sym typeface="+mn-ea"/>
              </a:rPr>
              <a:t>1.</a:t>
            </a:r>
            <a:r>
              <a:rPr lang="zh-CN" altLang="en-US" b="1">
                <a:solidFill>
                  <a:srgbClr val="FF0000"/>
                </a:solidFill>
                <a:latin typeface="Arial" panose="020B0604020202020204" pitchFamily="34" charset="0"/>
                <a:ea typeface="微软雅黑" panose="020B0503020204020204" pitchFamily="34" charset="-122"/>
                <a:sym typeface="+mn-ea"/>
              </a:rPr>
              <a:t>按25%的法定税率缴纳企业所得300×25%=75万元</a:t>
            </a:r>
            <a:endParaRPr lang="zh-CN" altLang="en-US" b="1">
              <a:solidFill>
                <a:srgbClr val="FF0000"/>
              </a:solidFill>
              <a:latin typeface="Arial" panose="020B0604020202020204" pitchFamily="34" charset="0"/>
              <a:ea typeface="微软雅黑" panose="020B0503020204020204" pitchFamily="34" charset="-122"/>
            </a:endParaRPr>
          </a:p>
          <a:p>
            <a:r>
              <a:rPr lang="en-US" altLang="zh-CN" b="1">
                <a:solidFill>
                  <a:srgbClr val="FF0000"/>
                </a:solidFill>
                <a:latin typeface="Arial" panose="020B0604020202020204" pitchFamily="34" charset="0"/>
                <a:ea typeface="微软雅黑" panose="020B0503020204020204" pitchFamily="34" charset="-122"/>
                <a:sym typeface="+mn-ea"/>
              </a:rPr>
              <a:t>2.</a:t>
            </a:r>
            <a:r>
              <a:rPr lang="zh-CN" altLang="en-US" b="1">
                <a:solidFill>
                  <a:srgbClr val="FF0000"/>
                </a:solidFill>
                <a:latin typeface="Arial" panose="020B0604020202020204" pitchFamily="34" charset="0"/>
                <a:ea typeface="微软雅黑" panose="020B0503020204020204" pitchFamily="34" charset="-122"/>
                <a:sym typeface="+mn-ea"/>
              </a:rPr>
              <a:t>该企业享受小型微利企业所得税优惠需缴纳企业所得税</a:t>
            </a:r>
            <a:r>
              <a:rPr lang="en-US" altLang="zh-CN" b="1">
                <a:solidFill>
                  <a:srgbClr val="FF0000"/>
                </a:solidFill>
                <a:latin typeface="Arial" panose="020B0604020202020204" pitchFamily="34" charset="0"/>
                <a:ea typeface="微软雅黑" panose="020B0503020204020204" pitchFamily="34" charset="-122"/>
                <a:sym typeface="+mn-ea"/>
              </a:rPr>
              <a:t>=</a:t>
            </a:r>
            <a:r>
              <a:rPr lang="zh-CN" altLang="en-US" b="1">
                <a:solidFill>
                  <a:srgbClr val="FF0000"/>
                </a:solidFill>
                <a:latin typeface="Arial" panose="020B0604020202020204" pitchFamily="34" charset="0"/>
                <a:ea typeface="微软雅黑" panose="020B0503020204020204" pitchFamily="34" charset="-122"/>
                <a:sym typeface="+mn-ea"/>
              </a:rPr>
              <a:t>100×25%×20%+200×50%×20%=25万元</a:t>
            </a:r>
            <a:endParaRPr lang="zh-CN" altLang="en-US" b="1">
              <a:solidFill>
                <a:srgbClr val="FF0000"/>
              </a:solidFill>
              <a:latin typeface="Arial" panose="020B0604020202020204" pitchFamily="34" charset="0"/>
              <a:ea typeface="微软雅黑" panose="020B0503020204020204" pitchFamily="34" charset="-122"/>
            </a:endParaRPr>
          </a:p>
          <a:p>
            <a:r>
              <a:rPr lang="en-US" altLang="zh-CN" b="1">
                <a:solidFill>
                  <a:srgbClr val="FF0000"/>
                </a:solidFill>
                <a:latin typeface="Arial" panose="020B0604020202020204" pitchFamily="34" charset="0"/>
                <a:ea typeface="微软雅黑" panose="020B0503020204020204" pitchFamily="34" charset="-122"/>
                <a:sym typeface="+mn-ea"/>
              </a:rPr>
              <a:t>3.</a:t>
            </a:r>
            <a:r>
              <a:rPr lang="zh-CN" altLang="en-US" b="1">
                <a:solidFill>
                  <a:srgbClr val="FF0000"/>
                </a:solidFill>
                <a:latin typeface="Arial" panose="020B0604020202020204" pitchFamily="34" charset="0"/>
                <a:ea typeface="微软雅黑" panose="020B0503020204020204" pitchFamily="34" charset="-122"/>
                <a:sym typeface="+mn-ea"/>
              </a:rPr>
              <a:t>因此，在"符合条件的小型微利企业减免所得税”金额填报50万元</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9"/>
          <p:cNvPicPr>
            <a:picLocks noChangeAspect="1"/>
          </p:cNvPicPr>
          <p:nvPr/>
        </p:nvPicPr>
        <p:blipFill>
          <a:blip r:embed="rId1"/>
          <a:stretch>
            <a:fillRect/>
          </a:stretch>
        </p:blipFill>
        <p:spPr>
          <a:xfrm>
            <a:off x="5718175" y="1174750"/>
            <a:ext cx="6496050" cy="5556250"/>
          </a:xfrm>
          <a:prstGeom prst="rect">
            <a:avLst/>
          </a:prstGeom>
          <a:noFill/>
          <a:ln w="9525">
            <a:noFill/>
          </a:ln>
        </p:spPr>
      </p:pic>
      <p:sp>
        <p:nvSpPr>
          <p:cNvPr id="17" name="圆角矩形 16"/>
          <p:cNvSpPr/>
          <p:nvPr/>
        </p:nvSpPr>
        <p:spPr>
          <a:xfrm>
            <a:off x="11509375" y="6413500"/>
            <a:ext cx="682625"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18" name="图片 6"/>
          <p:cNvPicPr>
            <a:picLocks noChangeAspect="1"/>
          </p:cNvPicPr>
          <p:nvPr/>
        </p:nvPicPr>
        <p:blipFill>
          <a:blip r:embed="rId2"/>
          <a:stretch>
            <a:fillRect/>
          </a:stretch>
        </p:blipFill>
        <p:spPr>
          <a:xfrm>
            <a:off x="180975" y="1174750"/>
            <a:ext cx="5537200" cy="5414963"/>
          </a:xfrm>
          <a:prstGeom prst="rect">
            <a:avLst/>
          </a:prstGeom>
          <a:noFill/>
          <a:ln w="9525">
            <a:noFill/>
          </a:ln>
        </p:spPr>
      </p:pic>
      <p:cxnSp>
        <p:nvCxnSpPr>
          <p:cNvPr id="19" name="肘形连接符 18"/>
          <p:cNvCxnSpPr/>
          <p:nvPr/>
        </p:nvCxnSpPr>
        <p:spPr>
          <a:xfrm rot="16200000" flipH="1">
            <a:off x="8242300" y="2805113"/>
            <a:ext cx="617538" cy="6599238"/>
          </a:xfrm>
          <a:prstGeom prst="bentConnector3">
            <a:avLst>
              <a:gd name="adj1" fmla="val -38541"/>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786630" y="5796280"/>
            <a:ext cx="730885"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t> </a:t>
            </a:r>
            <a:endParaRPr lang="en-US" altLang="zh-CN" strike="noStrike" noProof="1"/>
          </a:p>
        </p:txBody>
      </p:sp>
      <p:sp>
        <p:nvSpPr>
          <p:cNvPr id="82959" name="文本框 7"/>
          <p:cNvSpPr txBox="1"/>
          <p:nvPr/>
        </p:nvSpPr>
        <p:spPr>
          <a:xfrm>
            <a:off x="11574463" y="1882775"/>
            <a:ext cx="639762" cy="244475"/>
          </a:xfrm>
          <a:prstGeom prst="rect">
            <a:avLst/>
          </a:prstGeom>
          <a:noFill/>
          <a:ln w="9525">
            <a:noFill/>
          </a:ln>
        </p:spPr>
        <p:txBody>
          <a:bodyPr wrap="square" anchor="t">
            <a:spAutoFit/>
          </a:bodyPr>
          <a:lstStyle/>
          <a:p>
            <a:r>
              <a:rPr lang="en-US" altLang="zh-CN" sz="1000">
                <a:solidFill>
                  <a:srgbClr val="FF0000"/>
                </a:solidFill>
                <a:latin typeface="Arial" panose="020B0604020202020204" pitchFamily="34" charset="0"/>
                <a:ea typeface="微软雅黑" panose="020B0503020204020204" pitchFamily="34" charset="-122"/>
              </a:rPr>
              <a:t>500000</a:t>
            </a:r>
            <a:endParaRPr lang="en-US" altLang="zh-CN" sz="1000">
              <a:solidFill>
                <a:srgbClr val="FF0000"/>
              </a:solidFill>
              <a:latin typeface="Arial" panose="020B0604020202020204" pitchFamily="34" charset="0"/>
              <a:ea typeface="微软雅黑" panose="020B0503020204020204" pitchFamily="34" charset="-122"/>
            </a:endParaRPr>
          </a:p>
        </p:txBody>
      </p:sp>
      <p:sp>
        <p:nvSpPr>
          <p:cNvPr id="21" name="文本框 8"/>
          <p:cNvSpPr txBox="1"/>
          <p:nvPr/>
        </p:nvSpPr>
        <p:spPr>
          <a:xfrm>
            <a:off x="11509375" y="6413500"/>
            <a:ext cx="704850" cy="245110"/>
          </a:xfrm>
          <a:prstGeom prst="rect">
            <a:avLst/>
          </a:prstGeom>
          <a:noFill/>
          <a:ln w="9525">
            <a:noFill/>
          </a:ln>
        </p:spPr>
        <p:txBody>
          <a:bodyPr wrap="square" anchor="t">
            <a:spAutoFit/>
          </a:bodyPr>
          <a:lstStyle/>
          <a:p>
            <a:r>
              <a:rPr lang="en-US" altLang="zh-CN" sz="1000">
                <a:solidFill>
                  <a:srgbClr val="FF0000"/>
                </a:solidFill>
                <a:latin typeface="Arial" panose="020B0604020202020204" pitchFamily="34" charset="0"/>
                <a:ea typeface="微软雅黑" panose="020B0503020204020204" pitchFamily="34" charset="-122"/>
              </a:rPr>
              <a:t>500000</a:t>
            </a:r>
            <a:endParaRPr lang="en-US" altLang="zh-CN" sz="1000">
              <a:solidFill>
                <a:srgbClr val="FF0000"/>
              </a:solidFill>
              <a:latin typeface="Arial" panose="020B0604020202020204" pitchFamily="34" charset="0"/>
              <a:ea typeface="微软雅黑" panose="020B0503020204020204" pitchFamily="34" charset="-122"/>
            </a:endParaRPr>
          </a:p>
        </p:txBody>
      </p:sp>
      <p:sp>
        <p:nvSpPr>
          <p:cNvPr id="22" name="文本框 9"/>
          <p:cNvSpPr txBox="1"/>
          <p:nvPr/>
        </p:nvSpPr>
        <p:spPr>
          <a:xfrm>
            <a:off x="4786630" y="5778500"/>
            <a:ext cx="738505" cy="245110"/>
          </a:xfrm>
          <a:prstGeom prst="rect">
            <a:avLst/>
          </a:prstGeom>
          <a:noFill/>
          <a:ln w="9525">
            <a:noFill/>
          </a:ln>
        </p:spPr>
        <p:txBody>
          <a:bodyPr wrap="square" anchor="t">
            <a:spAutoFit/>
          </a:bodyPr>
          <a:lstStyle/>
          <a:p>
            <a:r>
              <a:rPr lang="en-US" altLang="zh-CN" sz="1000">
                <a:solidFill>
                  <a:srgbClr val="FF0000"/>
                </a:solidFill>
                <a:latin typeface="Arial" panose="020B0604020202020204" pitchFamily="34" charset="0"/>
                <a:ea typeface="微软雅黑" panose="020B0503020204020204" pitchFamily="34" charset="-122"/>
              </a:rPr>
              <a:t>500000</a:t>
            </a:r>
            <a:endParaRPr lang="en-US" altLang="zh-CN" sz="1000">
              <a:solidFill>
                <a:srgbClr val="FF0000"/>
              </a:solidFill>
              <a:latin typeface="Arial" panose="020B0604020202020204" pitchFamily="34" charset="0"/>
              <a:ea typeface="微软雅黑" panose="020B0503020204020204" pitchFamily="34" charset="-122"/>
            </a:endParaRPr>
          </a:p>
        </p:txBody>
      </p:sp>
      <p:sp>
        <p:nvSpPr>
          <p:cNvPr id="23" name="文本框 22"/>
          <p:cNvSpPr txBox="1"/>
          <p:nvPr/>
        </p:nvSpPr>
        <p:spPr>
          <a:xfrm>
            <a:off x="4781550" y="5302250"/>
            <a:ext cx="865188" cy="244475"/>
          </a:xfrm>
          <a:prstGeom prst="rect">
            <a:avLst/>
          </a:prstGeom>
          <a:noFill/>
        </p:spPr>
        <p:txBody>
          <a:bodyPr wrap="square" rtlCol="0">
            <a:spAutoFit/>
          </a:bodyPr>
          <a:lstStyle/>
          <a:p>
            <a:r>
              <a:rPr lang="en-US" altLang="zh-CN" sz="1000" b="1"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cs"/>
              </a:rPr>
              <a:t>3000000</a:t>
            </a:r>
            <a:endParaRPr lang="en-US" altLang="zh-CN" sz="1000" b="1" noProof="1">
              <a:effectLst>
                <a:outerShdw blurRad="38100" dist="19050" dir="2700000" algn="tl" rotWithShape="0">
                  <a:schemeClr val="dk1">
                    <a:alpha val="40000"/>
                  </a:schemeClr>
                </a:outerShdw>
              </a:effectLst>
            </a:endParaRPr>
          </a:p>
        </p:txBody>
      </p:sp>
      <p:sp>
        <p:nvSpPr>
          <p:cNvPr id="24" name="文本框 23"/>
          <p:cNvSpPr txBox="1"/>
          <p:nvPr/>
        </p:nvSpPr>
        <p:spPr>
          <a:xfrm>
            <a:off x="4801869" y="5649594"/>
            <a:ext cx="795020" cy="245110"/>
          </a:xfrm>
          <a:prstGeom prst="rect">
            <a:avLst/>
          </a:prstGeom>
          <a:noFill/>
        </p:spPr>
        <p:txBody>
          <a:bodyPr wrap="square" rtlCol="0">
            <a:spAutoFit/>
            <a:scene3d>
              <a:camera prst="orthographicFront"/>
              <a:lightRig rig="threePt" dir="t"/>
            </a:scene3d>
          </a:bodyPr>
          <a:lstStyle/>
          <a:p>
            <a:r>
              <a:rPr lang="en-US" altLang="zh-CN" sz="1000"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cs"/>
              </a:rPr>
              <a:t>750000</a:t>
            </a:r>
            <a:endParaRPr lang="en-US" altLang="zh-CN" sz="1000" noProof="1">
              <a:effectLst>
                <a:outerShdw blurRad="38100" dist="19050" dir="2700000" algn="tl" rotWithShape="0">
                  <a:schemeClr val="dk1">
                    <a:alpha val="40000"/>
                  </a:schemeClr>
                </a:outerShdw>
              </a:effectLst>
            </a:endParaRPr>
          </a:p>
        </p:txBody>
      </p:sp>
      <p:sp>
        <p:nvSpPr>
          <p:cNvPr id="25"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801869" y="6169979"/>
            <a:ext cx="715646" cy="246221"/>
          </a:xfrm>
          <a:prstGeom prst="rect">
            <a:avLst/>
          </a:prstGeom>
          <a:noFill/>
        </p:spPr>
        <p:txBody>
          <a:bodyPr wrap="square" rtlCol="0">
            <a:spAutoFit/>
          </a:bodyPr>
          <a:lstStyle/>
          <a:p>
            <a:r>
              <a:rPr lang="en-US" altLang="zh-CN" sz="1000" b="1" dirty="0"/>
              <a:t>250000</a:t>
            </a:r>
            <a:endParaRPr lang="zh-CN" altLang="en-US"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0" grpId="0" bldLvl="0" animBg="1"/>
      <p:bldP spid="20" grpId="1" animBg="1"/>
      <p:bldP spid="21" grpId="0"/>
      <p:bldP spid="22"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小型微利企业政策免征地方分享部分要点</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993529" y="2061795"/>
            <a:ext cx="9697917" cy="3693319"/>
          </a:xfrm>
          <a:prstGeom prst="rect">
            <a:avLst/>
          </a:prstGeom>
          <a:noFill/>
        </p:spPr>
        <p:txBody>
          <a:bodyPr wrap="square" rtlCol="0">
            <a:spAutoFit/>
          </a:bodyPr>
          <a:lstStyle/>
          <a:p>
            <a:r>
              <a:rPr lang="zh-CN" altLang="en-US" b="1" dirty="0">
                <a:solidFill>
                  <a:srgbClr val="FF0000"/>
                </a:solidFill>
              </a:rPr>
              <a:t>一、政策文件</a:t>
            </a:r>
            <a:endParaRPr lang="en-US" altLang="zh-CN" b="1" dirty="0">
              <a:solidFill>
                <a:srgbClr val="FF0000"/>
              </a:solidFill>
            </a:endParaRPr>
          </a:p>
          <a:p>
            <a:r>
              <a:rPr lang="zh-CN" altLang="en-US" b="1" dirty="0"/>
              <a:t>      </a:t>
            </a:r>
            <a:r>
              <a:rPr lang="en-US" altLang="zh-CN" b="1" dirty="0"/>
              <a:t>《</a:t>
            </a:r>
            <a:r>
              <a:rPr lang="zh-CN" altLang="en-US" b="1" dirty="0"/>
              <a:t>关于延续和修订促进广西北部湾经济区开放开发若干政策规定的通知</a:t>
            </a:r>
            <a:r>
              <a:rPr lang="en-US" altLang="zh-CN" b="1" dirty="0"/>
              <a:t>》</a:t>
            </a:r>
            <a:r>
              <a:rPr lang="zh-CN" altLang="en-US" b="1" dirty="0"/>
              <a:t>（桂政发</a:t>
            </a:r>
            <a:r>
              <a:rPr lang="en-US" altLang="zh-CN" b="1" dirty="0"/>
              <a:t>[2014]5</a:t>
            </a:r>
            <a:r>
              <a:rPr lang="zh-CN" altLang="en-US" b="1" dirty="0"/>
              <a:t>号 ）</a:t>
            </a:r>
            <a:endParaRPr lang="en-US" altLang="zh-CN" b="1" dirty="0"/>
          </a:p>
          <a:p>
            <a:r>
              <a:rPr lang="zh-CN" altLang="en-US" dirty="0"/>
              <a:t>      新办的从事国家非限制和禁止行业的小型微利企业，从开办之日所属纳税年度起，免征</a:t>
            </a:r>
            <a:r>
              <a:rPr lang="en-US" altLang="zh-CN" dirty="0"/>
              <a:t>5</a:t>
            </a:r>
            <a:r>
              <a:rPr lang="zh-CN" altLang="en-US" dirty="0"/>
              <a:t>年属于地方分享部分的企业所得税。</a:t>
            </a:r>
            <a:endParaRPr lang="en-US" altLang="zh-CN" dirty="0"/>
          </a:p>
          <a:p>
            <a:r>
              <a:rPr lang="zh-CN" altLang="en-US" b="1" dirty="0"/>
              <a:t>       </a:t>
            </a:r>
            <a:r>
              <a:rPr lang="en-US" altLang="zh-CN" b="1" dirty="0"/>
              <a:t>《</a:t>
            </a:r>
            <a:r>
              <a:rPr lang="zh-CN" altLang="en-US" b="1" dirty="0"/>
              <a:t>广西壮族自治区人民政府关于印发加快珠江</a:t>
            </a:r>
            <a:r>
              <a:rPr lang="en-US" altLang="zh-CN" b="1" dirty="0"/>
              <a:t>—</a:t>
            </a:r>
            <a:r>
              <a:rPr lang="zh-CN" altLang="en-US" b="1" dirty="0"/>
              <a:t>西江经济带（广西）发展若干政策的通</a:t>
            </a:r>
            <a:r>
              <a:rPr lang="en-US" altLang="zh-CN" b="1" dirty="0"/>
              <a:t>》(</a:t>
            </a:r>
            <a:r>
              <a:rPr lang="zh-CN" altLang="en-US" b="1" dirty="0"/>
              <a:t>桂政发</a:t>
            </a:r>
            <a:r>
              <a:rPr lang="en-US" altLang="zh-CN" b="1" dirty="0"/>
              <a:t>〔2016〕70</a:t>
            </a:r>
            <a:r>
              <a:rPr lang="zh-CN" altLang="en-US" b="1" dirty="0"/>
              <a:t>号</a:t>
            </a:r>
            <a:r>
              <a:rPr lang="en-US" altLang="zh-CN" b="1" dirty="0"/>
              <a:t>)</a:t>
            </a:r>
            <a:endParaRPr lang="en-US" altLang="zh-CN" b="1" dirty="0"/>
          </a:p>
          <a:p>
            <a:r>
              <a:rPr lang="zh-CN" altLang="en-US" dirty="0"/>
              <a:t>       新办的从事国家非限制和禁止行业的小型微利企业</a:t>
            </a:r>
            <a:r>
              <a:rPr lang="en-US" altLang="zh-CN" dirty="0"/>
              <a:t>,</a:t>
            </a:r>
            <a:r>
              <a:rPr lang="zh-CN" altLang="en-US" dirty="0"/>
              <a:t>从开办之日所属纳税年度起</a:t>
            </a:r>
            <a:r>
              <a:rPr lang="en-US" altLang="zh-CN" dirty="0"/>
              <a:t>,</a:t>
            </a:r>
            <a:r>
              <a:rPr lang="zh-CN" altLang="en-US" dirty="0"/>
              <a:t>免征</a:t>
            </a:r>
            <a:r>
              <a:rPr lang="en-US" altLang="zh-CN" dirty="0"/>
              <a:t>5</a:t>
            </a:r>
            <a:r>
              <a:rPr lang="zh-CN" altLang="en-US" dirty="0"/>
              <a:t>年属于地方分享部分的企业所得税。</a:t>
            </a:r>
            <a:endParaRPr lang="en-US" altLang="zh-CN" dirty="0"/>
          </a:p>
          <a:p>
            <a:endParaRPr lang="en-US" altLang="zh-CN" dirty="0"/>
          </a:p>
          <a:p>
            <a:r>
              <a:rPr lang="zh-CN" altLang="en-US" b="1" dirty="0">
                <a:solidFill>
                  <a:srgbClr val="FF0000"/>
                </a:solidFill>
              </a:rPr>
              <a:t>二、企业所得税中央及地方分享比例</a:t>
            </a:r>
            <a:endParaRPr lang="en-US" altLang="zh-CN" b="1" dirty="0">
              <a:solidFill>
                <a:srgbClr val="FF0000"/>
              </a:solidFill>
            </a:endParaRPr>
          </a:p>
          <a:p>
            <a:r>
              <a:rPr lang="zh-CN" altLang="en-US" dirty="0"/>
              <a:t>        根据国发</a:t>
            </a:r>
            <a:r>
              <a:rPr lang="en-US" altLang="zh-CN" dirty="0"/>
              <a:t>[2003]26</a:t>
            </a:r>
            <a:r>
              <a:rPr lang="zh-CN" altLang="en-US" dirty="0"/>
              <a:t>号规定，中央与地方所得税收入（包括企业所得税和个人所得税）分享比例为中央分享</a:t>
            </a:r>
            <a:r>
              <a:rPr lang="en-US" altLang="zh-CN" dirty="0"/>
              <a:t>60%</a:t>
            </a:r>
            <a:r>
              <a:rPr lang="zh-CN" altLang="en-US" dirty="0"/>
              <a:t>，地方分享</a:t>
            </a:r>
            <a:r>
              <a:rPr lang="en-US" altLang="zh-CN" dirty="0"/>
              <a:t>40%</a:t>
            </a:r>
            <a:r>
              <a:rPr lang="zh-CN" altLang="en-US"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9"/>
          <p:cNvPicPr>
            <a:picLocks noChangeAspect="1"/>
          </p:cNvPicPr>
          <p:nvPr/>
        </p:nvPicPr>
        <p:blipFill>
          <a:blip r:embed="rId1"/>
          <a:stretch>
            <a:fillRect/>
          </a:stretch>
        </p:blipFill>
        <p:spPr>
          <a:xfrm>
            <a:off x="5687256" y="1139507"/>
            <a:ext cx="6496050" cy="5556250"/>
          </a:xfrm>
          <a:prstGeom prst="rect">
            <a:avLst/>
          </a:prstGeom>
          <a:noFill/>
          <a:ln w="9525">
            <a:noFill/>
          </a:ln>
        </p:spPr>
      </p:pic>
      <p:sp>
        <p:nvSpPr>
          <p:cNvPr id="17" name="圆角矩形 16"/>
          <p:cNvSpPr/>
          <p:nvPr/>
        </p:nvSpPr>
        <p:spPr>
          <a:xfrm>
            <a:off x="11394831" y="5899638"/>
            <a:ext cx="826538" cy="538381"/>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18" name="图片 6"/>
          <p:cNvPicPr>
            <a:picLocks noChangeAspect="1"/>
          </p:cNvPicPr>
          <p:nvPr/>
        </p:nvPicPr>
        <p:blipFill>
          <a:blip r:embed="rId2"/>
          <a:stretch>
            <a:fillRect/>
          </a:stretch>
        </p:blipFill>
        <p:spPr>
          <a:xfrm>
            <a:off x="150056" y="778827"/>
            <a:ext cx="5537200" cy="5414963"/>
          </a:xfrm>
          <a:prstGeom prst="rect">
            <a:avLst/>
          </a:prstGeom>
          <a:noFill/>
          <a:ln w="9525">
            <a:noFill/>
          </a:ln>
        </p:spPr>
      </p:pic>
      <p:cxnSp>
        <p:nvCxnSpPr>
          <p:cNvPr id="19" name="肘形连接符 18"/>
          <p:cNvCxnSpPr>
            <a:endCxn id="17" idx="1"/>
          </p:cNvCxnSpPr>
          <p:nvPr/>
        </p:nvCxnSpPr>
        <p:spPr>
          <a:xfrm>
            <a:off x="2842809" y="5809982"/>
            <a:ext cx="8552022" cy="358847"/>
          </a:xfrm>
          <a:prstGeom prst="bentConnector3">
            <a:avLst>
              <a:gd name="adj1" fmla="val 50000"/>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219197" y="5764602"/>
            <a:ext cx="2585549" cy="214167"/>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t> </a:t>
            </a:r>
            <a:endParaRPr lang="en-US" altLang="zh-CN" strike="noStrike" noProof="1"/>
          </a:p>
        </p:txBody>
      </p:sp>
      <p:sp>
        <p:nvSpPr>
          <p:cNvPr id="82959" name="文本框 7"/>
          <p:cNvSpPr txBox="1"/>
          <p:nvPr/>
        </p:nvSpPr>
        <p:spPr>
          <a:xfrm>
            <a:off x="11574463" y="1882775"/>
            <a:ext cx="639762" cy="244475"/>
          </a:xfrm>
          <a:prstGeom prst="rect">
            <a:avLst/>
          </a:prstGeom>
          <a:noFill/>
          <a:ln w="9525">
            <a:noFill/>
          </a:ln>
        </p:spPr>
        <p:txBody>
          <a:bodyPr wrap="square" anchor="t">
            <a:spAutoFit/>
          </a:bodyPr>
          <a:lstStyle/>
          <a:p>
            <a:endParaRPr lang="en-US" altLang="zh-CN" sz="1000" dirty="0">
              <a:solidFill>
                <a:srgbClr val="FF0000"/>
              </a:solidFill>
              <a:latin typeface="Arial" panose="020B0604020202020204" pitchFamily="34" charset="0"/>
              <a:ea typeface="微软雅黑" panose="020B0503020204020204" pitchFamily="34" charset="-122"/>
            </a:endParaRPr>
          </a:p>
        </p:txBody>
      </p:sp>
      <p:sp>
        <p:nvSpPr>
          <p:cNvPr id="25"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对话气泡: 椭圆形 5"/>
          <p:cNvSpPr/>
          <p:nvPr/>
        </p:nvSpPr>
        <p:spPr>
          <a:xfrm>
            <a:off x="9821070" y="4730751"/>
            <a:ext cx="1863969" cy="1203574"/>
          </a:xfrm>
          <a:prstGeom prst="wedgeEllipseCallout">
            <a:avLst>
              <a:gd name="adj1" fmla="val 54639"/>
              <a:gd name="adj2" fmla="val 59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t>选择“免征”是指企业所得税款地方分成</a:t>
            </a:r>
            <a:r>
              <a:rPr lang="en-US" altLang="zh-CN" sz="1000" dirty="0"/>
              <a:t>40%</a:t>
            </a:r>
            <a:r>
              <a:rPr lang="zh-CN" altLang="en-US" sz="1000" dirty="0"/>
              <a:t>部分全部免征，即按</a:t>
            </a:r>
            <a:r>
              <a:rPr lang="en-US" altLang="zh-CN" sz="1000" dirty="0"/>
              <a:t>A10000</a:t>
            </a:r>
            <a:r>
              <a:rPr lang="zh-CN" altLang="en-US" sz="1000" dirty="0"/>
              <a:t>第</a:t>
            </a:r>
            <a:r>
              <a:rPr lang="en-US" altLang="zh-CN" sz="1000" dirty="0"/>
              <a:t>28</a:t>
            </a:r>
            <a:r>
              <a:rPr lang="zh-CN" altLang="en-US" sz="1000" dirty="0"/>
              <a:t>栏</a:t>
            </a:r>
            <a:r>
              <a:rPr lang="en-US" altLang="zh-CN" sz="1000" dirty="0"/>
              <a:t>*40%</a:t>
            </a:r>
            <a:endParaRPr lang="zh-CN"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0" grpId="0" bldLvl="0" animBg="1"/>
      <p:bldP spid="20" grpId="1"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文本框 1"/>
          <p:cNvSpPr txBox="1"/>
          <p:nvPr/>
        </p:nvSpPr>
        <p:spPr>
          <a:xfrm>
            <a:off x="8016875" y="1272540"/>
            <a:ext cx="3524885" cy="1630045"/>
          </a:xfrm>
          <a:prstGeom prst="rect">
            <a:avLst/>
          </a:prstGeom>
          <a:noFill/>
          <a:ln w="9525">
            <a:noFill/>
          </a:ln>
        </p:spPr>
        <p:txBody>
          <a:bodyPr wrap="square" anchor="t">
            <a:spAutoFit/>
          </a:bodyPr>
          <a:lstStyle/>
          <a:p>
            <a:r>
              <a:rPr lang="zh-CN" altLang="en-US" sz="2000" b="1" dirty="0">
                <a:latin typeface="微软雅黑" panose="020B0503020204020204" pitchFamily="34" charset="-122"/>
                <a:ea typeface="微软雅黑" panose="020B0503020204020204" pitchFamily="34" charset="-122"/>
              </a:rPr>
              <a:t>【案例二】某企业符合的小型微利企业标准，应纳税所得额为</a:t>
            </a:r>
            <a:r>
              <a:rPr lang="en-US" altLang="zh-CN" sz="2000" b="1" dirty="0">
                <a:latin typeface="微软雅黑" panose="020B0503020204020204" pitchFamily="34" charset="-122"/>
                <a:ea typeface="微软雅黑" panose="020B0503020204020204" pitchFamily="34" charset="-122"/>
              </a:rPr>
              <a:t>300</a:t>
            </a:r>
            <a:r>
              <a:rPr lang="zh-CN" altLang="en-US" sz="2000" b="1" dirty="0">
                <a:latin typeface="微软雅黑" panose="020B0503020204020204" pitchFamily="34" charset="-122"/>
                <a:ea typeface="微软雅黑" panose="020B0503020204020204" pitchFamily="34" charset="-122"/>
              </a:rPr>
              <a:t>万元，</a:t>
            </a:r>
            <a:r>
              <a:rPr lang="zh-CN" altLang="en-US" sz="2000" b="1" dirty="0">
                <a:solidFill>
                  <a:schemeClr val="accent1"/>
                </a:solidFill>
                <a:latin typeface="微软雅黑" panose="020B0503020204020204" pitchFamily="34" charset="-122"/>
                <a:ea typeface="微软雅黑" panose="020B0503020204020204" pitchFamily="34" charset="-122"/>
              </a:rPr>
              <a:t>且符合免征地方分享部分企业所得税</a:t>
            </a:r>
            <a:r>
              <a:rPr lang="zh-CN" altLang="en-US" sz="2000" b="1" dirty="0">
                <a:latin typeface="微软雅黑" panose="020B0503020204020204" pitchFamily="34" charset="-122"/>
                <a:ea typeface="微软雅黑" panose="020B0503020204020204" pitchFamily="34" charset="-122"/>
              </a:rPr>
              <a:t>，如何填写申报表？</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pic>
        <p:nvPicPr>
          <p:cNvPr id="80907" name="图片 9"/>
          <p:cNvPicPr>
            <a:picLocks noChangeAspect="1"/>
          </p:cNvPicPr>
          <p:nvPr/>
        </p:nvPicPr>
        <p:blipFill>
          <a:blip r:embed="rId1"/>
          <a:stretch>
            <a:fillRect/>
          </a:stretch>
        </p:blipFill>
        <p:spPr>
          <a:xfrm>
            <a:off x="134620" y="927418"/>
            <a:ext cx="7637463" cy="5556250"/>
          </a:xfrm>
          <a:prstGeom prst="rect">
            <a:avLst/>
          </a:prstGeom>
          <a:noFill/>
          <a:ln w="9525">
            <a:noFill/>
          </a:ln>
        </p:spPr>
      </p:pic>
      <p:sp>
        <p:nvSpPr>
          <p:cNvPr id="4" name="文本框 1"/>
          <p:cNvSpPr txBox="1"/>
          <p:nvPr/>
        </p:nvSpPr>
        <p:spPr>
          <a:xfrm>
            <a:off x="7060883" y="1633855"/>
            <a:ext cx="955675" cy="244475"/>
          </a:xfrm>
          <a:prstGeom prst="rect">
            <a:avLst/>
          </a:prstGeom>
          <a:noFill/>
          <a:ln w="9525">
            <a:noFill/>
          </a:ln>
        </p:spPr>
        <p:txBody>
          <a:bodyPr wrap="square" anchor="t">
            <a:spAutoFit/>
          </a:bodyPr>
          <a:lstStyle/>
          <a:p>
            <a:r>
              <a:rPr lang="en-US" altLang="zh-CN" sz="1000" b="1">
                <a:solidFill>
                  <a:srgbClr val="FF0000"/>
                </a:solidFill>
                <a:latin typeface="Arial" panose="020B0604020202020204" pitchFamily="34" charset="0"/>
                <a:ea typeface="微软雅黑" panose="020B0503020204020204" pitchFamily="34" charset="-122"/>
              </a:rPr>
              <a:t>500000</a:t>
            </a:r>
            <a:endParaRPr lang="en-US" altLang="zh-CN" sz="1000" b="1">
              <a:solidFill>
                <a:srgbClr val="FF0000"/>
              </a:solidFill>
              <a:latin typeface="Arial" panose="020B0604020202020204" pitchFamily="34" charset="0"/>
              <a:ea typeface="微软雅黑" panose="020B0503020204020204" pitchFamily="34" charset="-122"/>
            </a:endParaRPr>
          </a:p>
        </p:txBody>
      </p:sp>
      <p:sp>
        <p:nvSpPr>
          <p:cNvPr id="5" name="文本框 6"/>
          <p:cNvSpPr txBox="1"/>
          <p:nvPr/>
        </p:nvSpPr>
        <p:spPr>
          <a:xfrm>
            <a:off x="7060883" y="6113780"/>
            <a:ext cx="955675" cy="244475"/>
          </a:xfrm>
          <a:prstGeom prst="rect">
            <a:avLst/>
          </a:prstGeom>
          <a:noFill/>
          <a:ln w="9525">
            <a:noFill/>
          </a:ln>
        </p:spPr>
        <p:txBody>
          <a:bodyPr wrap="square" anchor="t">
            <a:spAutoFit/>
          </a:bodyPr>
          <a:lstStyle/>
          <a:p>
            <a:r>
              <a:rPr lang="en-US" altLang="zh-CN" sz="1000" b="1" dirty="0">
                <a:solidFill>
                  <a:srgbClr val="FF0000"/>
                </a:solidFill>
                <a:latin typeface="Arial" panose="020B0604020202020204" pitchFamily="34" charset="0"/>
                <a:ea typeface="微软雅黑" panose="020B0503020204020204" pitchFamily="34" charset="-122"/>
              </a:rPr>
              <a:t>600000</a:t>
            </a:r>
            <a:endParaRPr lang="en-US" altLang="zh-CN" sz="1000" b="1" dirty="0">
              <a:solidFill>
                <a:srgbClr val="FF0000"/>
              </a:solidFill>
              <a:latin typeface="Arial" panose="020B0604020202020204" pitchFamily="34" charset="0"/>
              <a:ea typeface="微软雅黑" panose="020B0503020204020204" pitchFamily="34" charset="-122"/>
            </a:endParaRPr>
          </a:p>
        </p:txBody>
      </p:sp>
      <p:sp>
        <p:nvSpPr>
          <p:cNvPr id="6"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7060883" y="5794131"/>
            <a:ext cx="641179" cy="246221"/>
          </a:xfrm>
          <a:prstGeom prst="rect">
            <a:avLst/>
          </a:prstGeom>
          <a:noFill/>
        </p:spPr>
        <p:txBody>
          <a:bodyPr wrap="square" rtlCol="0">
            <a:spAutoFit/>
          </a:bodyPr>
          <a:lstStyle/>
          <a:p>
            <a:r>
              <a:rPr lang="en-US" altLang="zh-CN" sz="1000" b="1" dirty="0">
                <a:solidFill>
                  <a:schemeClr val="accent1"/>
                </a:solidFill>
              </a:rPr>
              <a:t>100000</a:t>
            </a:r>
            <a:endParaRPr lang="zh-CN" altLang="en-US" sz="1000" b="1" dirty="0">
              <a:solidFill>
                <a:schemeClr val="accent1"/>
              </a:solidFill>
            </a:endParaRPr>
          </a:p>
        </p:txBody>
      </p:sp>
      <p:sp>
        <p:nvSpPr>
          <p:cNvPr id="2" name="文本框 1"/>
          <p:cNvSpPr txBox="1"/>
          <p:nvPr/>
        </p:nvSpPr>
        <p:spPr>
          <a:xfrm>
            <a:off x="8040370" y="3081655"/>
            <a:ext cx="3477895" cy="3276600"/>
          </a:xfrm>
          <a:prstGeom prst="rect">
            <a:avLst/>
          </a:prstGeom>
          <a:noFill/>
        </p:spPr>
        <p:txBody>
          <a:bodyPr wrap="square" rtlCol="0">
            <a:spAutoFit/>
          </a:bodyPr>
          <a:lstStyle/>
          <a:p>
            <a:pPr>
              <a:lnSpc>
                <a:spcPct val="150000"/>
              </a:lnSpc>
            </a:pPr>
            <a:r>
              <a:rPr lang="en-US" altLang="zh-CN" b="1" dirty="0">
                <a:solidFill>
                  <a:schemeClr val="accent1"/>
                </a:solidFill>
                <a:latin typeface="微软雅黑" panose="020B0503020204020204" pitchFamily="34" charset="-122"/>
                <a:ea typeface="微软雅黑" panose="020B0503020204020204" pitchFamily="34" charset="-122"/>
                <a:sym typeface="+mn-ea"/>
              </a:rPr>
              <a:t>【</a:t>
            </a:r>
            <a:r>
              <a:rPr lang="zh-CN" altLang="en-US" b="1" dirty="0">
                <a:solidFill>
                  <a:schemeClr val="accent1"/>
                </a:solidFill>
                <a:latin typeface="微软雅黑" panose="020B0503020204020204" pitchFamily="34" charset="-122"/>
                <a:ea typeface="微软雅黑" panose="020B0503020204020204" pitchFamily="34" charset="-122"/>
                <a:sym typeface="+mn-ea"/>
              </a:rPr>
              <a:t>解析</a:t>
            </a:r>
            <a:r>
              <a:rPr lang="en-US" altLang="zh-CN" b="1" dirty="0">
                <a:solidFill>
                  <a:schemeClr val="accent1"/>
                </a:solidFill>
                <a:latin typeface="微软雅黑" panose="020B0503020204020204" pitchFamily="34" charset="-122"/>
                <a:ea typeface="微软雅黑" panose="020B0503020204020204" pitchFamily="34" charset="-122"/>
                <a:sym typeface="+mn-ea"/>
              </a:rPr>
              <a:t>】</a:t>
            </a:r>
            <a:endParaRPr lang="zh-CN" altLang="en-US" b="1" dirty="0">
              <a:solidFill>
                <a:schemeClr val="accent1"/>
              </a:solidFill>
              <a:latin typeface="微软雅黑" panose="020B0503020204020204" pitchFamily="34" charset="-122"/>
              <a:ea typeface="微软雅黑" panose="020B0503020204020204" pitchFamily="34" charset="-122"/>
              <a:sym typeface="+mn-ea"/>
            </a:endParaRPr>
          </a:p>
          <a:p>
            <a:pPr>
              <a:lnSpc>
                <a:spcPct val="150000"/>
              </a:lnSpc>
            </a:pPr>
            <a:r>
              <a:rPr lang="en-US" altLang="zh-CN" b="1" dirty="0">
                <a:solidFill>
                  <a:srgbClr val="FF0000"/>
                </a:solidFill>
                <a:latin typeface="Arial" panose="020B0604020202020204" pitchFamily="34" charset="0"/>
                <a:ea typeface="微软雅黑" panose="020B0503020204020204" pitchFamily="34" charset="-122"/>
                <a:sym typeface="+mn-ea"/>
              </a:rPr>
              <a:t>1.</a:t>
            </a:r>
            <a:r>
              <a:rPr lang="zh-CN" altLang="en-US" b="1">
                <a:solidFill>
                  <a:srgbClr val="FF0000"/>
                </a:solidFill>
                <a:latin typeface="Arial" panose="020B0604020202020204" pitchFamily="34" charset="0"/>
                <a:ea typeface="微软雅黑" panose="020B0503020204020204" pitchFamily="34" charset="-122"/>
                <a:sym typeface="+mn-ea"/>
              </a:rPr>
              <a:t>小型微利企业所得税优惠需缴纳企业所得税</a:t>
            </a:r>
            <a:r>
              <a:rPr lang="en-US" altLang="zh-CN" b="1">
                <a:solidFill>
                  <a:srgbClr val="FF0000"/>
                </a:solidFill>
                <a:latin typeface="Arial" panose="020B0604020202020204" pitchFamily="34" charset="0"/>
                <a:ea typeface="微软雅黑" panose="020B0503020204020204" pitchFamily="34" charset="-122"/>
                <a:sym typeface="+mn-ea"/>
              </a:rPr>
              <a:t>=</a:t>
            </a:r>
            <a:r>
              <a:rPr lang="zh-CN" altLang="en-US" b="1">
                <a:solidFill>
                  <a:srgbClr val="FF0000"/>
                </a:solidFill>
                <a:latin typeface="Arial" panose="020B0604020202020204" pitchFamily="34" charset="0"/>
                <a:ea typeface="微软雅黑" panose="020B0503020204020204" pitchFamily="34" charset="-122"/>
                <a:sym typeface="+mn-ea"/>
              </a:rPr>
              <a:t>100×25%×20%+200×50%×20%=25万元</a:t>
            </a:r>
            <a:endParaRPr lang="en-US" altLang="zh-CN" dirty="0">
              <a:solidFill>
                <a:schemeClr val="accent1"/>
              </a:solidFill>
              <a:latin typeface="Arial" panose="020B0604020202020204" pitchFamily="34" charset="0"/>
              <a:ea typeface="微软雅黑" panose="020B0503020204020204" pitchFamily="34" charset="-122"/>
            </a:endParaRPr>
          </a:p>
          <a:p>
            <a:pPr>
              <a:lnSpc>
                <a:spcPct val="150000"/>
              </a:lnSpc>
            </a:pPr>
            <a:r>
              <a:rPr lang="en-US" altLang="zh-CN" b="1" dirty="0">
                <a:solidFill>
                  <a:schemeClr val="accent1"/>
                </a:solidFill>
                <a:latin typeface="微软雅黑" panose="020B0503020204020204" pitchFamily="34" charset="-122"/>
                <a:ea typeface="微软雅黑" panose="020B0503020204020204" pitchFamily="34" charset="-122"/>
                <a:sym typeface="+mn-ea"/>
              </a:rPr>
              <a:t>2.</a:t>
            </a:r>
            <a:r>
              <a:rPr lang="zh-CN" altLang="en-US" b="1" dirty="0">
                <a:solidFill>
                  <a:schemeClr val="accent1"/>
                </a:solidFill>
                <a:latin typeface="微软雅黑" panose="020B0503020204020204" pitchFamily="34" charset="-122"/>
                <a:ea typeface="微软雅黑" panose="020B0503020204020204" pitchFamily="34" charset="-122"/>
                <a:sym typeface="+mn-ea"/>
              </a:rPr>
              <a:t>计算免征地方分享部分税款</a:t>
            </a:r>
            <a:r>
              <a:rPr lang="en-US" altLang="zh-CN" b="1" dirty="0">
                <a:solidFill>
                  <a:schemeClr val="accent1"/>
                </a:solidFill>
                <a:latin typeface="微软雅黑" panose="020B0503020204020204" pitchFamily="34" charset="-122"/>
                <a:ea typeface="微软雅黑" panose="020B0503020204020204" pitchFamily="34" charset="-122"/>
                <a:sym typeface="+mn-ea"/>
              </a:rPr>
              <a:t>=25*40%=10</a:t>
            </a:r>
            <a:r>
              <a:rPr lang="zh-CN" altLang="en-US" b="1" dirty="0">
                <a:solidFill>
                  <a:schemeClr val="accent1"/>
                </a:solidFill>
                <a:latin typeface="微软雅黑" panose="020B0503020204020204" pitchFamily="34" charset="-122"/>
                <a:ea typeface="微软雅黑" panose="020B0503020204020204" pitchFamily="34" charset="-122"/>
                <a:sym typeface="+mn-ea"/>
              </a:rPr>
              <a:t>万元</a:t>
            </a:r>
            <a:endParaRPr lang="zh-CN" altLang="en-US" b="1" dirty="0">
              <a:solidFill>
                <a:schemeClr val="accent1"/>
              </a:solidFill>
              <a:latin typeface="微软雅黑" panose="020B0503020204020204" pitchFamily="34" charset="-122"/>
              <a:ea typeface="微软雅黑" panose="020B0503020204020204" pitchFamily="34"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9"/>
          <p:cNvPicPr>
            <a:picLocks noChangeAspect="1"/>
          </p:cNvPicPr>
          <p:nvPr/>
        </p:nvPicPr>
        <p:blipFill>
          <a:blip r:embed="rId1"/>
          <a:stretch>
            <a:fillRect/>
          </a:stretch>
        </p:blipFill>
        <p:spPr>
          <a:xfrm>
            <a:off x="5718175" y="1174750"/>
            <a:ext cx="6496050" cy="5556250"/>
          </a:xfrm>
          <a:prstGeom prst="rect">
            <a:avLst/>
          </a:prstGeom>
          <a:noFill/>
          <a:ln w="9525">
            <a:noFill/>
          </a:ln>
        </p:spPr>
      </p:pic>
      <p:sp>
        <p:nvSpPr>
          <p:cNvPr id="17" name="圆角矩形 16"/>
          <p:cNvSpPr/>
          <p:nvPr/>
        </p:nvSpPr>
        <p:spPr>
          <a:xfrm>
            <a:off x="11509375" y="6413500"/>
            <a:ext cx="682625"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18" name="图片 6"/>
          <p:cNvPicPr>
            <a:picLocks noChangeAspect="1"/>
          </p:cNvPicPr>
          <p:nvPr/>
        </p:nvPicPr>
        <p:blipFill>
          <a:blip r:embed="rId2"/>
          <a:stretch>
            <a:fillRect/>
          </a:stretch>
        </p:blipFill>
        <p:spPr>
          <a:xfrm>
            <a:off x="180975" y="1174750"/>
            <a:ext cx="5537200" cy="5414963"/>
          </a:xfrm>
          <a:prstGeom prst="rect">
            <a:avLst/>
          </a:prstGeom>
          <a:noFill/>
          <a:ln w="9525">
            <a:noFill/>
          </a:ln>
        </p:spPr>
      </p:pic>
      <p:cxnSp>
        <p:nvCxnSpPr>
          <p:cNvPr id="19" name="肘形连接符 18"/>
          <p:cNvCxnSpPr/>
          <p:nvPr/>
        </p:nvCxnSpPr>
        <p:spPr>
          <a:xfrm rot="16200000" flipH="1">
            <a:off x="8142922" y="2768600"/>
            <a:ext cx="617538" cy="6599238"/>
          </a:xfrm>
          <a:prstGeom prst="bentConnector3">
            <a:avLst>
              <a:gd name="adj1" fmla="val -38541"/>
            </a:avLst>
          </a:prstGeom>
          <a:ln w="76200">
            <a:solidFill>
              <a:schemeClr val="accent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786630" y="5796280"/>
            <a:ext cx="730885" cy="19367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t> </a:t>
            </a:r>
            <a:endParaRPr lang="en-US" altLang="zh-CN" strike="noStrike" noProof="1"/>
          </a:p>
        </p:txBody>
      </p:sp>
      <p:sp>
        <p:nvSpPr>
          <p:cNvPr id="82959" name="文本框 7"/>
          <p:cNvSpPr txBox="1"/>
          <p:nvPr/>
        </p:nvSpPr>
        <p:spPr>
          <a:xfrm>
            <a:off x="11574463" y="1882775"/>
            <a:ext cx="639762" cy="244475"/>
          </a:xfrm>
          <a:prstGeom prst="rect">
            <a:avLst/>
          </a:prstGeom>
          <a:noFill/>
          <a:ln w="9525">
            <a:noFill/>
          </a:ln>
        </p:spPr>
        <p:txBody>
          <a:bodyPr wrap="square" anchor="t">
            <a:spAutoFit/>
          </a:bodyPr>
          <a:lstStyle/>
          <a:p>
            <a:r>
              <a:rPr lang="en-US" altLang="zh-CN" sz="1000">
                <a:solidFill>
                  <a:srgbClr val="FF0000"/>
                </a:solidFill>
                <a:latin typeface="Arial" panose="020B0604020202020204" pitchFamily="34" charset="0"/>
                <a:ea typeface="微软雅黑" panose="020B0503020204020204" pitchFamily="34" charset="-122"/>
              </a:rPr>
              <a:t>500000</a:t>
            </a:r>
            <a:endParaRPr lang="en-US" altLang="zh-CN" sz="1000">
              <a:solidFill>
                <a:srgbClr val="FF0000"/>
              </a:solidFill>
              <a:latin typeface="Arial" panose="020B0604020202020204" pitchFamily="34" charset="0"/>
              <a:ea typeface="微软雅黑" panose="020B0503020204020204" pitchFamily="34" charset="-122"/>
            </a:endParaRPr>
          </a:p>
        </p:txBody>
      </p:sp>
      <p:sp>
        <p:nvSpPr>
          <p:cNvPr id="21" name="文本框 8"/>
          <p:cNvSpPr txBox="1"/>
          <p:nvPr/>
        </p:nvSpPr>
        <p:spPr>
          <a:xfrm>
            <a:off x="11509375" y="6413500"/>
            <a:ext cx="704850" cy="245110"/>
          </a:xfrm>
          <a:prstGeom prst="rect">
            <a:avLst/>
          </a:prstGeom>
          <a:noFill/>
          <a:ln w="9525">
            <a:noFill/>
          </a:ln>
        </p:spPr>
        <p:txBody>
          <a:bodyPr wrap="square" anchor="t">
            <a:spAutoFit/>
          </a:bodyPr>
          <a:lstStyle/>
          <a:p>
            <a:r>
              <a:rPr lang="en-US" altLang="zh-CN" sz="1000" dirty="0">
                <a:solidFill>
                  <a:srgbClr val="FF0000"/>
                </a:solidFill>
                <a:latin typeface="Arial" panose="020B0604020202020204" pitchFamily="34" charset="0"/>
                <a:ea typeface="微软雅黑" panose="020B0503020204020204" pitchFamily="34" charset="-122"/>
              </a:rPr>
              <a:t>600000</a:t>
            </a:r>
            <a:endParaRPr lang="en-US" altLang="zh-CN" sz="1000" dirty="0">
              <a:solidFill>
                <a:srgbClr val="FF0000"/>
              </a:solidFill>
              <a:latin typeface="Arial" panose="020B0604020202020204" pitchFamily="34" charset="0"/>
              <a:ea typeface="微软雅黑" panose="020B0503020204020204" pitchFamily="34" charset="-122"/>
            </a:endParaRPr>
          </a:p>
        </p:txBody>
      </p:sp>
      <p:sp>
        <p:nvSpPr>
          <p:cNvPr id="22" name="文本框 9"/>
          <p:cNvSpPr txBox="1"/>
          <p:nvPr/>
        </p:nvSpPr>
        <p:spPr>
          <a:xfrm>
            <a:off x="4786630" y="5778500"/>
            <a:ext cx="738505" cy="245110"/>
          </a:xfrm>
          <a:prstGeom prst="rect">
            <a:avLst/>
          </a:prstGeom>
          <a:noFill/>
          <a:ln w="9525">
            <a:noFill/>
          </a:ln>
        </p:spPr>
        <p:txBody>
          <a:bodyPr wrap="square" anchor="t">
            <a:spAutoFit/>
          </a:bodyPr>
          <a:lstStyle/>
          <a:p>
            <a:r>
              <a:rPr lang="en-US" altLang="zh-CN" sz="1000" dirty="0">
                <a:solidFill>
                  <a:srgbClr val="FF0000"/>
                </a:solidFill>
                <a:latin typeface="Arial" panose="020B0604020202020204" pitchFamily="34" charset="0"/>
                <a:ea typeface="微软雅黑" panose="020B0503020204020204" pitchFamily="34" charset="-122"/>
              </a:rPr>
              <a:t>600000</a:t>
            </a:r>
            <a:endParaRPr lang="en-US" altLang="zh-CN" sz="1000" dirty="0">
              <a:solidFill>
                <a:srgbClr val="FF0000"/>
              </a:solidFill>
              <a:latin typeface="Arial" panose="020B0604020202020204" pitchFamily="34" charset="0"/>
              <a:ea typeface="微软雅黑" panose="020B0503020204020204" pitchFamily="34" charset="-122"/>
            </a:endParaRPr>
          </a:p>
        </p:txBody>
      </p:sp>
      <p:sp>
        <p:nvSpPr>
          <p:cNvPr id="23" name="文本框 22"/>
          <p:cNvSpPr txBox="1"/>
          <p:nvPr/>
        </p:nvSpPr>
        <p:spPr>
          <a:xfrm>
            <a:off x="4781550" y="5302250"/>
            <a:ext cx="865188" cy="244475"/>
          </a:xfrm>
          <a:prstGeom prst="rect">
            <a:avLst/>
          </a:prstGeom>
          <a:noFill/>
        </p:spPr>
        <p:txBody>
          <a:bodyPr wrap="square" rtlCol="0">
            <a:spAutoFit/>
          </a:bodyPr>
          <a:lstStyle/>
          <a:p>
            <a:r>
              <a:rPr lang="en-US" altLang="zh-CN" sz="1000" b="1"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cs"/>
              </a:rPr>
              <a:t>3000000</a:t>
            </a:r>
            <a:endParaRPr lang="en-US" altLang="zh-CN" sz="1000" b="1" noProof="1">
              <a:effectLst>
                <a:outerShdw blurRad="38100" dist="19050" dir="2700000" algn="tl" rotWithShape="0">
                  <a:schemeClr val="dk1">
                    <a:alpha val="40000"/>
                  </a:schemeClr>
                </a:outerShdw>
              </a:effectLst>
            </a:endParaRPr>
          </a:p>
        </p:txBody>
      </p:sp>
      <p:sp>
        <p:nvSpPr>
          <p:cNvPr id="24" name="文本框 23"/>
          <p:cNvSpPr txBox="1"/>
          <p:nvPr/>
        </p:nvSpPr>
        <p:spPr>
          <a:xfrm>
            <a:off x="4801869" y="5649594"/>
            <a:ext cx="795020" cy="245110"/>
          </a:xfrm>
          <a:prstGeom prst="rect">
            <a:avLst/>
          </a:prstGeom>
          <a:noFill/>
        </p:spPr>
        <p:txBody>
          <a:bodyPr wrap="square" rtlCol="0">
            <a:spAutoFit/>
            <a:scene3d>
              <a:camera prst="orthographicFront"/>
              <a:lightRig rig="threePt" dir="t"/>
            </a:scene3d>
          </a:bodyPr>
          <a:lstStyle/>
          <a:p>
            <a:r>
              <a:rPr lang="en-US" altLang="zh-CN" sz="1000" noProof="1">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cs typeface="+mn-cs"/>
              </a:rPr>
              <a:t>750000</a:t>
            </a:r>
            <a:endParaRPr lang="en-US" altLang="zh-CN" sz="1000" noProof="1">
              <a:effectLst>
                <a:outerShdw blurRad="38100" dist="19050" dir="2700000" algn="tl" rotWithShape="0">
                  <a:schemeClr val="dk1">
                    <a:alpha val="40000"/>
                  </a:schemeClr>
                </a:outerShdw>
              </a:effectLst>
            </a:endParaRPr>
          </a:p>
        </p:txBody>
      </p:sp>
      <p:sp>
        <p:nvSpPr>
          <p:cNvPr id="25" name="矩形 24"/>
          <p:cNvSpPr/>
          <p:nvPr/>
        </p:nvSpPr>
        <p:spPr>
          <a:xfrm>
            <a:off x="1396365" y="276860"/>
            <a:ext cx="10440035"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A107040  减免所得税优惠明细表</a:t>
            </a:r>
            <a:endParaRPr lang="en-US" altLang="zh-CN"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801869" y="6169979"/>
            <a:ext cx="715646" cy="246221"/>
          </a:xfrm>
          <a:prstGeom prst="rect">
            <a:avLst/>
          </a:prstGeom>
          <a:noFill/>
        </p:spPr>
        <p:txBody>
          <a:bodyPr wrap="square" rtlCol="0">
            <a:spAutoFit/>
          </a:bodyPr>
          <a:lstStyle/>
          <a:p>
            <a:r>
              <a:rPr lang="en-US" altLang="zh-CN" sz="1000" b="1" dirty="0"/>
              <a:t>150000</a:t>
            </a:r>
            <a:endParaRPr lang="zh-CN" altLang="en-US" sz="1000" b="1" dirty="0"/>
          </a:p>
        </p:txBody>
      </p:sp>
      <p:sp>
        <p:nvSpPr>
          <p:cNvPr id="14" name="文本框 13"/>
          <p:cNvSpPr txBox="1"/>
          <p:nvPr/>
        </p:nvSpPr>
        <p:spPr>
          <a:xfrm>
            <a:off x="11515810" y="6094889"/>
            <a:ext cx="641179" cy="246221"/>
          </a:xfrm>
          <a:prstGeom prst="rect">
            <a:avLst/>
          </a:prstGeom>
          <a:noFill/>
        </p:spPr>
        <p:txBody>
          <a:bodyPr wrap="square" rtlCol="0">
            <a:spAutoFit/>
          </a:bodyPr>
          <a:lstStyle/>
          <a:p>
            <a:r>
              <a:rPr lang="en-US" altLang="zh-CN" sz="1000" b="1" dirty="0">
                <a:solidFill>
                  <a:schemeClr val="accent1"/>
                </a:solidFill>
              </a:rPr>
              <a:t>100000</a:t>
            </a:r>
            <a:endParaRPr lang="zh-CN" altLang="en-US" sz="10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0" grpId="1" animBg="1"/>
      <p:bldP spid="22"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71035" y="3501390"/>
            <a:ext cx="7632065" cy="922020"/>
          </a:xfrm>
          <a:prstGeom prst="rect">
            <a:avLst/>
          </a:prstGeom>
        </p:spPr>
        <p:txBody>
          <a:bodyPr wrap="square">
            <a:spAutoFit/>
          </a:bodyPr>
          <a:lstStyle/>
          <a:p>
            <a:pPr fontAlgn="auto"/>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常见问答</a:t>
            </a:r>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4</a:t>
              </a:r>
              <a:endPar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企业的固定资产没有使用税法的加速折旧，需要填写年报表吗？</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93065" y="2061845"/>
            <a:ext cx="11215370" cy="3415030"/>
          </a:xfrm>
          <a:prstGeom prst="rect">
            <a:avLst/>
          </a:prstGeom>
          <a:noFill/>
        </p:spPr>
        <p:txBody>
          <a:bodyPr wrap="square" rtlCol="0">
            <a:spAutoFit/>
          </a:bodyPr>
          <a:lstStyle/>
          <a:p>
            <a:pPr>
              <a:lnSpc>
                <a:spcPct val="15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答：根据</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资产折旧、摊销及纳税调整明细表(A105080)填报说明，本表适用于发生资产折旧、摊销的纳税人填报。纳税人根据税法相关规定，以及国家统一企业会计制度，填报资产折旧、摊销的会计处理、税收规定，以及纳税调整情况。</a:t>
            </a:r>
            <a:r>
              <a:rPr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纳税人只要发生相关事项，不论是否进行纳税调整，均需填报本表。</a:t>
            </a:r>
            <a:endParaRPr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因此，</a:t>
            </a:r>
            <a:r>
              <a:rPr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纳税人只要发生相关事项，不论是否进行纳税调整，均需填报本表。</a:t>
            </a:r>
            <a:endParaRPr 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我公司有关联方，但是和关联没有业务往来，是否填写关联报表？</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93065" y="2061845"/>
            <a:ext cx="11215370" cy="1753235"/>
          </a:xfrm>
          <a:prstGeom prst="rect">
            <a:avLst/>
          </a:prstGeom>
          <a:noFill/>
        </p:spPr>
        <p:txBody>
          <a:bodyPr wrap="square" rtlCol="0">
            <a:spAutoFit/>
          </a:bodyPr>
          <a:lstStyle/>
          <a:p>
            <a:pPr>
              <a:lnSpc>
                <a:spcPct val="15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答：根据国家税务总局公告2016年第42号，今年的关联报表只有和关联方发生交易行为的纳税人才需要填报。如果纳税人只有关联方，但没有和关联方有交易行为发生的不需要填报。</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电子税务局无法带出弥补亏损数？</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93065" y="2061845"/>
            <a:ext cx="11215370" cy="1198880"/>
          </a:xfrm>
          <a:prstGeom prst="rect">
            <a:avLst/>
          </a:prstGeom>
          <a:noFill/>
        </p:spPr>
        <p:txBody>
          <a:bodyPr wrap="square" rtlCol="0">
            <a:spAutoFit/>
          </a:bodyPr>
          <a:lstStyle/>
          <a:p>
            <a:pPr>
              <a:lnSpc>
                <a:spcPct val="150000"/>
              </a:lnSpc>
            </a:pPr>
            <a:r>
              <a:rPr lang="zh-CN" sz="2400" b="1" dirty="0">
                <a:latin typeface="微软雅黑" panose="020B0503020204020204" pitchFamily="34" charset="-122"/>
                <a:ea typeface="微软雅黑" panose="020B0503020204020204" pitchFamily="34" charset="-122"/>
                <a:cs typeface="微软雅黑" panose="020B0503020204020204" pitchFamily="34" charset="-122"/>
              </a:rPr>
              <a:t>答：建议</a:t>
            </a:r>
            <a:r>
              <a:rPr sz="2400" b="1" dirty="0">
                <a:latin typeface="微软雅黑" panose="020B0503020204020204" pitchFamily="34" charset="-122"/>
                <a:ea typeface="微软雅黑" panose="020B0503020204020204" pitchFamily="34" charset="-122"/>
                <a:cs typeface="微软雅黑" panose="020B0503020204020204" pitchFamily="34" charset="-122"/>
              </a:rPr>
              <a:t>在</a:t>
            </a:r>
            <a:r>
              <a:rPr lang="zh-CN" sz="2400" b="1" dirty="0">
                <a:latin typeface="微软雅黑" panose="020B0503020204020204" pitchFamily="34" charset="-122"/>
                <a:ea typeface="微软雅黑" panose="020B0503020204020204" pitchFamily="34" charset="-122"/>
                <a:cs typeface="微软雅黑" panose="020B0503020204020204" pitchFamily="34" charset="-122"/>
              </a:rPr>
              <a:t>电子税务局</a:t>
            </a:r>
            <a:r>
              <a:rPr sz="2400" b="1" dirty="0">
                <a:latin typeface="微软雅黑" panose="020B0503020204020204" pitchFamily="34" charset="-122"/>
                <a:ea typeface="微软雅黑" panose="020B0503020204020204" pitchFamily="34" charset="-122"/>
                <a:cs typeface="微软雅黑" panose="020B0503020204020204" pitchFamily="34" charset="-122"/>
              </a:rPr>
              <a:t>申报更正模块，更正一下</a:t>
            </a:r>
            <a:r>
              <a:rPr lang="en-US" sz="2400" b="1" dirty="0">
                <a:latin typeface="微软雅黑" panose="020B0503020204020204" pitchFamily="34" charset="-122"/>
                <a:ea typeface="微软雅黑" panose="020B0503020204020204" pitchFamily="34" charset="-122"/>
                <a:cs typeface="微软雅黑" panose="020B0503020204020204" pitchFamily="34" charset="-122"/>
              </a:rPr>
              <a:t>20</a:t>
            </a:r>
            <a:r>
              <a:rPr sz="2400" b="1" dirty="0">
                <a:latin typeface="微软雅黑" panose="020B0503020204020204" pitchFamily="34" charset="-122"/>
                <a:ea typeface="微软雅黑" panose="020B0503020204020204" pitchFamily="34" charset="-122"/>
                <a:cs typeface="微软雅黑" panose="020B0503020204020204" pitchFamily="34" charset="-122"/>
              </a:rPr>
              <a:t>18年的年报表，不需要更改数据，直接更正，然后点击我的信息-同步注册信息-保存</a:t>
            </a:r>
            <a:r>
              <a:rPr lang="zh-CN" sz="24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385445" y="936625"/>
          <a:ext cx="11437620" cy="5165090"/>
        </p:xfrm>
        <a:graphic>
          <a:graphicData uri="http://schemas.openxmlformats.org/drawingml/2006/table">
            <a:tbl>
              <a:tblPr firstRow="1" bandRow="1">
                <a:tableStyleId>{5C22544A-7EE6-4342-B048-85BDC9FD1C3A}</a:tableStyleId>
              </a:tblPr>
              <a:tblGrid>
                <a:gridCol w="1163320"/>
                <a:gridCol w="5360670"/>
                <a:gridCol w="4913630"/>
              </a:tblGrid>
              <a:tr h="380365">
                <a:tc>
                  <a:txBody>
                    <a:bodyPr/>
                    <a:lstStyle/>
                    <a:p>
                      <a:pPr>
                        <a:buNone/>
                      </a:pPr>
                      <a:r>
                        <a:rPr lang="zh-CN" altLang="en-US"/>
                        <a:t>变化事项</a:t>
                      </a:r>
                      <a:endParaRPr lang="zh-CN" altLang="en-US"/>
                    </a:p>
                  </a:txBody>
                  <a:tcPr/>
                </a:tc>
                <a:tc>
                  <a:txBody>
                    <a:bodyPr/>
                    <a:lstStyle/>
                    <a:p>
                      <a:pPr algn="ctr">
                        <a:buNone/>
                      </a:pPr>
                      <a:r>
                        <a:rPr lang="zh-CN" altLang="en-US"/>
                        <a:t>税收优惠概要</a:t>
                      </a:r>
                      <a:endParaRPr lang="zh-CN" altLang="en-US"/>
                    </a:p>
                  </a:txBody>
                  <a:tcPr/>
                </a:tc>
                <a:tc>
                  <a:txBody>
                    <a:bodyPr/>
                    <a:lstStyle/>
                    <a:p>
                      <a:pPr>
                        <a:buNone/>
                      </a:pPr>
                      <a:r>
                        <a:rPr lang="zh-CN" altLang="en-US"/>
                        <a:t>文件依据</a:t>
                      </a:r>
                      <a:endParaRPr lang="zh-CN" altLang="en-US"/>
                    </a:p>
                  </a:txBody>
                  <a:tcPr/>
                </a:tc>
              </a:tr>
              <a:tr h="340360">
                <a:tc rowSpan="5">
                  <a:txBody>
                    <a:bodyPr/>
                    <a:lstStyle/>
                    <a:p>
                      <a:pPr algn="ct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五扩</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小型微利企业普惠性优惠政策再扩围再</a:t>
                      </a:r>
                      <a:r>
                        <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加力</a:t>
                      </a:r>
                      <a:endPar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kumimoji="1" lang="zh-CN" altLang="en-US" sz="1400" b="1" spc="30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财税〔2019〕13号</a:t>
                      </a:r>
                      <a:endParaRPr kumimoji="1" lang="zh-CN" altLang="en-US" sz="1400" b="1" spc="30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a:tc>
              </a:tr>
              <a:tr h="314325">
                <a:tc vMerge="1">
                  <a:tcPr/>
                </a:tc>
                <a:tc>
                  <a:txBody>
                    <a:bodyPr/>
                    <a:lstStyle/>
                    <a:p>
                      <a:pPr>
                        <a:buNone/>
                      </a:pPr>
                      <a:r>
                        <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创业投资企业优惠条件放宽</a:t>
                      </a:r>
                      <a:endPar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en-US" sz="1400" b="1" spc="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财税〔2019〕13 号</a:t>
                      </a:r>
                      <a:endParaRPr lang="zh-CN" altLang="en-US" sz="1400" b="1" spc="2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txBody>
                  <a:tcPr/>
                </a:tc>
              </a:tr>
              <a:tr h="32131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企业招用符合条件的自主就业退役士兵税收优惠额度</a:t>
                      </a:r>
                      <a:r>
                        <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提高</a:t>
                      </a:r>
                      <a:endParaRPr lang="zh-CN" altLang="en-US" sz="1400" b="1"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en-US" sz="1400" b="1" spc="1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财税</a:t>
                      </a:r>
                      <a:r>
                        <a:rPr lang="en-US" altLang="zh-CN" sz="1400" b="1" spc="1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a:t>
                      </a:r>
                      <a:r>
                        <a:rPr lang="zh-CN" altLang="en-US" sz="1400" b="1" spc="1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a:t>
                      </a:r>
                      <a:r>
                        <a:rPr lang="en-US" altLang="zh-CN" sz="1400" b="1" spc="1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pc="15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21号</a:t>
                      </a:r>
                      <a:endParaRPr lang="zh-CN" altLang="en-US" sz="1400" b="1">
                        <a:solidFill>
                          <a:schemeClr val="tx1"/>
                        </a:solidFill>
                      </a:endParaRPr>
                    </a:p>
                  </a:txBody>
                  <a:tcPr/>
                </a:tc>
              </a:tr>
              <a:tr h="33020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扩大支持重点群体就业税收优惠政策范围和额度</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150" dirty="0">
                          <a:solidFill>
                            <a:srgbClr val="000000"/>
                          </a:solidFill>
                          <a:latin typeface="微软雅黑" panose="020B0503020204020204" pitchFamily="34" charset="-122"/>
                          <a:ea typeface="微软雅黑" panose="020B0503020204020204" pitchFamily="34" charset="-122"/>
                        </a:rPr>
                        <a:t>财税〔2019〕22号</a:t>
                      </a:r>
                      <a:endParaRPr lang="zh-CN" altLang="en-US" sz="1400" b="1" spc="150" dirty="0">
                        <a:solidFill>
                          <a:srgbClr val="000000"/>
                        </a:solidFill>
                        <a:latin typeface="微软雅黑" panose="020B0503020204020204" pitchFamily="34" charset="-122"/>
                        <a:ea typeface="微软雅黑" panose="020B0503020204020204" pitchFamily="34" charset="-122"/>
                      </a:endParaRPr>
                    </a:p>
                  </a:txBody>
                  <a:tcPr/>
                </a:tc>
              </a:tr>
              <a:tr h="319405">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扩大固定资产加速折旧优惠政策适用范围</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150" dirty="0">
                          <a:solidFill>
                            <a:srgbClr val="000000"/>
                          </a:solidFill>
                          <a:latin typeface="微软雅黑" panose="020B0503020204020204" pitchFamily="34" charset="-122"/>
                          <a:ea typeface="微软雅黑" panose="020B0503020204020204" pitchFamily="34" charset="-122"/>
                        </a:rPr>
                        <a:t>财政部 税务总局公告2019年第66号</a:t>
                      </a:r>
                      <a:endParaRPr lang="zh-CN" altLang="en-US" sz="1400" b="1" spc="150" dirty="0">
                        <a:solidFill>
                          <a:srgbClr val="000000"/>
                        </a:solidFill>
                        <a:latin typeface="微软雅黑" panose="020B0503020204020204" pitchFamily="34" charset="-122"/>
                        <a:ea typeface="微软雅黑" panose="020B0503020204020204" pitchFamily="34" charset="-122"/>
                      </a:endParaRPr>
                    </a:p>
                  </a:txBody>
                  <a:tcPr/>
                </a:tc>
              </a:tr>
              <a:tr h="321310">
                <a:tc rowSpan="4">
                  <a:txBody>
                    <a:bodyPr/>
                    <a:lstStyle/>
                    <a:p>
                      <a:pPr algn="ct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四增</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新增企业转让和持有创新企业CDR企业所得税优惠政策</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sym typeface="+mn-ea"/>
                        </a:rPr>
                        <a:t>财政部    税务总局 证监会公告2019年第52号</a:t>
                      </a:r>
                      <a:endParaRPr lang="zh-CN" altLang="en-US" sz="1400" b="1"/>
                    </a:p>
                  </a:txBody>
                  <a:tcPr/>
                </a:tc>
              </a:tr>
              <a:tr h="51816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新增养老、托育、家政等社区家庭服务业企业所得税减计收入政策</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 发展改革委 民政部 商务部 卫生健康委  公告2019年第76号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51816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新增从事污染防治的第三方企业所得税减低税率优惠</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 国家发展改革委 生态环境部公告2019年第60号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32131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新增永续债企业所得税相关政策</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税务总局公告2019年第64号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320040">
                <a:tc rowSpan="4">
                  <a:txBody>
                    <a:bodyPr/>
                    <a:lstStyle/>
                    <a:p>
                      <a:pPr algn="ctr">
                        <a:buNone/>
                      </a:pPr>
                      <a:r>
                        <a:rPr lang="zh-CN" altLang="en-US" sz="1400" b="1" spc="3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四延</a:t>
                      </a:r>
                      <a:endParaRPr lang="zh-CN" altLang="en-US" sz="1400" b="1" spc="3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txBody>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继续实行农村饮水安全工程税收优惠政策</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税务总局公告2019年第67号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32131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经营性文化事业单位转制企业所得税优惠政策执行期限延长</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财税〔2019〕16号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320675">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铁路债券利息收入减半征收企业所得税政策延续</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税务总局公告2019年第57号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r h="518160">
                <a:tc vMerge="1">
                  <a:tcPr/>
                </a:tc>
                <a:tc>
                  <a:txBody>
                    <a:bodyPr/>
                    <a:lstStyle/>
                    <a:p>
                      <a:pPr>
                        <a:buNone/>
                      </a:pPr>
                      <a:r>
                        <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在2018年12月31日前获利的集成电路设计和软件产业两免三减半企业所得税优惠政策延续</a:t>
                      </a:r>
                      <a:endParaRPr lang="zh-CN" altLang="en-US" sz="14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lgn="l">
                        <a:buNone/>
                      </a:pPr>
                      <a:r>
                        <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rPr>
                        <a:t>财政部 税务总局公告2019年第68号</a:t>
                      </a:r>
                      <a:endParaRPr lang="zh-CN" altLang="en-US" sz="1400" b="1" spc="-49" noProof="0" dirty="0">
                        <a:ln w="3175">
                          <a:noFill/>
                        </a:ln>
                        <a:solidFill>
                          <a:srgbClr val="000000"/>
                        </a:solidFill>
                        <a:effectLst/>
                        <a:uLnTx/>
                        <a:uFillTx/>
                        <a:latin typeface="微软雅黑" panose="020B0503020204020204" pitchFamily="34" charset="-122"/>
                        <a:ea typeface="微软雅黑" panose="020B0503020204020204" pitchFamily="34" charset="-122"/>
                        <a:cs typeface="Segoe UI" panose="020B0502040204020203" charset="0"/>
                      </a:endParaRPr>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a:off x="393065" y="1116965"/>
            <a:ext cx="1121537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如何从票据上区分我是扶贫捐赠还是其他公益性捐赠？</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3065" y="2061845"/>
            <a:ext cx="11215370" cy="3415030"/>
          </a:xfrm>
          <a:prstGeom prst="rect">
            <a:avLst/>
          </a:prstGeom>
          <a:noFill/>
        </p:spPr>
        <p:txBody>
          <a:bodyPr wrap="square" rtlCol="0">
            <a:spAutoFit/>
          </a:bodyPr>
          <a:lstStyle/>
          <a:p>
            <a:pPr>
              <a:lnSpc>
                <a:spcPct val="150000"/>
              </a:lnSpc>
            </a:pPr>
            <a:r>
              <a:rPr lang="zh-CN" sz="2400" b="1" dirty="0">
                <a:latin typeface="微软雅黑" panose="020B0503020204020204" pitchFamily="34" charset="-122"/>
                <a:ea typeface="微软雅黑" panose="020B0503020204020204" pitchFamily="34" charset="-122"/>
                <a:cs typeface="微软雅黑" panose="020B0503020204020204" pitchFamily="34" charset="-122"/>
              </a:rPr>
              <a:t>答：</a:t>
            </a:r>
            <a:r>
              <a:rPr sz="2400" b="1" dirty="0">
                <a:latin typeface="微软雅黑" panose="020B0503020204020204" pitchFamily="34" charset="-122"/>
                <a:ea typeface="微软雅黑" panose="020B0503020204020204" pitchFamily="34" charset="-122"/>
                <a:cs typeface="微软雅黑" panose="020B0503020204020204" pitchFamily="34" charset="-122"/>
              </a:rPr>
              <a:t>根据《公益事业捐赠票据使用管理暂行办法》（财综〔2010〕112号）规定，各级人民政府及其部门、公益性事业单位、公益性社会团体及其他公益性组织，依法接受并用于公益性事业的捐赠财物时，应当向提供捐赠的法人和其他组织开具凭证。</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2400" b="1" dirty="0">
                <a:latin typeface="微软雅黑" panose="020B0503020204020204" pitchFamily="34" charset="-122"/>
                <a:ea typeface="微软雅黑" panose="020B0503020204020204" pitchFamily="34" charset="-122"/>
                <a:cs typeface="微软雅黑" panose="020B0503020204020204" pitchFamily="34" charset="-122"/>
              </a:rPr>
              <a:t>      企业发生对“目标脱贫地区”的捐赠支出时，应及时要求开具方在公益事业捐赠</a:t>
            </a:r>
            <a:r>
              <a:rPr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票据中注明目标脱贫地区的具体名称</a:t>
            </a:r>
            <a:r>
              <a:rPr sz="2400" b="1" dirty="0">
                <a:latin typeface="微软雅黑" panose="020B0503020204020204" pitchFamily="34" charset="-122"/>
                <a:ea typeface="微软雅黑" panose="020B0503020204020204" pitchFamily="34" charset="-122"/>
                <a:cs typeface="微软雅黑" panose="020B0503020204020204" pitchFamily="34" charset="-122"/>
              </a:rPr>
              <a:t>，并妥善保管该票据。</a:t>
            </a:r>
            <a:endParaRPr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41987" name="图片 4"/>
          <p:cNvPicPr>
            <a:picLocks noChangeAspect="1"/>
          </p:cNvPicPr>
          <p:nvPr/>
        </p:nvPicPr>
        <p:blipFill>
          <a:blip r:embed="rId1"/>
          <a:stretch>
            <a:fillRect/>
          </a:stretch>
        </p:blipFill>
        <p:spPr>
          <a:xfrm>
            <a:off x="5048250" y="1093788"/>
            <a:ext cx="2095500" cy="1409700"/>
          </a:xfrm>
          <a:prstGeom prst="rect">
            <a:avLst/>
          </a:prstGeom>
          <a:noFill/>
          <a:ln w="9525">
            <a:noFill/>
          </a:ln>
        </p:spPr>
      </p:pic>
      <p:sp>
        <p:nvSpPr>
          <p:cNvPr id="2" name="矩形 1"/>
          <p:cNvSpPr/>
          <p:nvPr/>
        </p:nvSpPr>
        <p:spPr>
          <a:xfrm>
            <a:off x="4175125" y="3424238"/>
            <a:ext cx="3841750" cy="1198563"/>
          </a:xfrm>
          <a:prstGeom prst="rect">
            <a:avLst/>
          </a:prstGeom>
        </p:spPr>
        <p:txBody>
          <a:bodyPr wrap="none">
            <a:spAutoFit/>
          </a:bodyPr>
          <a:lstStyle/>
          <a:p>
            <a:pPr algn="ctr" fontAlgn="auto"/>
            <a:r>
              <a:rPr lang="zh-CN" altLang="en-US"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cs typeface="+mn-cs"/>
              </a:rPr>
              <a:t>谢谢大家</a:t>
            </a:r>
            <a:endParaRPr lang="zh-CN" altLang="zh-CN"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32685" y="3472815"/>
            <a:ext cx="7632065" cy="922020"/>
          </a:xfrm>
          <a:prstGeom prst="rect">
            <a:avLst/>
          </a:prstGeom>
        </p:spPr>
        <p:txBody>
          <a:bodyPr wrap="square">
            <a:spAutoFit/>
          </a:bodyPr>
          <a:lstStyle/>
          <a:p>
            <a:pPr fontAlgn="auto"/>
            <a:r>
              <a:rPr lang="en-US" altLang="zh-CN"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2019</a:t>
            </a:r>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年申报表修订内容</a:t>
            </a:r>
            <a:endPar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nvSpPr>
        <p:spPr>
          <a:xfrm>
            <a:off x="169863" y="366713"/>
            <a:ext cx="5638800" cy="723900"/>
          </a:xfrm>
          <a:prstGeom prst="rect">
            <a:avLst/>
          </a:prstGeom>
        </p:spPr>
        <p:txBody>
          <a:bodyPr anchor="ctr" anchorCtr="0">
            <a:normAutofit/>
          </a:bodyPr>
          <a:lstStyle>
            <a:lvl1pPr marL="0" indent="0" algn="l" defTabSz="914400" rtl="0" eaLnBrk="1" fontAlgn="base" latinLnBrk="0" hangingPunct="1">
              <a:lnSpc>
                <a:spcPct val="90000"/>
              </a:lnSpc>
              <a:spcBef>
                <a:spcPts val="1000"/>
              </a:spcBef>
              <a:spcAft>
                <a:spcPct val="0"/>
              </a:spcAft>
              <a:buFont typeface="Arial" panose="020B0604020202020204" pitchFamily="34" charset="0"/>
              <a:buNone/>
              <a:defRPr lang="zh-CN" altLang="en-US" sz="3200" b="1" kern="1200" dirty="0" smtClean="0">
                <a:solidFill>
                  <a:schemeClr val="tx1">
                    <a:lumMod val="75000"/>
                    <a:lumOff val="25000"/>
                  </a:schemeClr>
                </a:solidFill>
                <a:latin typeface="+mj-ea"/>
                <a:ea typeface="+mj-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lumMod val="75000"/>
                  <a:lumOff val="25000"/>
                </a:schemeClr>
              </a:solidFill>
              <a:effectLst/>
              <a:uLnTx/>
              <a:uFillTx/>
              <a:latin typeface="+mj-ea"/>
              <a:ea typeface="+mj-ea"/>
              <a:cs typeface="+mn-cs"/>
            </a:endParaRPr>
          </a:p>
        </p:txBody>
      </p:sp>
      <p:sp>
        <p:nvSpPr>
          <p:cNvPr id="7" name="圆角矩形 6"/>
          <p:cNvSpPr/>
          <p:nvPr/>
        </p:nvSpPr>
        <p:spPr>
          <a:xfrm>
            <a:off x="504825" y="1633538"/>
            <a:ext cx="1636713" cy="102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2008</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年版</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8" name="矩形 7"/>
          <p:cNvSpPr/>
          <p:nvPr/>
        </p:nvSpPr>
        <p:spPr>
          <a:xfrm>
            <a:off x="504825" y="3171825"/>
            <a:ext cx="1766570" cy="344043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企业所得税法</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正式实施，统一了内外资企业所得税，建立</a:t>
            </a:r>
            <a:r>
              <a:rPr lang="zh-CN" altLang="en-US" sz="1600" dirty="0">
                <a:solidFill>
                  <a:srgbClr val="000000"/>
                </a:solidFill>
              </a:rPr>
              <a:t>了</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统一的申报表系。 </a:t>
            </a:r>
            <a:endParaRPr kumimoji="0" lang="en-US" altLang="zh-CN"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dirty="0">
                <a:solidFill>
                  <a:srgbClr val="000000"/>
                </a:solidFill>
              </a:rPr>
              <a:t> </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设有</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1</a:t>
            </a:r>
            <a:r>
              <a:rPr kumimoji="0" lang="zh-CN" altLang="zh-CN" sz="1600" b="0" i="0" u="none" strike="noStrike" kern="1200" cap="none" spc="0" normalizeH="0" baseline="0" noProof="0" dirty="0">
                <a:ln>
                  <a:noFill/>
                </a:ln>
                <a:solidFill>
                  <a:srgbClr val="000000"/>
                </a:solidFill>
                <a:effectLst/>
                <a:uLnTx/>
                <a:uFillTx/>
                <a:latin typeface="+mn-lt"/>
                <a:ea typeface="+mn-ea"/>
                <a:cs typeface="+mn-cs"/>
              </a:rPr>
              <a:t>张主表</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11</a:t>
            </a:r>
            <a:r>
              <a:rPr kumimoji="0" lang="zh-CN" altLang="zh-CN" sz="1600" b="0" i="0" u="none" strike="noStrike" kern="1200" cap="none" spc="0" normalizeH="0" baseline="0" noProof="0" dirty="0">
                <a:ln>
                  <a:noFill/>
                </a:ln>
                <a:solidFill>
                  <a:srgbClr val="000000"/>
                </a:solidFill>
                <a:effectLst/>
                <a:uLnTx/>
                <a:uFillTx/>
                <a:latin typeface="+mn-lt"/>
                <a:ea typeface="+mn-ea"/>
                <a:cs typeface="+mn-cs"/>
              </a:rPr>
              <a:t>张附表</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，表单数量为</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16</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张（其中，附表一、附表二各</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3</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张）。</a:t>
            </a:r>
            <a:endParaRPr kumimoji="0" lang="en-US" altLang="zh-CN"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（国税发</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〔2008〕101</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号发布，国税函</a:t>
            </a:r>
            <a:r>
              <a:rPr kumimoji="0" lang="en-US" altLang="zh-CN" sz="1600" b="0" i="0" u="none" strike="noStrike" kern="1200" cap="none" spc="0" normalizeH="0" baseline="0" noProof="0" dirty="0">
                <a:ln>
                  <a:noFill/>
                </a:ln>
                <a:solidFill>
                  <a:srgbClr val="000000"/>
                </a:solidFill>
                <a:effectLst/>
                <a:uLnTx/>
                <a:uFillTx/>
                <a:latin typeface="+mn-lt"/>
                <a:ea typeface="+mn-ea"/>
                <a:cs typeface="+mn-cs"/>
              </a:rPr>
              <a:t>〔2008〕1081</a:t>
            </a:r>
            <a:r>
              <a:rPr kumimoji="0" lang="zh-CN" altLang="en-US" sz="1600" b="0" i="0" u="none" strike="noStrike" kern="1200" cap="none" spc="0" normalizeH="0" baseline="0" noProof="0" dirty="0">
                <a:ln>
                  <a:noFill/>
                </a:ln>
                <a:solidFill>
                  <a:srgbClr val="000000"/>
                </a:solidFill>
                <a:effectLst/>
                <a:uLnTx/>
                <a:uFillTx/>
                <a:latin typeface="+mn-lt"/>
                <a:ea typeface="+mn-ea"/>
                <a:cs typeface="+mn-cs"/>
              </a:rPr>
              <a:t>号修订）</a:t>
            </a:r>
            <a:endParaRPr kumimoji="0" lang="zh-CN" altLang="en-US" sz="16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11" name="直接连接符 10"/>
          <p:cNvCxnSpPr/>
          <p:nvPr/>
        </p:nvCxnSpPr>
        <p:spPr>
          <a:xfrm>
            <a:off x="1166813" y="2668588"/>
            <a:ext cx="503238"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a:off x="5897563" y="2100263"/>
            <a:ext cx="614363" cy="5461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右箭头 28"/>
          <p:cNvSpPr/>
          <p:nvPr/>
        </p:nvSpPr>
        <p:spPr>
          <a:xfrm>
            <a:off x="9525000" y="1949450"/>
            <a:ext cx="473075" cy="395288"/>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2946400" y="1619250"/>
            <a:ext cx="1635125" cy="102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2014</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年版</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圆角矩形 4"/>
          <p:cNvSpPr/>
          <p:nvPr/>
        </p:nvSpPr>
        <p:spPr>
          <a:xfrm>
            <a:off x="5311775" y="1619250"/>
            <a:ext cx="1636713" cy="102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2017</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年版</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6" name="圆角矩形 5"/>
          <p:cNvSpPr/>
          <p:nvPr/>
        </p:nvSpPr>
        <p:spPr>
          <a:xfrm>
            <a:off x="7754938" y="1619250"/>
            <a:ext cx="1636713" cy="102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2017</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年版</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mn-lt"/>
                <a:ea typeface="+mn-ea"/>
                <a:cs typeface="+mn-cs"/>
              </a:rPr>
              <a:t>（</a:t>
            </a:r>
            <a:r>
              <a:rPr kumimoji="0" lang="en-US" altLang="zh-CN" sz="1600" b="1" i="0" u="none" strike="noStrike" kern="1200" cap="none" spc="0" normalizeH="0" baseline="0" noProof="0" dirty="0">
                <a:ln>
                  <a:noFill/>
                </a:ln>
                <a:solidFill>
                  <a:schemeClr val="lt1"/>
                </a:solidFill>
                <a:effectLst/>
                <a:uLnTx/>
                <a:uFillTx/>
                <a:latin typeface="+mn-lt"/>
                <a:ea typeface="+mn-ea"/>
                <a:cs typeface="+mn-cs"/>
              </a:rPr>
              <a:t>2018</a:t>
            </a:r>
            <a:r>
              <a:rPr kumimoji="0" lang="zh-CN" altLang="en-US" sz="1600" b="1" i="0" u="none" strike="noStrike" kern="1200" cap="none" spc="0" normalizeH="0" baseline="0" noProof="0" dirty="0">
                <a:ln>
                  <a:noFill/>
                </a:ln>
                <a:solidFill>
                  <a:schemeClr val="lt1"/>
                </a:solidFill>
                <a:effectLst/>
                <a:uLnTx/>
                <a:uFillTx/>
                <a:latin typeface="+mn-lt"/>
                <a:ea typeface="+mn-ea"/>
                <a:cs typeface="+mn-cs"/>
              </a:rPr>
              <a:t>年修订）</a:t>
            </a:r>
            <a:endParaRPr kumimoji="0" lang="zh-CN" altLang="en-US" sz="16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圆角矩形 9"/>
          <p:cNvSpPr/>
          <p:nvPr/>
        </p:nvSpPr>
        <p:spPr>
          <a:xfrm>
            <a:off x="9998075" y="1619250"/>
            <a:ext cx="1636713" cy="1027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2017</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年版</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mn-lt"/>
                <a:ea typeface="+mn-ea"/>
                <a:cs typeface="+mn-cs"/>
              </a:rPr>
              <a:t>（</a:t>
            </a:r>
            <a:r>
              <a:rPr kumimoji="0" lang="en-US" altLang="zh-CN" sz="1600" b="1" i="0" u="none" strike="noStrike" kern="1200" cap="none" spc="0" normalizeH="0" baseline="0" noProof="0" dirty="0">
                <a:ln>
                  <a:noFill/>
                </a:ln>
                <a:solidFill>
                  <a:schemeClr val="lt1"/>
                </a:solidFill>
                <a:effectLst/>
                <a:uLnTx/>
                <a:uFillTx/>
                <a:latin typeface="+mn-lt"/>
                <a:ea typeface="+mn-ea"/>
                <a:cs typeface="+mn-cs"/>
              </a:rPr>
              <a:t>2019</a:t>
            </a:r>
            <a:r>
              <a:rPr kumimoji="0" lang="zh-CN" altLang="en-US" sz="1600" b="1" i="0" u="none" strike="noStrike" kern="1200" cap="none" spc="0" normalizeH="0" baseline="0" noProof="0" dirty="0">
                <a:ln>
                  <a:noFill/>
                </a:ln>
                <a:solidFill>
                  <a:schemeClr val="lt1"/>
                </a:solidFill>
                <a:effectLst/>
                <a:uLnTx/>
                <a:uFillTx/>
                <a:latin typeface="+mn-lt"/>
                <a:ea typeface="+mn-ea"/>
                <a:cs typeface="+mn-cs"/>
              </a:rPr>
              <a:t>年修订）</a:t>
            </a:r>
            <a:endParaRPr kumimoji="0" lang="zh-CN" altLang="en-US" sz="1600" b="1" i="0" u="none" strike="noStrike" kern="1200" cap="none" spc="0" normalizeH="0" baseline="0" noProof="0" dirty="0">
              <a:ln>
                <a:noFill/>
              </a:ln>
              <a:solidFill>
                <a:schemeClr val="lt1"/>
              </a:solidFill>
              <a:effectLst/>
              <a:uLnTx/>
              <a:uFillTx/>
              <a:latin typeface="+mn-lt"/>
              <a:ea typeface="+mn-ea"/>
              <a:cs typeface="+mn-cs"/>
            </a:endParaRPr>
          </a:p>
        </p:txBody>
      </p:sp>
      <p:sp>
        <p:nvSpPr>
          <p:cNvPr id="12" name="右箭头 11"/>
          <p:cNvSpPr/>
          <p:nvPr/>
        </p:nvSpPr>
        <p:spPr>
          <a:xfrm>
            <a:off x="7115175" y="1935163"/>
            <a:ext cx="473075" cy="395288"/>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右箭头 12"/>
          <p:cNvSpPr/>
          <p:nvPr/>
        </p:nvSpPr>
        <p:spPr>
          <a:xfrm>
            <a:off x="4752975" y="1949450"/>
            <a:ext cx="474663" cy="395288"/>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右箭头 14"/>
          <p:cNvSpPr/>
          <p:nvPr/>
        </p:nvSpPr>
        <p:spPr>
          <a:xfrm>
            <a:off x="2355850" y="1935163"/>
            <a:ext cx="474663" cy="395288"/>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9998075" y="3155950"/>
            <a:ext cx="1708150" cy="3439795"/>
          </a:xfrm>
          <a:prstGeom prst="rect">
            <a:avLst/>
          </a:prstGeom>
        </p:spPr>
        <p:style>
          <a:lnRef idx="1">
            <a:schemeClr val="accent3"/>
          </a:lnRef>
          <a:fillRef idx="2">
            <a:schemeClr val="accent3"/>
          </a:fillRef>
          <a:effectRef idx="1">
            <a:schemeClr val="accent3"/>
          </a:effectRef>
          <a:fontRef idx="minor">
            <a:schemeClr val="dk1"/>
          </a:fontRef>
        </p:style>
        <p:txBody>
          <a:bodyPr/>
          <a:lstStyle/>
          <a:p>
            <a:pPr lvl="0" algn="just">
              <a:defRPr/>
            </a:pPr>
            <a:r>
              <a:rPr lang="zh-CN" altLang="en-US" sz="1600" dirty="0"/>
              <a:t>为全面落实延续及新出台的一系列企业所得税优惠政策，进一步减轻纳税人的办税负担，在征求各方意见的基础上修订报表。</a:t>
            </a:r>
            <a:r>
              <a:rPr lang="zh-CN" altLang="en-US" sz="1600" noProof="0" dirty="0">
                <a:solidFill>
                  <a:schemeClr val="accent1"/>
                </a:solidFill>
                <a:effectLst>
                  <a:outerShdw blurRad="38100" dist="25400" dir="5400000" algn="ctr" rotWithShape="0">
                    <a:srgbClr val="6E747A">
                      <a:alpha val="43000"/>
                    </a:srgbClr>
                  </a:outerShdw>
                </a:effectLst>
                <a:uLnTx/>
                <a:uFillTx/>
                <a:sym typeface="+mn-ea"/>
              </a:rPr>
              <a:t>调整后表单数量仍为</a:t>
            </a:r>
            <a:r>
              <a:rPr lang="en-US" altLang="zh-CN" sz="1600" noProof="0" dirty="0">
                <a:solidFill>
                  <a:schemeClr val="accent1"/>
                </a:solidFill>
                <a:effectLst>
                  <a:outerShdw blurRad="38100" dist="25400" dir="5400000" algn="ctr" rotWithShape="0">
                    <a:srgbClr val="6E747A">
                      <a:alpha val="43000"/>
                    </a:srgbClr>
                  </a:outerShdw>
                </a:effectLst>
                <a:uLnTx/>
                <a:uFillTx/>
                <a:sym typeface="+mn-ea"/>
              </a:rPr>
              <a:t>37</a:t>
            </a:r>
            <a:r>
              <a:rPr lang="zh-CN" altLang="en-US" sz="1600" noProof="0" dirty="0">
                <a:solidFill>
                  <a:schemeClr val="accent1"/>
                </a:solidFill>
                <a:effectLst>
                  <a:outerShdw blurRad="38100" dist="25400" dir="5400000" algn="ctr" rotWithShape="0">
                    <a:srgbClr val="6E747A">
                      <a:alpha val="43000"/>
                    </a:srgbClr>
                  </a:outerShdw>
                </a:effectLst>
                <a:uLnTx/>
                <a:uFillTx/>
                <a:sym typeface="+mn-ea"/>
              </a:rPr>
              <a:t>张。</a:t>
            </a:r>
            <a:endParaRPr lang="zh-CN" altLang="en-US" sz="1600" noProof="0" dirty="0">
              <a:solidFill>
                <a:schemeClr val="accent1"/>
              </a:solidFill>
              <a:effectLst>
                <a:outerShdw blurRad="38100" dist="25400" dir="5400000" algn="ctr" rotWithShape="0">
                  <a:srgbClr val="6E747A">
                    <a:alpha val="43000"/>
                  </a:srgbClr>
                </a:outerShdw>
              </a:effectLst>
              <a:uLnTx/>
              <a:uFillTx/>
              <a:sym typeface="+mn-ea"/>
            </a:endParaRPr>
          </a:p>
          <a:p>
            <a:pPr algn="just">
              <a:defRPr/>
            </a:pPr>
            <a:r>
              <a:rPr lang="zh-CN" altLang="en-US" sz="1600" dirty="0">
                <a:latin typeface="微软雅黑" panose="020B0503020204020204" pitchFamily="34" charset="-122"/>
                <a:sym typeface="+mn-ea"/>
              </a:rPr>
              <a:t>（</a:t>
            </a:r>
            <a:r>
              <a:rPr lang="zh-CN" altLang="zh-CN" sz="1600" dirty="0">
                <a:latin typeface="微软雅黑" panose="020B0503020204020204" pitchFamily="34" charset="-122"/>
                <a:sym typeface="+mn-ea"/>
              </a:rPr>
              <a:t>国家税务总局公告</a:t>
            </a:r>
            <a:r>
              <a:rPr lang="en-US" altLang="zh-CN" sz="1600" dirty="0">
                <a:latin typeface="微软雅黑" panose="020B0503020204020204" pitchFamily="34" charset="-122"/>
                <a:sym typeface="+mn-ea"/>
              </a:rPr>
              <a:t>2019</a:t>
            </a:r>
            <a:r>
              <a:rPr lang="zh-CN" altLang="zh-CN" sz="1600" dirty="0">
                <a:latin typeface="微软雅黑" panose="020B0503020204020204" pitchFamily="34" charset="-122"/>
                <a:sym typeface="+mn-ea"/>
              </a:rPr>
              <a:t>年第</a:t>
            </a:r>
            <a:r>
              <a:rPr lang="en-US" altLang="zh-CN" sz="1600" dirty="0">
                <a:latin typeface="微软雅黑" panose="020B0503020204020204" pitchFamily="34" charset="-122"/>
                <a:sym typeface="+mn-ea"/>
              </a:rPr>
              <a:t>41</a:t>
            </a:r>
            <a:r>
              <a:rPr lang="zh-CN" altLang="zh-CN" sz="1600" dirty="0">
                <a:latin typeface="微软雅黑" panose="020B0503020204020204" pitchFamily="34" charset="-122"/>
                <a:sym typeface="+mn-ea"/>
              </a:rPr>
              <a:t>号</a:t>
            </a:r>
            <a:r>
              <a:rPr lang="zh-CN" altLang="en-US" sz="1600" dirty="0">
                <a:latin typeface="微软雅黑" panose="020B0503020204020204" pitchFamily="34" charset="-122"/>
                <a:sym typeface="+mn-ea"/>
              </a:rPr>
              <a:t>发布）</a:t>
            </a:r>
            <a:endParaRPr lang="zh-CN" altLang="en-US" sz="1600" dirty="0"/>
          </a:p>
          <a:p>
            <a:pPr lvl="0" algn="just">
              <a:defRPr/>
            </a:pPr>
            <a:endParaRPr kumimoji="0" lang="zh-CN" alt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17" name="矩形 16"/>
          <p:cNvSpPr/>
          <p:nvPr/>
        </p:nvSpPr>
        <p:spPr>
          <a:xfrm>
            <a:off x="2946400" y="3171825"/>
            <a:ext cx="1806575" cy="344043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为适应政策落实与管理要求，进行了大幅度修订。</a:t>
            </a:r>
            <a:r>
              <a:rPr kumimoji="0" lang="en-US" altLang="zh-CN" sz="1600" b="0" i="0" u="none" strike="noStrike" kern="1200" cap="none" spc="0" normalizeH="0" baseline="0" noProof="0" dirty="0">
                <a:ln>
                  <a:noFill/>
                </a:ln>
                <a:solidFill>
                  <a:srgbClr val="000000"/>
                </a:solidFill>
                <a:effectLst/>
                <a:uLnTx/>
                <a:uFillTx/>
                <a:latin typeface="+mn-lt"/>
                <a:ea typeface="+mn-ea"/>
                <a:cs typeface="+mn-cs"/>
                <a:sym typeface="+mn-ea"/>
              </a:rPr>
              <a:t>——</a:t>
            </a: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设有</a:t>
            </a:r>
            <a:r>
              <a:rPr kumimoji="0" lang="en-US" altLang="zh-CN" sz="1600" b="0" i="0" u="none" strike="noStrike" kern="1200" cap="none" spc="0" normalizeH="0" baseline="0" noProof="0" dirty="0">
                <a:ln>
                  <a:noFill/>
                </a:ln>
                <a:solidFill>
                  <a:srgbClr val="000000"/>
                </a:solidFill>
                <a:effectLst/>
                <a:uLnTx/>
                <a:uFillTx/>
                <a:latin typeface="+mn-lt"/>
                <a:ea typeface="+mn-ea"/>
                <a:cs typeface="+mn-cs"/>
                <a:sym typeface="+mn-ea"/>
              </a:rPr>
              <a:t>1</a:t>
            </a: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张主表、</a:t>
            </a:r>
            <a:r>
              <a:rPr kumimoji="0" lang="en-US" altLang="zh-CN" sz="1600" b="0" i="0" u="none" strike="noStrike" kern="1200" cap="none" spc="0" normalizeH="0" baseline="0" noProof="0" dirty="0">
                <a:ln>
                  <a:noFill/>
                </a:ln>
                <a:solidFill>
                  <a:srgbClr val="000000"/>
                </a:solidFill>
                <a:effectLst/>
                <a:uLnTx/>
                <a:uFillTx/>
                <a:latin typeface="+mn-lt"/>
                <a:ea typeface="+mn-ea"/>
                <a:cs typeface="+mn-cs"/>
                <a:sym typeface="+mn-ea"/>
              </a:rPr>
              <a:t>1</a:t>
            </a: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张基础信息表、</a:t>
            </a:r>
            <a:r>
              <a:rPr kumimoji="0" lang="en-US" altLang="zh-CN" sz="1600" b="0" i="0" u="none" strike="noStrike" kern="1200" cap="none" spc="0" normalizeH="0" baseline="0" noProof="0" dirty="0">
                <a:ln>
                  <a:noFill/>
                </a:ln>
                <a:solidFill>
                  <a:srgbClr val="000000"/>
                </a:solidFill>
                <a:effectLst/>
                <a:uLnTx/>
                <a:uFillTx/>
                <a:latin typeface="+mn-lt"/>
                <a:ea typeface="+mn-ea"/>
                <a:cs typeface="+mn-cs"/>
                <a:sym typeface="+mn-ea"/>
              </a:rPr>
              <a:t>39</a:t>
            </a: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张附表，表单数量为</a:t>
            </a:r>
            <a:r>
              <a:rPr kumimoji="0" lang="en-US" altLang="zh-CN" sz="1600" b="0" i="0" u="none" strike="noStrike" kern="1200" cap="none" spc="0" normalizeH="0" baseline="0" noProof="0" dirty="0">
                <a:ln>
                  <a:noFill/>
                </a:ln>
                <a:solidFill>
                  <a:srgbClr val="000000"/>
                </a:solidFill>
                <a:effectLst/>
                <a:uLnTx/>
                <a:uFillTx/>
                <a:latin typeface="+mn-lt"/>
                <a:ea typeface="+mn-ea"/>
                <a:cs typeface="+mn-cs"/>
                <a:sym typeface="+mn-ea"/>
              </a:rPr>
              <a:t>41</a:t>
            </a:r>
            <a:r>
              <a:rPr kumimoji="0" lang="zh-CN" altLang="en-US" sz="1600" b="0" i="0" u="none" strike="noStrike" kern="1200" cap="none" spc="0" normalizeH="0" baseline="0" noProof="0" dirty="0">
                <a:ln>
                  <a:noFill/>
                </a:ln>
                <a:solidFill>
                  <a:srgbClr val="000000"/>
                </a:solidFill>
                <a:effectLst/>
                <a:uLnTx/>
                <a:uFillTx/>
                <a:latin typeface="+mn-lt"/>
                <a:ea typeface="+mn-ea"/>
                <a:cs typeface="+mn-cs"/>
                <a:sym typeface="+mn-ea"/>
              </a:rPr>
              <a:t>张。</a:t>
            </a:r>
            <a:endParaRPr kumimoji="0" lang="en-US" altLang="zh-CN" sz="16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国家税务总局公告</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2014</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年第</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63</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号</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发布，</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国家税务总局公告</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2016</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年第</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3</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号</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mn-ea"/>
                <a:cs typeface="+mn-cs"/>
                <a:sym typeface="+mn-ea"/>
              </a:rPr>
              <a:t>修订）</a:t>
            </a:r>
            <a:endParaRPr kumimoji="0" lang="zh-CN" alt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18" name="矩形 17"/>
          <p:cNvSpPr/>
          <p:nvPr/>
        </p:nvSpPr>
        <p:spPr>
          <a:xfrm>
            <a:off x="5407025" y="3171825"/>
            <a:ext cx="1708150" cy="3440113"/>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为适用新政策要求、深化税务系统“放管服”改革。</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设有</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1</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张主表、</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1</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张基础信息表，</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35</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张附表，表单数量为</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37</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张。</a:t>
            </a:r>
            <a:endParaRPr kumimoji="0" lang="en-US" altLang="zh-CN" sz="16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国家税务总局公告</a:t>
            </a:r>
            <a:r>
              <a:rPr kumimoji="0" lang="en-US"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2017</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年第</a:t>
            </a:r>
            <a:r>
              <a:rPr kumimoji="0" lang="en-US"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54</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号</a:t>
            </a:r>
            <a:r>
              <a:rPr kumimoji="0" lang="zh-CN" altLang="en-US"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发布）</a:t>
            </a:r>
            <a:endParaRPr kumimoji="0" lang="zh-CN" alt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19" name="矩形 18"/>
          <p:cNvSpPr/>
          <p:nvPr/>
        </p:nvSpPr>
        <p:spPr>
          <a:xfrm>
            <a:off x="7649845" y="3155950"/>
            <a:ext cx="1813560" cy="344043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为持续优化税收营商环境，推进结构性减税，落实各项税收优惠政策，优化填报内容，调整后表单数量仍为</a:t>
            </a:r>
            <a:r>
              <a:rPr kumimoji="0" lang="en-US" altLang="zh-CN" sz="1600" b="0" i="0" u="none" strike="noStrike" kern="1200" cap="none" spc="0" normalizeH="0" baseline="0" noProof="0" dirty="0">
                <a:ln>
                  <a:noFill/>
                </a:ln>
                <a:solidFill>
                  <a:schemeClr val="dk1"/>
                </a:solidFill>
                <a:effectLst/>
                <a:uLnTx/>
                <a:uFillTx/>
                <a:latin typeface="+mn-lt"/>
                <a:ea typeface="+mn-ea"/>
                <a:cs typeface="+mn-cs"/>
                <a:sym typeface="+mn-ea"/>
              </a:rPr>
              <a:t>37</a:t>
            </a:r>
            <a:r>
              <a:rPr kumimoji="0" lang="zh-CN" altLang="en-US" sz="1600" b="0" i="0" u="none" strike="noStrike" kern="1200" cap="none" spc="0" normalizeH="0" baseline="0" noProof="0" dirty="0">
                <a:ln>
                  <a:noFill/>
                </a:ln>
                <a:solidFill>
                  <a:schemeClr val="dk1"/>
                </a:solidFill>
                <a:effectLst/>
                <a:uLnTx/>
                <a:uFillTx/>
                <a:latin typeface="+mn-lt"/>
                <a:ea typeface="+mn-ea"/>
                <a:cs typeface="+mn-cs"/>
                <a:sym typeface="+mn-ea"/>
              </a:rPr>
              <a:t>张。</a:t>
            </a:r>
            <a:endParaRPr kumimoji="0" lang="en-US" altLang="zh-CN" sz="16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国家税务总局公告</a:t>
            </a:r>
            <a:r>
              <a:rPr kumimoji="0" lang="en-US"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2018</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年第</a:t>
            </a:r>
            <a:r>
              <a:rPr kumimoji="0" lang="en-US"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57</a:t>
            </a:r>
            <a:r>
              <a:rPr kumimoji="0" lang="zh-CN" altLang="zh-CN"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号</a:t>
            </a:r>
            <a:r>
              <a:rPr kumimoji="0" lang="zh-CN" altLang="en-US" sz="1600" b="0" i="0" u="none" strike="noStrike" kern="1200" cap="none" spc="0" normalizeH="0" baseline="0" noProof="0" dirty="0">
                <a:ln>
                  <a:noFill/>
                </a:ln>
                <a:solidFill>
                  <a:schemeClr val="dk1"/>
                </a:solidFill>
                <a:effectLst/>
                <a:uLnTx/>
                <a:uFillTx/>
                <a:latin typeface="微软雅黑" panose="020B0503020204020204" pitchFamily="34" charset="-122"/>
                <a:ea typeface="+mn-ea"/>
                <a:cs typeface="+mn-cs"/>
                <a:sym typeface="+mn-ea"/>
              </a:rPr>
              <a:t>发布）</a:t>
            </a:r>
            <a:endParaRPr kumimoji="0" lang="zh-CN" altLang="en-US" sz="16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22" name="直接连接符 21"/>
          <p:cNvCxnSpPr/>
          <p:nvPr/>
        </p:nvCxnSpPr>
        <p:spPr>
          <a:xfrm>
            <a:off x="8221663" y="2622550"/>
            <a:ext cx="503238"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53125" y="2647950"/>
            <a:ext cx="504825" cy="53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48063" y="2622550"/>
            <a:ext cx="503238"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564813" y="2636838"/>
            <a:ext cx="503238"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lang="en-US" altLang="zh-CN" sz="3000" b="1" dirty="0">
                <a:solidFill>
                  <a:schemeClr val="bg1"/>
                </a:solidFill>
                <a:latin typeface="微软雅黑" panose="020B0503020204020204" pitchFamily="34" charset="-122"/>
                <a:ea typeface="微软雅黑" panose="020B0503020204020204" pitchFamily="34" charset="-122"/>
                <a:sym typeface="+mn-ea"/>
              </a:rPr>
              <a:t>版本变动</a:t>
            </a:r>
            <a:r>
              <a:rPr lang="zh-CN" altLang="en-US" sz="3000" b="1" dirty="0">
                <a:solidFill>
                  <a:schemeClr val="bg1"/>
                </a:solidFill>
                <a:latin typeface="微软雅黑" panose="020B0503020204020204" pitchFamily="34" charset="-122"/>
                <a:ea typeface="微软雅黑" panose="020B0503020204020204" pitchFamily="34" charset="-122"/>
                <a:sym typeface="+mn-ea"/>
              </a:rPr>
              <a:t>情况</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504825" y="974090"/>
            <a:ext cx="1101471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表单修订内容</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04825" y="1718310"/>
            <a:ext cx="11014710" cy="4523105"/>
          </a:xfrm>
          <a:prstGeom prst="rect">
            <a:avLst/>
          </a:prstGeom>
          <a:noFill/>
        </p:spPr>
        <p:txBody>
          <a:bodyPr wrap="square" rtlCol="0">
            <a:spAutoFit/>
          </a:bodyPr>
          <a:lstStyle/>
          <a:p>
            <a:pPr>
              <a:lnSpc>
                <a:spcPct val="200000"/>
              </a:lnSpc>
            </a:pP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根据</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关于修订企业所得税年度纳税申报表有关问题的公告》（国家税务总局公告</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2019</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年第</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41</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号）：本公告适用于</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2019</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年度及以后年度企业所得税汇算清缴纳税申报。</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nSpc>
                <a:spcPct val="20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本次修订，共涉及对纳税申报表封面、企业所得税年度纳税申报表填报表单以及</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张正式表单（有编号表单）不同程度调整。其中，</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7</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张表单式样进行局部调整，其余</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5</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张仅填报规则进行优化。另外减少</a:t>
            </a:r>
            <a:r>
              <a:rPr lang="en-US" altLang="zh-CN"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张与研发费相关的附报资料。</a:t>
            </a:r>
            <a:endPar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4"/>
          <p:cNvSpPr/>
          <p:nvPr/>
        </p:nvSpPr>
        <p:spPr>
          <a:xfrm>
            <a:off x="1335405" y="307975"/>
            <a:ext cx="10711180"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A</a:t>
            </a:r>
            <a:r>
              <a:rPr lang="en-US" altLang="zh-CN" sz="3000" b="1" dirty="0">
                <a:solidFill>
                  <a:schemeClr val="bg1"/>
                </a:solidFill>
                <a:latin typeface="微软雅黑" panose="020B0503020204020204" pitchFamily="34" charset="-122"/>
                <a:ea typeface="微软雅黑" panose="020B0503020204020204" pitchFamily="34" charset="-122"/>
                <a:sym typeface="+mn-ea"/>
              </a:rPr>
              <a:t>0</a:t>
            </a:r>
            <a:r>
              <a:rPr lang="zh-CN" altLang="en-US" sz="3000" b="1" dirty="0">
                <a:solidFill>
                  <a:schemeClr val="bg1"/>
                </a:solidFill>
                <a:latin typeface="微软雅黑" panose="020B0503020204020204" pitchFamily="34" charset="-122"/>
                <a:ea typeface="微软雅黑" panose="020B0503020204020204" pitchFamily="34" charset="-122"/>
                <a:sym typeface="+mn-ea"/>
              </a:rPr>
              <a:t>00000 企业所得税年度纳税申报基础信息表</a:t>
            </a:r>
            <a:endParaRPr lang="zh-CN" altLang="en-US" sz="3000" b="1" dirty="0">
              <a:solidFill>
                <a:schemeClr val="bg1"/>
              </a:solidFill>
              <a:latin typeface="微软雅黑" panose="020B0503020204020204" pitchFamily="34" charset="-122"/>
              <a:ea typeface="微软雅黑" panose="020B0503020204020204" pitchFamily="34" charset="-122"/>
              <a:sym typeface="+mn-ea"/>
            </a:endParaRPr>
          </a:p>
        </p:txBody>
      </p:sp>
      <p:pic>
        <p:nvPicPr>
          <p:cNvPr id="61445" name="图片 3" descr="基础信息表新"/>
          <p:cNvPicPr>
            <a:picLocks noChangeAspect="1"/>
          </p:cNvPicPr>
          <p:nvPr>
            <p:custDataLst>
              <p:tags r:id="rId1"/>
            </p:custDataLst>
          </p:nvPr>
        </p:nvPicPr>
        <p:blipFill>
          <a:blip r:embed="rId2" cstate="print"/>
          <a:stretch>
            <a:fillRect/>
          </a:stretch>
        </p:blipFill>
        <p:spPr>
          <a:xfrm>
            <a:off x="1962785" y="965518"/>
            <a:ext cx="5692775" cy="5260975"/>
          </a:xfrm>
          <a:prstGeom prst="rect">
            <a:avLst/>
          </a:prstGeom>
          <a:noFill/>
          <a:ln w="9525">
            <a:noFill/>
          </a:ln>
        </p:spPr>
      </p:pic>
      <p:sp>
        <p:nvSpPr>
          <p:cNvPr id="5" name="圆角矩形标注 4"/>
          <p:cNvSpPr/>
          <p:nvPr/>
        </p:nvSpPr>
        <p:spPr>
          <a:xfrm>
            <a:off x="4467860" y="3022918"/>
            <a:ext cx="2987675" cy="1658938"/>
          </a:xfrm>
          <a:prstGeom prst="wedgeRoundRectCallout">
            <a:avLst>
              <a:gd name="adj1" fmla="val -59344"/>
              <a:gd name="adj2" fmla="val -21160"/>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solidFill>
                  <a:schemeClr val="tx1"/>
                </a:solidFill>
                <a:sym typeface="+mn-ea"/>
              </a:rPr>
              <a:t>其中包含</a:t>
            </a:r>
            <a:r>
              <a:rPr lang="en-US" altLang="zh-CN" sz="1600" b="1" strike="noStrike" noProof="1">
                <a:solidFill>
                  <a:schemeClr val="tx1"/>
                </a:solidFill>
                <a:sym typeface="+mn-ea"/>
              </a:rPr>
              <a:t>2018</a:t>
            </a:r>
            <a:r>
              <a:rPr lang="zh-CN" altLang="en-US" sz="1600" b="1" strike="noStrike" noProof="1">
                <a:solidFill>
                  <a:schemeClr val="tx1"/>
                </a:solidFill>
                <a:sym typeface="+mn-ea"/>
              </a:rPr>
              <a:t>年</a:t>
            </a:r>
            <a:r>
              <a:rPr lang="en-US" altLang="zh-CN" sz="1600" b="1" strike="noStrike" noProof="1">
                <a:solidFill>
                  <a:schemeClr val="tx1"/>
                </a:solidFill>
                <a:sym typeface="+mn-ea"/>
              </a:rPr>
              <a:t>12</a:t>
            </a:r>
            <a:r>
              <a:rPr lang="zh-CN" altLang="en-US" sz="1600" b="1" strike="noStrike" noProof="1">
                <a:solidFill>
                  <a:schemeClr val="tx1"/>
                </a:solidFill>
                <a:sym typeface="+mn-ea"/>
              </a:rPr>
              <a:t>月</a:t>
            </a:r>
            <a:r>
              <a:rPr lang="en-US" altLang="zh-CN" sz="1600" b="1" strike="noStrike" noProof="1">
                <a:solidFill>
                  <a:schemeClr val="tx1"/>
                </a:solidFill>
                <a:sym typeface="+mn-ea"/>
              </a:rPr>
              <a:t>31</a:t>
            </a:r>
            <a:r>
              <a:rPr lang="zh-CN" altLang="en-US" sz="1600" b="1" strike="noStrike" noProof="1">
                <a:solidFill>
                  <a:schemeClr val="tx1"/>
                </a:solidFill>
                <a:sym typeface="+mn-ea"/>
              </a:rPr>
              <a:t>日前获利，依法成立且符合条件的</a:t>
            </a:r>
            <a:r>
              <a:rPr lang="zh-CN" altLang="en-US" sz="1600" b="1" strike="noStrike" noProof="1">
                <a:solidFill>
                  <a:srgbClr val="FF0000"/>
                </a:solidFill>
                <a:sym typeface="+mn-ea"/>
              </a:rPr>
              <a:t>集成电路设计企业和软件企业</a:t>
            </a:r>
            <a:r>
              <a:rPr lang="zh-CN" altLang="en-US" sz="1600" b="1" strike="noStrike" noProof="1">
                <a:solidFill>
                  <a:schemeClr val="tx1"/>
                </a:solidFill>
              </a:rPr>
              <a:t>。</a:t>
            </a:r>
            <a:r>
              <a:rPr lang="zh-CN" altLang="en-US" sz="1600" strike="noStrike" noProof="1">
                <a:solidFill>
                  <a:schemeClr val="tx1"/>
                </a:solidFill>
              </a:rPr>
              <a:t>（</a:t>
            </a:r>
            <a:r>
              <a:rPr lang="zh-CN" altLang="en-US" sz="1600" strike="noStrike" noProof="1">
                <a:solidFill>
                  <a:schemeClr val="tx1"/>
                </a:solidFill>
                <a:sym typeface="+mn-ea"/>
              </a:rPr>
              <a:t>财政部 税务总局公告2019年第68号）</a:t>
            </a:r>
            <a:endParaRPr lang="zh-CN" altLang="en-US" sz="1600" strike="noStrike" noProof="1">
              <a:solidFill>
                <a:schemeClr val="tx1"/>
              </a:solidFill>
              <a:sym typeface="+mn-ea"/>
            </a:endParaRPr>
          </a:p>
        </p:txBody>
      </p:sp>
      <p:sp>
        <p:nvSpPr>
          <p:cNvPr id="4" name="矩形 3"/>
          <p:cNvSpPr/>
          <p:nvPr/>
        </p:nvSpPr>
        <p:spPr>
          <a:xfrm>
            <a:off x="1977073" y="3392805"/>
            <a:ext cx="2124075" cy="233363"/>
          </a:xfrm>
          <a:prstGeom prst="rect">
            <a:avLst/>
          </a:prstGeom>
          <a:noFill/>
          <a:ln w="38100"/>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圆角矩形标注 5"/>
          <p:cNvSpPr/>
          <p:nvPr/>
        </p:nvSpPr>
        <p:spPr>
          <a:xfrm>
            <a:off x="3252470" y="1870710"/>
            <a:ext cx="1215390" cy="715010"/>
          </a:xfrm>
          <a:prstGeom prst="wedgeRoundRectCallout">
            <a:avLst>
              <a:gd name="adj1" fmla="val -69278"/>
              <a:gd name="adj2" fmla="val 11989"/>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sz="1600" strike="noStrike" noProof="1">
                <a:solidFill>
                  <a:schemeClr val="tx1"/>
                </a:solidFill>
                <a:sym typeface="+mn-ea"/>
              </a:rPr>
              <a:t>填表说明更新政策</a:t>
            </a:r>
            <a:endParaRPr lang="zh-CN" sz="1600" strike="noStrike" noProof="1">
              <a:solidFill>
                <a:schemeClr val="tx1"/>
              </a:solidFill>
              <a:sym typeface="+mn-ea"/>
            </a:endParaRPr>
          </a:p>
        </p:txBody>
      </p:sp>
      <p:sp>
        <p:nvSpPr>
          <p:cNvPr id="7" name="矩形 6"/>
          <p:cNvSpPr/>
          <p:nvPr/>
        </p:nvSpPr>
        <p:spPr>
          <a:xfrm>
            <a:off x="2035810" y="2226310"/>
            <a:ext cx="890270" cy="233680"/>
          </a:xfrm>
          <a:prstGeom prst="rect">
            <a:avLst/>
          </a:prstGeom>
          <a:noFill/>
          <a:ln w="38100"/>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圆角矩形标注 7"/>
          <p:cNvSpPr/>
          <p:nvPr/>
        </p:nvSpPr>
        <p:spPr>
          <a:xfrm>
            <a:off x="7969885" y="1264920"/>
            <a:ext cx="2731135" cy="1478915"/>
          </a:xfrm>
          <a:prstGeom prst="wedgeRoundRectCallout">
            <a:avLst>
              <a:gd name="adj1" fmla="val -87609"/>
              <a:gd name="adj2" fmla="val 12272"/>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sz="1600" b="1" strike="noStrike" noProof="1">
                <a:solidFill>
                  <a:schemeClr val="tx1"/>
                </a:solidFill>
                <a:sym typeface="+mn-ea"/>
              </a:rPr>
              <a:t>根据（财会〔2019〕6号）和（财会〔2018〕36号）规定的格式编制财务报表的，选择“是”，其他选择“否</a:t>
            </a:r>
            <a:r>
              <a:rPr lang="zh-CN" sz="1600" strike="noStrike" noProof="1">
                <a:solidFill>
                  <a:schemeClr val="tx1"/>
                </a:solidFill>
                <a:sym typeface="+mn-ea"/>
              </a:rPr>
              <a:t>”</a:t>
            </a:r>
            <a:endParaRPr lang="zh-CN" sz="1600" strike="noStrike" noProof="1">
              <a:solidFill>
                <a:schemeClr val="tx1"/>
              </a:solidFill>
              <a:sym typeface="+mn-ea"/>
            </a:endParaRPr>
          </a:p>
        </p:txBody>
      </p:sp>
      <p:sp>
        <p:nvSpPr>
          <p:cNvPr id="2" name="矩形 1"/>
          <p:cNvSpPr/>
          <p:nvPr/>
        </p:nvSpPr>
        <p:spPr>
          <a:xfrm>
            <a:off x="4720273" y="5353685"/>
            <a:ext cx="2124075" cy="233363"/>
          </a:xfrm>
          <a:prstGeom prst="rect">
            <a:avLst/>
          </a:prstGeom>
          <a:noFill/>
          <a:ln w="38100"/>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圆角矩形标注 2"/>
          <p:cNvSpPr/>
          <p:nvPr/>
        </p:nvSpPr>
        <p:spPr>
          <a:xfrm>
            <a:off x="7143750" y="4682490"/>
            <a:ext cx="2987675" cy="1739265"/>
          </a:xfrm>
          <a:prstGeom prst="wedgeRoundRectCallout">
            <a:avLst>
              <a:gd name="adj1" fmla="val -61285"/>
              <a:gd name="adj2" fmla="val -7831"/>
              <a:gd name="adj3" fmla="val 16667"/>
            </a:avLst>
          </a:prstGeom>
          <a:gradFill>
            <a:gsLst>
              <a:gs pos="0">
                <a:schemeClr val="accent1">
                  <a:lumMod val="5000"/>
                  <a:lumOff val="95000"/>
                  <a:alpha val="3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1600" b="1" strike="noStrike" noProof="1">
                <a:solidFill>
                  <a:schemeClr val="tx1"/>
                </a:solidFill>
                <a:sym typeface="+mn-ea"/>
              </a:rPr>
              <a:t>填表说明新增《财政部 国家税务总局关于促进企业重组有关企业所得税处理问题的通知》（财税〔2014〕109号）</a:t>
            </a:r>
            <a:endParaRPr lang="zh-CN" altLang="en-US" sz="1600" b="1" strike="noStrike" noProof="1">
              <a:solidFill>
                <a:schemeClr val="tx1"/>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2" grpId="0" animBg="1"/>
      <p:bldP spid="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90042_2*l_h_i*1_1_2"/>
  <p:tag name="KSO_WM_TEMPLATE_CATEGORY" val="diagram"/>
  <p:tag name="KSO_WM_TEMPLATE_INDEX" val="2019004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GLOW_SCHEMECOLOR_INDEX" val="5"/>
  <p:tag name="KSO_WM_UNIT_TEXT_FILL_FORE_SCHEMECOLOR_INDEX" val="2"/>
  <p:tag name="KSO_WM_UNIT_TEXT_FILL_TYPE" val="1"/>
  <p:tag name="KSO_WM_UNIT_USESOURCEFORMAT_APPLY" val="1"/>
</p:tagLst>
</file>

<file path=ppt/tags/tag63.xml><?xml version="1.0" encoding="utf-8"?>
<p:tagLst xmlns:p="http://schemas.openxmlformats.org/presentationml/2006/main">
  <p:tag name="KSO_WM_UNIT_PRESET_TEXT" val="单击此处添加文本具体内容"/>
  <p:tag name="KSO_WM_UNIT_VALUE" val="38"/>
  <p:tag name="KSO_WM_UNIT_HIGHLIGHT" val="0"/>
  <p:tag name="KSO_WM_UNIT_COMPATIBLE" val="0"/>
  <p:tag name="KSO_WM_DIAGRAM_GROUP_CODE" val="l1-1"/>
  <p:tag name="KSO_WM_UNIT_TYPE" val="l_h_f"/>
  <p:tag name="KSO_WM_UNIT_INDEX" val="1_1_1"/>
  <p:tag name="KSO_WM_UNIT_ID" val="diagram20190042_2*l_h_f*1_1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UNIT_ISCONTENTSTITLE" val="0"/>
  <p:tag name="KSO_WM_UNIT_PRESET_TEXT" val="添加标题"/>
  <p:tag name="KSO_WM_UNIT_VALUE" val="12"/>
  <p:tag name="KSO_WM_UNIT_HIGHLIGHT" val="0"/>
  <p:tag name="KSO_WM_UNIT_COMPATIBLE" val="0"/>
  <p:tag name="KSO_WM_DIAGRAM_GROUP_CODE" val="l1-1"/>
  <p:tag name="KSO_WM_UNIT_TYPE" val="l_h_a"/>
  <p:tag name="KSO_WM_UNIT_INDEX" val="1_1_1"/>
  <p:tag name="KSO_WM_UNIT_ID" val="diagram20190042_2*l_h_a*1_1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90042_2*l_h_i*1_2_2"/>
  <p:tag name="KSO_WM_TEMPLATE_CATEGORY" val="diagram"/>
  <p:tag name="KSO_WM_TEMPLATE_INDEX" val="2019004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GLOW_SCHEMECOLOR_INDEX" val="5"/>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UNIT_PRESET_TEXT" val="单击此处添加文本具体内容"/>
  <p:tag name="KSO_WM_UNIT_VALUE" val="38"/>
  <p:tag name="KSO_WM_UNIT_HIGHLIGHT" val="0"/>
  <p:tag name="KSO_WM_UNIT_COMPATIBLE" val="0"/>
  <p:tag name="KSO_WM_DIAGRAM_GROUP_CODE" val="l1-1"/>
  <p:tag name="KSO_WM_UNIT_TYPE" val="l_h_f"/>
  <p:tag name="KSO_WM_UNIT_INDEX" val="1_2_1"/>
  <p:tag name="KSO_WM_UNIT_ID" val="diagram20190042_2*l_h_f*1_2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UNIT_ISCONTENTSTITLE" val="0"/>
  <p:tag name="KSO_WM_UNIT_PRESET_TEXT" val="添加标题"/>
  <p:tag name="KSO_WM_UNIT_VALUE" val="12"/>
  <p:tag name="KSO_WM_UNIT_HIGHLIGHT" val="0"/>
  <p:tag name="KSO_WM_UNIT_COMPATIBLE" val="0"/>
  <p:tag name="KSO_WM_DIAGRAM_GROUP_CODE" val="l1-1"/>
  <p:tag name="KSO_WM_UNIT_TYPE" val="l_h_a"/>
  <p:tag name="KSO_WM_UNIT_INDEX" val="1_2_1"/>
  <p:tag name="KSO_WM_UNIT_ID" val="diagram20190042_2*l_h_a*1_2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90042_2*l_h_i*1_3_2"/>
  <p:tag name="KSO_WM_TEMPLATE_CATEGORY" val="diagram"/>
  <p:tag name="KSO_WM_TEMPLATE_INDEX" val="2019004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GLOW_SCHEMECOLOR_INDEX" val="5"/>
  <p:tag name="KSO_WM_UNIT_TEXT_FILL_FORE_SCHEMECOLOR_INDEX" val="2"/>
  <p:tag name="KSO_WM_UNIT_TEXT_FILL_TYPE" val="1"/>
  <p:tag name="KSO_WM_UNIT_USESOURCEFORMAT_APPLY" val="1"/>
</p:tagLst>
</file>

<file path=ppt/tags/tag69.xml><?xml version="1.0" encoding="utf-8"?>
<p:tagLst xmlns:p="http://schemas.openxmlformats.org/presentationml/2006/main">
  <p:tag name="KSO_WM_UNIT_PRESET_TEXT" val="单击此处添加文本具体内容"/>
  <p:tag name="KSO_WM_UNIT_VALUE" val="38"/>
  <p:tag name="KSO_WM_UNIT_HIGHLIGHT" val="0"/>
  <p:tag name="KSO_WM_UNIT_COMPATIBLE" val="0"/>
  <p:tag name="KSO_WM_DIAGRAM_GROUP_CODE" val="l1-1"/>
  <p:tag name="KSO_WM_UNIT_TYPE" val="l_h_f"/>
  <p:tag name="KSO_WM_UNIT_INDEX" val="1_3_1"/>
  <p:tag name="KSO_WM_UNIT_ID" val="diagram20190042_2*l_h_f*1_3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PRESET_TEXT" val="添加标题"/>
  <p:tag name="KSO_WM_UNIT_VALUE" val="12"/>
  <p:tag name="KSO_WM_UNIT_HIGHLIGHT" val="0"/>
  <p:tag name="KSO_WM_UNIT_COMPATIBLE" val="0"/>
  <p:tag name="KSO_WM_DIAGRAM_GROUP_CODE" val="l1-1"/>
  <p:tag name="KSO_WM_UNIT_TYPE" val="l_h_a"/>
  <p:tag name="KSO_WM_UNIT_INDEX" val="1_3_1"/>
  <p:tag name="KSO_WM_UNIT_ID" val="diagram20190042_2*l_h_a*1_3_1"/>
  <p:tag name="KSO_WM_TEMPLATE_CATEGORY" val="diagram"/>
  <p:tag name="KSO_WM_TEMPLATE_INDEX" val="20190042"/>
  <p:tag name="KSO_WM_UNIT_LAYERLEVEL" val="1_1_1"/>
  <p:tag name="KSO_WM_TAG_VERSION" val="1.0"/>
  <p:tag name="KSO_WM_BEAUTIFY_FLAG" val="#wm#"/>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UNIT_VALUE" val="432*432"/>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190042_2*l_h_d*1_3_1"/>
  <p:tag name="KSO_WM_TEMPLATE_CATEGORY" val="diagram"/>
  <p:tag name="KSO_WM_TEMPLATE_INDEX" val="20190042"/>
  <p:tag name="KSO_WM_UNIT_LAYERLEVEL" val="1_1_1"/>
  <p:tag name="KSO_WM_TAG_VERSION" val="1.0"/>
  <p:tag name="KSO_WM_BEAUTIFY_FLAG" val="#wm#"/>
  <p:tag name="KSO_WM_UNIT_USESOURCEFORMAT_APPLY" val="1"/>
</p:tagLst>
</file>

<file path=ppt/tags/tag72.xml><?xml version="1.0" encoding="utf-8"?>
<p:tagLst xmlns:p="http://schemas.openxmlformats.org/presentationml/2006/main">
  <p:tag name="KSO_WM_UNIT_VALUE" val="432*432"/>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190042_2*l_h_d*1_1_1"/>
  <p:tag name="KSO_WM_TEMPLATE_CATEGORY" val="diagram"/>
  <p:tag name="KSO_WM_TEMPLATE_INDEX" val="20190042"/>
  <p:tag name="KSO_WM_UNIT_LAYERLEVEL" val="1_1_1"/>
  <p:tag name="KSO_WM_TAG_VERSION" val="1.0"/>
  <p:tag name="KSO_WM_BEAUTIFY_FLAG" val="#wm#"/>
  <p:tag name="KSO_WM_UNIT_USESOURCEFORMAT_APPLY" val="1"/>
</p:tagLst>
</file>

<file path=ppt/tags/tag73.xml><?xml version="1.0" encoding="utf-8"?>
<p:tagLst xmlns:p="http://schemas.openxmlformats.org/presentationml/2006/main">
  <p:tag name="KSO_WM_UNIT_VALUE" val="432*432"/>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190042_2*l_h_d*1_2_1"/>
  <p:tag name="KSO_WM_TEMPLATE_CATEGORY" val="diagram"/>
  <p:tag name="KSO_WM_TEMPLATE_INDEX" val="20190042"/>
  <p:tag name="KSO_WM_UNIT_LAYERLEVEL" val="1_1_1"/>
  <p:tag name="KSO_WM_TAG_VERSION" val="1.0"/>
  <p:tag name="KSO_WM_BEAUTIFY_FLAG" val="#wm#"/>
  <p:tag name="KSO_WM_UNIT_USESOURCEFORMAT_APPLY" val="1"/>
</p:tagLst>
</file>

<file path=ppt/tags/tag74.xml><?xml version="1.0" encoding="utf-8"?>
<p:tagLst xmlns:p="http://schemas.openxmlformats.org/presentationml/2006/main">
  <p:tag name="REFSHAPE" val="574130052"/>
  <p:tag name="KSO_WM_UNIT_PLACING_PICTURE_USER_VIEWPORT" val="{&quot;height&quot;:14124,&quot;width&quot;:1528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14732</Words>
  <Application>WPS 演示</Application>
  <PresentationFormat>宽屏</PresentationFormat>
  <Paragraphs>2231</Paragraphs>
  <Slides>51</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51</vt:i4>
      </vt:variant>
    </vt:vector>
  </HeadingPairs>
  <TitlesOfParts>
    <vt:vector size="66" baseType="lpstr">
      <vt:lpstr>Arial</vt:lpstr>
      <vt:lpstr>宋体</vt:lpstr>
      <vt:lpstr>Wingdings</vt:lpstr>
      <vt:lpstr>等线</vt:lpstr>
      <vt:lpstr>微软雅黑</vt:lpstr>
      <vt:lpstr>黑体</vt:lpstr>
      <vt:lpstr>Wingdings</vt:lpstr>
      <vt:lpstr>Segoe UI</vt:lpstr>
      <vt:lpstr>Arial Unicode MS</vt:lpstr>
      <vt:lpstr>等线 Light</vt:lpstr>
      <vt:lpstr>Calibri</vt:lpstr>
      <vt:lpstr>Times New Roman</vt:lpstr>
      <vt:lpstr>华文新魏</vt:lpstr>
      <vt:lpstr>4_Office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 </cp:lastModifiedBy>
  <cp:revision>728</cp:revision>
  <dcterms:created xsi:type="dcterms:W3CDTF">2018-09-13T01:03:00Z</dcterms:created>
  <dcterms:modified xsi:type="dcterms:W3CDTF">2020-05-13T00:18:55Z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2052-10.8.2.6666</vt:lpwstr>
  </property>
</Properties>
</file>