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media/image2.svg" ContentType="image/svg+xml"/>
  <Override PartName="/ppt/media/image3.svg" ContentType="image/svg+xml"/>
  <Override PartName="/ppt/media/image4.svg" ContentType="image/svg+xml"/>
  <Override PartName="/ppt/media/image5.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7"/>
  </p:notesMasterIdLst>
  <p:handoutMasterIdLst>
    <p:handoutMasterId r:id="rId50"/>
  </p:handoutMasterIdLst>
  <p:sldIdLst>
    <p:sldId id="414" r:id="rId4"/>
    <p:sldId id="650" r:id="rId5"/>
    <p:sldId id="413" r:id="rId6"/>
    <p:sldId id="417" r:id="rId8"/>
    <p:sldId id="415" r:id="rId9"/>
    <p:sldId id="610" r:id="rId10"/>
    <p:sldId id="473" r:id="rId11"/>
    <p:sldId id="496" r:id="rId12"/>
    <p:sldId id="648" r:id="rId13"/>
    <p:sldId id="731" r:id="rId14"/>
    <p:sldId id="418" r:id="rId15"/>
    <p:sldId id="412" r:id="rId16"/>
    <p:sldId id="434" r:id="rId17"/>
    <p:sldId id="424" r:id="rId18"/>
    <p:sldId id="502" r:id="rId19"/>
    <p:sldId id="499" r:id="rId20"/>
    <p:sldId id="500" r:id="rId21"/>
    <p:sldId id="550" r:id="rId22"/>
    <p:sldId id="562" r:id="rId23"/>
    <p:sldId id="693" r:id="rId24"/>
    <p:sldId id="699" r:id="rId25"/>
    <p:sldId id="700" r:id="rId26"/>
    <p:sldId id="420" r:id="rId27"/>
    <p:sldId id="698" r:id="rId28"/>
    <p:sldId id="553" r:id="rId29"/>
    <p:sldId id="697" r:id="rId30"/>
    <p:sldId id="551" r:id="rId31"/>
    <p:sldId id="552" r:id="rId32"/>
    <p:sldId id="438" r:id="rId33"/>
    <p:sldId id="419" r:id="rId34"/>
    <p:sldId id="696" r:id="rId35"/>
    <p:sldId id="726" r:id="rId36"/>
    <p:sldId id="725" r:id="rId37"/>
    <p:sldId id="422" r:id="rId38"/>
    <p:sldId id="694" r:id="rId39"/>
    <p:sldId id="729" r:id="rId40"/>
    <p:sldId id="730" r:id="rId41"/>
    <p:sldId id="427" r:id="rId42"/>
    <p:sldId id="695" r:id="rId43"/>
    <p:sldId id="727" r:id="rId44"/>
    <p:sldId id="728" r:id="rId45"/>
    <p:sldId id="446" r:id="rId46"/>
    <p:sldId id="447" r:id="rId47"/>
    <p:sldId id="448" r:id="rId48"/>
    <p:sldId id="449"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 id="2" name="李欣倪" initials="李欣倪"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5"/>
        <p:guide pos="380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4" Type="http://schemas.openxmlformats.org/officeDocument/2006/relationships/commentAuthors" Target="commentAuthors.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stretch>
            <a:fillRect/>
          </a:stretch>
        </p:blipFill>
        <p:spPr>
          <a:xfrm>
            <a:off x="247650" y="271463"/>
            <a:ext cx="889000" cy="596900"/>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5127" name="组合 9"/>
          <p:cNvGrpSpPr/>
          <p:nvPr userDrawn="1"/>
        </p:nvGrpSpPr>
        <p:grpSpPr>
          <a:xfrm>
            <a:off x="8975725" y="215900"/>
            <a:ext cx="2959100" cy="447675"/>
            <a:chOff x="2242052" y="404335"/>
            <a:chExt cx="8667992" cy="1310268"/>
          </a:xfrm>
        </p:grpSpPr>
        <p:sp>
          <p:nvSpPr>
            <p:cNvPr id="11" name="PA-任意多边形 20"/>
            <p:cNvSpPr/>
            <p:nvPr>
              <p:custDataLst>
                <p:tags r:id="rId3"/>
              </p:custDataLst>
            </p:nvPr>
          </p:nvSpPr>
          <p:spPr>
            <a:xfrm>
              <a:off x="5068389" y="404335"/>
              <a:ext cx="5841652" cy="895648"/>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fontAlgn="auto"/>
              <a:endParaRPr lang="zh-CN" altLang="zh-CN" sz="72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PA-任意多边形 24"/>
            <p:cNvSpPr/>
            <p:nvPr>
              <p:custDataLst>
                <p:tags r:id="rId4"/>
              </p:custDataLst>
            </p:nvPr>
          </p:nvSpPr>
          <p:spPr>
            <a:xfrm>
              <a:off x="5068392" y="1401306"/>
              <a:ext cx="5841652" cy="241261"/>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fontAlgn="auto"/>
              <a:endParaRPr lang="zh-CN" altLang="en-US" sz="20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PA-任意多边形 22"/>
            <p:cNvSpPr/>
            <p:nvPr>
              <p:custDataLst>
                <p:tags r:id="rId5"/>
              </p:custDataLst>
            </p:nvPr>
          </p:nvSpPr>
          <p:spPr>
            <a:xfrm>
              <a:off x="2242052" y="404335"/>
              <a:ext cx="2655878"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fontAlgn="auto"/>
              <a:endParaRPr lang="zh-CN" altLang="en-US" sz="3200" strike="noStrike" noProof="1">
                <a:solidFill>
                  <a:srgbClr val="004DA1"/>
                </a:solidFill>
                <a:effectLst>
                  <a:outerShdw blurRad="38100" dist="38100" dir="2700000" algn="tl">
                    <a:srgbClr val="000000">
                      <a:alpha val="43137"/>
                    </a:srgbClr>
                  </a:outerShdw>
                </a:effectLst>
              </a:endParaRPr>
            </a:p>
          </p:txBody>
        </p:sp>
      </p:grpSp>
      <p:cxnSp>
        <p:nvCxnSpPr>
          <p:cNvPr id="14"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方正大黑简体" panose="03000509000000000000" pitchFamily="65" charset="-122"/>
                <a:ea typeface="方正大黑简体" panose="03000509000000000000" pitchFamily="65"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方正大黑简体" panose="03000509000000000000" pitchFamily="65" charset="-122"/>
                <a:ea typeface="方正大黑简体" panose="03000509000000000000" pitchFamily="65" charset="-122"/>
              </a:rPr>
              <a:t>广西税务在线直播</a:t>
            </a:r>
            <a:endParaRPr lang="zh-CN" altLang="en-US" dirty="0">
              <a:solidFill>
                <a:srgbClr val="004DA1"/>
              </a:solidFill>
              <a:latin typeface="方正大黑简体" panose="03000509000000000000" pitchFamily="65" charset="-122"/>
              <a:ea typeface="方正大黑简体" panose="03000509000000000000" pitchFamily="65"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svg"/><Relationship Id="rId3" Type="http://schemas.openxmlformats.org/officeDocument/2006/relationships/image" Target="../media/image6.png"/><Relationship Id="rId2" Type="http://schemas.openxmlformats.org/officeDocument/2006/relationships/image" Target="../media/image3.sv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svg"/><Relationship Id="rId3" Type="http://schemas.openxmlformats.org/officeDocument/2006/relationships/image" Target="../media/image6.png"/><Relationship Id="rId2" Type="http://schemas.openxmlformats.org/officeDocument/2006/relationships/image" Target="../media/image3.sv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svg"/><Relationship Id="rId3" Type="http://schemas.openxmlformats.org/officeDocument/2006/relationships/image" Target="../media/image6.png"/><Relationship Id="rId2" Type="http://schemas.openxmlformats.org/officeDocument/2006/relationships/image" Target="../media/image3.svg"/><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2.png"/><Relationship Id="rId1" Type="http://schemas.openxmlformats.org/officeDocument/2006/relationships/image" Target="../media/image11.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image" Target="../media/image3.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sv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sv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9" name="矩形 8"/>
          <p:cNvSpPr/>
          <p:nvPr/>
        </p:nvSpPr>
        <p:spPr>
          <a:xfrm>
            <a:off x="889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13315" name="图片 4"/>
          <p:cNvPicPr>
            <a:picLocks noChangeAspect="1"/>
          </p:cNvPicPr>
          <p:nvPr/>
        </p:nvPicPr>
        <p:blipFill>
          <a:blip r:embed="rId1" cstate="print"/>
          <a:stretch>
            <a:fillRect/>
          </a:stretch>
        </p:blipFill>
        <p:spPr>
          <a:xfrm>
            <a:off x="5048250" y="492125"/>
            <a:ext cx="2093913" cy="1409700"/>
          </a:xfrm>
          <a:prstGeom prst="rect">
            <a:avLst/>
          </a:prstGeom>
          <a:noFill/>
          <a:ln w="9525">
            <a:noFill/>
          </a:ln>
        </p:spPr>
      </p:pic>
      <p:grpSp>
        <p:nvGrpSpPr>
          <p:cNvPr id="13316" name="组合 6"/>
          <p:cNvGrpSpPr/>
          <p:nvPr/>
        </p:nvGrpSpPr>
        <p:grpSpPr>
          <a:xfrm>
            <a:off x="1218438" y="2398152"/>
            <a:ext cx="8279717" cy="1514460"/>
            <a:chOff x="1092871" y="2733960"/>
            <a:chExt cx="8278779" cy="1514637"/>
          </a:xfrm>
        </p:grpSpPr>
        <p:sp>
          <p:nvSpPr>
            <p:cNvPr id="2" name="矩形 1"/>
            <p:cNvSpPr/>
            <p:nvPr/>
          </p:nvSpPr>
          <p:spPr>
            <a:xfrm>
              <a:off x="2585539" y="2733960"/>
              <a:ext cx="6786111" cy="1322225"/>
            </a:xfrm>
            <a:prstGeom prst="rect">
              <a:avLst/>
            </a:prstGeom>
          </p:spPr>
          <p:txBody>
            <a:bodyPr wrap="none">
              <a:spAutoFit/>
            </a:bodyPr>
            <a:lstStyle/>
            <a:p>
              <a:pPr algn="ctr" fontAlgn="auto"/>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增值税小规模纳税人防疫期间</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a:p>
              <a:pPr algn="ctr" fontAlgn="auto"/>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申报操作要点及热点问题解析</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
          <p:nvSpPr>
            <p:cNvPr id="13318" name="矩形 5"/>
            <p:cNvSpPr/>
            <p:nvPr/>
          </p:nvSpPr>
          <p:spPr>
            <a:xfrm>
              <a:off x="1092871" y="3726566"/>
              <a:ext cx="7934583" cy="522031"/>
            </a:xfrm>
            <a:prstGeom prst="rect">
              <a:avLst/>
            </a:prstGeom>
            <a:noFill/>
            <a:ln w="9525">
              <a:noFill/>
            </a:ln>
          </p:spPr>
          <p:txBody>
            <a:bodyPr wrap="square" anchor="t">
              <a:spAutoFit/>
            </a:bodyPr>
            <a:lstStyle/>
            <a:p>
              <a:pPr algn="ct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13319" name="文本框 7"/>
          <p:cNvSpPr txBox="1"/>
          <p:nvPr/>
        </p:nvSpPr>
        <p:spPr>
          <a:xfrm>
            <a:off x="4176395" y="4847273"/>
            <a:ext cx="3840480" cy="922020"/>
          </a:xfrm>
          <a:prstGeom prst="rect">
            <a:avLst/>
          </a:prstGeom>
          <a:noFill/>
          <a:ln w="9525">
            <a:noFill/>
          </a:ln>
        </p:spPr>
        <p:txBody>
          <a:bodyPr wrap="none" anchor="t">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dirty="0">
              <a:solidFill>
                <a:schemeClr val="bg1"/>
              </a:solidFill>
              <a:latin typeface="微软雅黑" panose="020B0503020204020204" pitchFamily="34" charset="-122"/>
              <a:ea typeface="微软雅黑" panose="020B0503020204020204" pitchFamily="34" charset="-122"/>
            </a:endParaRPr>
          </a:p>
          <a:p>
            <a:pPr algn="ct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en-US" altLang="zh-CN" dirty="0">
                <a:solidFill>
                  <a:schemeClr val="bg1"/>
                </a:solidFill>
                <a:latin typeface="微软雅黑" panose="020B0503020204020204" pitchFamily="34" charset="-122"/>
                <a:ea typeface="微软雅黑" panose="020B0503020204020204" pitchFamily="34" charset="-122"/>
              </a:rPr>
              <a:t>2020</a:t>
            </a:r>
            <a:r>
              <a:rPr lang="zh-CN" altLang="en-US" dirty="0" smtClean="0">
                <a:solidFill>
                  <a:schemeClr val="bg1"/>
                </a:solidFill>
                <a:latin typeface="微软雅黑" panose="020B0503020204020204" pitchFamily="34" charset="-122"/>
                <a:ea typeface="微软雅黑" panose="020B0503020204020204" pitchFamily="34" charset="-122"/>
              </a:rPr>
              <a:t>年</a:t>
            </a:r>
            <a:r>
              <a:rPr lang="en-US" altLang="zh-CN" dirty="0" smtClean="0">
                <a:solidFill>
                  <a:schemeClr val="bg1"/>
                </a:solidFill>
                <a:latin typeface="微软雅黑" panose="020B0503020204020204" pitchFamily="34" charset="-122"/>
                <a:ea typeface="微软雅黑" panose="020B0503020204020204" pitchFamily="34" charset="-122"/>
              </a:rPr>
              <a:t>5</a:t>
            </a:r>
            <a:r>
              <a:rPr lang="zh-CN" altLang="en-US" dirty="0" smtClean="0">
                <a:solidFill>
                  <a:schemeClr val="bg1"/>
                </a:solidFill>
                <a:latin typeface="微软雅黑" panose="020B0503020204020204" pitchFamily="34" charset="-122"/>
                <a:ea typeface="微软雅黑" panose="020B0503020204020204" pitchFamily="34" charset="-122"/>
              </a:rPr>
              <a:t>月</a:t>
            </a:r>
            <a:r>
              <a:rPr lang="en-US" altLang="zh-CN" dirty="0" smtClean="0">
                <a:solidFill>
                  <a:schemeClr val="bg1"/>
                </a:solidFill>
                <a:latin typeface="微软雅黑" panose="020B0503020204020204" pitchFamily="34" charset="-122"/>
                <a:ea typeface="微软雅黑" panose="020B0503020204020204" pitchFamily="34" charset="-122"/>
              </a:rPr>
              <a:t>13</a:t>
            </a:r>
            <a:r>
              <a:rPr lang="zh-CN" altLang="en-US" dirty="0" smtClean="0">
                <a:solidFill>
                  <a:schemeClr val="bg1"/>
                </a:solidFill>
                <a:latin typeface="微软雅黑" panose="020B0503020204020204" pitchFamily="34" charset="-122"/>
                <a:ea typeface="微软雅黑" panose="020B0503020204020204" pitchFamily="34" charset="-122"/>
              </a:rPr>
              <a:t>日</a:t>
            </a:r>
            <a:endParaRPr lang="zh-CN" altLang="en-US"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23240" y="2106295"/>
            <a:ext cx="10916285" cy="5446395"/>
          </a:xfrm>
          <a:prstGeom prst="rect">
            <a:avLst/>
          </a:prstGeom>
          <a:noFill/>
        </p:spPr>
        <p:txBody>
          <a:bodyPr wrap="square" rtlCol="0">
            <a:spAutoFit/>
          </a:bodyPr>
          <a:p>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基础规定：</a:t>
            </a: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纳税人按照8号公告和9号公告有关规定适用免征增值税政策的，不得开具增值税专用发票；已开具增值税专用发票的，应当开具对应红字发票或者作废原发票，再按规定适用免征增值税政策并开具普通发票。</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    </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 特殊规定一：</a:t>
            </a: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纳税人在疫情防控期间已经开具增值税专用发票，按照本公告规定应当开具对应红字发票而未及时开具的，可以先适用免征增值税政策，对应红字发票应当于相关免征增值税政策执行到期后1个月内完成开具。</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sz="2400">
              <a:latin typeface="微软雅黑" panose="020B0503020204020204" pitchFamily="34" charset="-122"/>
              <a:sym typeface="+mn-ea"/>
            </a:endParaRPr>
          </a:p>
          <a:p>
            <a:r>
              <a:rPr lang="zh-CN" sz="2400" b="1">
                <a:latin typeface="微软雅黑" panose="020B0503020204020204" pitchFamily="34" charset="-122"/>
                <a:sym typeface="+mn-ea"/>
              </a:rPr>
              <a:t>特殊规定二：</a:t>
            </a:r>
            <a:r>
              <a:rPr sz="2400">
                <a:latin typeface="微软雅黑" panose="020B0503020204020204" pitchFamily="34" charset="-122"/>
                <a:sym typeface="+mn-ea"/>
              </a:rPr>
              <a:t>已经开具适用税率的增值税普通发票的，不需要将发票追回换开后才享受免税政策，可直接进行免税申报。公告下发之后，纳税人按照规定享受免税优惠时，如果开具的是注明税率或征收率栏次的普通发票，应当在税率或者征收率栏次填写“免税”字样。</a:t>
            </a:r>
            <a:endParaRPr sz="2400" strike="noStrike" noProof="1">
              <a:latin typeface="微软雅黑" panose="020B0503020204020204" pitchFamily="34" charset="-122"/>
            </a:endParaRPr>
          </a:p>
          <a:p>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如何开具发票？</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426335" y="3550285"/>
            <a:ext cx="7092315" cy="922020"/>
          </a:xfrm>
          <a:prstGeom prst="rect">
            <a:avLst/>
          </a:prstGeom>
        </p:spPr>
        <p:txBody>
          <a:bodyPr wrap="square">
            <a:spAutoFit/>
          </a:bodyPr>
          <a:lstStyle/>
          <a:p>
            <a:pPr algn="ctr" fontAlgn="auto"/>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申报操作相关要点问题</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流程图: 可选过程 2"/>
          <p:cNvSpPr/>
          <p:nvPr/>
        </p:nvSpPr>
        <p:spPr>
          <a:xfrm>
            <a:off x="5701030" y="4627880"/>
            <a:ext cx="5059680" cy="91249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流程图: 可选过程 1"/>
          <p:cNvSpPr/>
          <p:nvPr/>
        </p:nvSpPr>
        <p:spPr>
          <a:xfrm>
            <a:off x="5701030" y="1593850"/>
            <a:ext cx="4206240" cy="787400"/>
          </a:xfrm>
          <a:prstGeom prst="flowChartAlternateProces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1272540" y="3016885"/>
            <a:ext cx="3919855" cy="829945"/>
          </a:xfrm>
          <a:prstGeom prst="rect">
            <a:avLst/>
          </a:prstGeom>
          <a:noFill/>
          <a:ln w="28575" cmpd="sng">
            <a:solidFill>
              <a:schemeClr val="accent1">
                <a:shade val="50000"/>
              </a:schemeClr>
            </a:solidFill>
            <a:prstDash val="solid"/>
          </a:ln>
        </p:spPr>
        <p:txBody>
          <a:bodyPr wrap="square" rtlCol="0">
            <a:spAutoFit/>
          </a:bodyPr>
          <a:p>
            <a:r>
              <a:rPr lang="zh-CN" altLang="en-US" sz="2400" b="1">
                <a:latin typeface="宋体" panose="02010600030101010101" pitchFamily="2" charset="-122"/>
                <a:ea typeface="宋体" panose="02010600030101010101" pitchFamily="2" charset="-122"/>
              </a:rPr>
              <a:t>小规模纳税人政策申报操作</a:t>
            </a:r>
            <a:endParaRPr lang="zh-CN" altLang="en-US" sz="2400" b="1">
              <a:latin typeface="宋体" panose="02010600030101010101" pitchFamily="2" charset="-122"/>
              <a:ea typeface="宋体" panose="02010600030101010101" pitchFamily="2" charset="-122"/>
            </a:endParaRPr>
          </a:p>
          <a:p>
            <a:r>
              <a:rPr lang="zh-CN" altLang="en-US" sz="2400" b="1">
                <a:latin typeface="宋体" panose="02010600030101010101" pitchFamily="2" charset="-122"/>
                <a:ea typeface="宋体" panose="02010600030101010101" pitchFamily="2" charset="-122"/>
              </a:rPr>
              <a:t>相关要点问题</a:t>
            </a:r>
            <a:endParaRPr lang="zh-CN" altLang="en-US" sz="2400" b="1">
              <a:latin typeface="宋体" panose="02010600030101010101" pitchFamily="2" charset="-122"/>
              <a:ea typeface="宋体" panose="02010600030101010101" pitchFamily="2" charset="-122"/>
            </a:endParaRPr>
          </a:p>
        </p:txBody>
      </p:sp>
      <p:sp>
        <p:nvSpPr>
          <p:cNvPr id="8" name="左大括号 7"/>
          <p:cNvSpPr/>
          <p:nvPr/>
        </p:nvSpPr>
        <p:spPr>
          <a:xfrm>
            <a:off x="5274945" y="1925320"/>
            <a:ext cx="426085" cy="301244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p>
            <a:pPr algn="ctr"/>
            <a:endParaRPr lang="zh-CN" altLang="en-US"/>
          </a:p>
        </p:txBody>
      </p:sp>
      <p:sp>
        <p:nvSpPr>
          <p:cNvPr id="9" name="文本框 8"/>
          <p:cNvSpPr txBox="1"/>
          <p:nvPr/>
        </p:nvSpPr>
        <p:spPr>
          <a:xfrm>
            <a:off x="5863590" y="1726565"/>
            <a:ext cx="3642995" cy="521970"/>
          </a:xfrm>
          <a:prstGeom prst="rect">
            <a:avLst/>
          </a:prstGeom>
          <a:noFill/>
        </p:spPr>
        <p:txBody>
          <a:bodyPr wrap="square" rtlCol="0">
            <a:spAutoFit/>
          </a:bodyPr>
          <a:p>
            <a:pPr algn="l">
              <a:buClrTx/>
              <a:buSzTx/>
              <a:buFontTx/>
            </a:pPr>
            <a:r>
              <a:rPr lang="zh-CN" altLang="en-US" sz="2800" b="1">
                <a:solidFill>
                  <a:schemeClr val="bg1"/>
                </a:solidFill>
              </a:rPr>
              <a:t>未充分享受政策优惠</a:t>
            </a:r>
            <a:endParaRPr lang="zh-CN" altLang="en-US" sz="2800" b="1">
              <a:solidFill>
                <a:schemeClr val="bg1"/>
              </a:solidFill>
            </a:endParaRPr>
          </a:p>
        </p:txBody>
      </p:sp>
      <p:sp>
        <p:nvSpPr>
          <p:cNvPr id="10" name="文本框 9"/>
          <p:cNvSpPr txBox="1"/>
          <p:nvPr/>
        </p:nvSpPr>
        <p:spPr>
          <a:xfrm>
            <a:off x="5864225" y="4586605"/>
            <a:ext cx="4681855" cy="953135"/>
          </a:xfrm>
          <a:prstGeom prst="rect">
            <a:avLst/>
          </a:prstGeom>
          <a:noFill/>
          <a:ln>
            <a:noFill/>
          </a:ln>
        </p:spPr>
        <p:txBody>
          <a:bodyPr wrap="square" rtlCol="0">
            <a:spAutoFit/>
          </a:bodyPr>
          <a:p>
            <a:r>
              <a:rPr lang="zh-CN" altLang="en-US" sz="2800" b="1">
                <a:solidFill>
                  <a:schemeClr val="bg1"/>
                </a:solidFill>
              </a:rPr>
              <a:t>不应享受而享受或未按规定享受优惠政策</a:t>
            </a:r>
            <a:endParaRPr lang="zh-CN" altLang="en-US" sz="2800" b="1">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922020"/>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未充分享受优惠政策</a:t>
            </a:r>
            <a:endPar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1.1 </a:t>
            </a:r>
            <a:r>
              <a:rPr lang="zh-CN" altLang="en-US" sz="3200" b="1" dirty="0">
                <a:solidFill>
                  <a:schemeClr val="bg1"/>
                </a:solidFill>
              </a:rPr>
              <a:t>小规模除专票以外的3%征收应税收入未按1%计税征收</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1493520" y="1523365"/>
            <a:ext cx="9846945" cy="5446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buFontTx/>
            </a:pPr>
            <a:r>
              <a:rPr lang="en-US" altLang="zh-CN" sz="2400" b="1" strike="noStrike" noProof="1">
                <a:solidFill>
                  <a:schemeClr val="accent1"/>
                </a:solidFill>
                <a:latin typeface="微软雅黑" panose="020B0503020204020204" pitchFamily="34" charset="-122"/>
              </a:rPr>
              <a:t>政策要点：</a:t>
            </a:r>
            <a:endParaRPr lang="en-US" altLang="zh-CN" sz="2400" b="1" strike="noStrike" noProof="1">
              <a:solidFill>
                <a:schemeClr val="accent1"/>
              </a:solidFill>
              <a:latin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纳税人3月份开具不具抵扣功能的增值税普通发票，可以享受减按1%征收的优惠政策。</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400" b="1" strike="noStrike" noProof="1">
                <a:solidFill>
                  <a:schemeClr val="accent1"/>
                </a:solidFill>
                <a:latin typeface="微软雅黑" panose="020B0503020204020204" pitchFamily="34" charset="-122"/>
              </a:rPr>
              <a:t>问题情形：</a:t>
            </a:r>
            <a:endParaRPr lang="zh-CN" sz="2400" b="1" strike="noStrike" noProof="1">
              <a:solidFill>
                <a:schemeClr val="accent1"/>
              </a:solidFill>
              <a:latin typeface="微软雅黑" panose="020B0503020204020204" pitchFamily="34" charset="-122"/>
            </a:endParaRPr>
          </a:p>
          <a:p>
            <a:pPr algn="just" defTabSz="913765">
              <a:lnSpc>
                <a:spcPct val="150000"/>
              </a:lnSpc>
              <a:buClrTx/>
              <a:buSzTx/>
              <a:buFontTx/>
            </a:pPr>
            <a:r>
              <a:rPr sz="2000" strike="noStrike" noProof="1">
                <a:latin typeface="微软雅黑" panose="020B0503020204020204" pitchFamily="34" charset="-122"/>
                <a:ea typeface="微软雅黑" panose="020B0503020204020204" pitchFamily="34" charset="-122"/>
              </a:rPr>
              <a:t>1、</a:t>
            </a:r>
            <a:r>
              <a:rPr sz="2000" strike="noStrike" noProof="1">
                <a:latin typeface="微软雅黑" panose="020B0503020204020204" pitchFamily="34" charset="-122"/>
                <a:ea typeface="微软雅黑" panose="020B0503020204020204" pitchFamily="34" charset="-122"/>
              </a:rPr>
              <a:t>纳税人开具了3%的普通发票，误以为不能享受减征优惠，按照3%的征收率申报缴纳税款。</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en-US" sz="2000" strike="noStrike" noProof="1">
                <a:latin typeface="微软雅黑" panose="020B0503020204020204" pitchFamily="34" charset="-122"/>
                <a:ea typeface="微软雅黑" panose="020B0503020204020204" pitchFamily="34" charset="-122"/>
              </a:rPr>
              <a:t>2</a:t>
            </a:r>
            <a:r>
              <a:rPr lang="zh-CN" altLang="en-US" sz="2000" strike="noStrike" noProof="1">
                <a:latin typeface="微软雅黑" panose="020B0503020204020204" pitchFamily="34" charset="-122"/>
                <a:ea typeface="微软雅黑" panose="020B0503020204020204" pitchFamily="34" charset="-122"/>
              </a:rPr>
              <a:t>、纳税人其中一笔业务开具了</a:t>
            </a:r>
            <a:r>
              <a:rPr lang="en-US" altLang="zh-CN" sz="2000" strike="noStrike" noProof="1">
                <a:latin typeface="微软雅黑" panose="020B0503020204020204" pitchFamily="34" charset="-122"/>
                <a:ea typeface="微软雅黑" panose="020B0503020204020204" pitchFamily="34" charset="-122"/>
              </a:rPr>
              <a:t>3%</a:t>
            </a:r>
            <a:r>
              <a:rPr lang="zh-CN" altLang="en-US" sz="2000" strike="noStrike" noProof="1">
                <a:latin typeface="微软雅黑" panose="020B0503020204020204" pitchFamily="34" charset="-122"/>
                <a:ea typeface="微软雅黑" panose="020B0503020204020204" pitchFamily="34" charset="-122"/>
              </a:rPr>
              <a:t>税率的专用发票之后，误以为其他业务也不能再享受减征政策。</a:t>
            </a:r>
            <a:endParaRPr lang="zh-CN" altLang="en-US"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en-US" altLang="zh-CN" sz="2000" strike="noStrike" noProof="1">
                <a:latin typeface="微软雅黑" panose="020B0503020204020204" pitchFamily="34" charset="-122"/>
                <a:ea typeface="微软雅黑" panose="020B0503020204020204" pitchFamily="34" charset="-122"/>
              </a:rPr>
              <a:t>3</a:t>
            </a:r>
            <a:r>
              <a:rPr lang="zh-CN" altLang="en-US" sz="2000" strike="noStrike" noProof="1">
                <a:latin typeface="微软雅黑" panose="020B0503020204020204" pitchFamily="34" charset="-122"/>
                <a:ea typeface="微软雅黑" panose="020B0503020204020204" pitchFamily="34" charset="-122"/>
              </a:rPr>
              <a:t>、纳税人因某笔业务需要放弃了减征政策，误以为其他业务也不能再享受减征政策。</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endParaRPr sz="2000" strike="noStrike" noProof="1">
              <a:latin typeface="微软雅黑" panose="020B0503020204020204" pitchFamily="34" charset="-122"/>
              <a:ea typeface="微软雅黑" panose="020B0503020204020204" pitchFamily="34" charset="-122"/>
            </a:endParaRPr>
          </a:p>
        </p:txBody>
      </p:sp>
      <p:pic>
        <p:nvPicPr>
          <p:cNvPr id="3" name="图片 2" descr="2154298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79120" y="1702435"/>
            <a:ext cx="754380" cy="754380"/>
          </a:xfrm>
          <a:prstGeom prst="rect">
            <a:avLst/>
          </a:prstGeom>
        </p:spPr>
      </p:pic>
      <p:pic>
        <p:nvPicPr>
          <p:cNvPr id="5" name="图片 4" descr="21543029"/>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0395" y="3239135"/>
            <a:ext cx="713105" cy="713105"/>
          </a:xfrm>
          <a:prstGeom prst="rect">
            <a:avLst/>
          </a:prstGeom>
        </p:spPr>
      </p:pic>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443990" y="295275"/>
            <a:ext cx="6655435" cy="460375"/>
          </a:xfrm>
          <a:prstGeom prst="rect">
            <a:avLst/>
          </a:prstGeom>
          <a:noFill/>
          <a:ln w="9525">
            <a:noFill/>
          </a:ln>
        </p:spPr>
        <p:txBody>
          <a:bodyPr wrap="square" anchor="t">
            <a:spAutoFit/>
          </a:bodyPr>
          <a:p>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热点问题</a:t>
            </a:r>
            <a:endPar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464185" y="937260"/>
            <a:ext cx="10939780" cy="563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buFontTx/>
            </a:pPr>
            <a:r>
              <a:rPr lang="en-US" altLang="zh-CN" sz="2000" b="1" strike="noStrike" noProof="1">
                <a:latin typeface="微软雅黑" panose="020B0503020204020204" pitchFamily="34" charset="-122"/>
                <a:ea typeface="微软雅黑" panose="020B0503020204020204" pitchFamily="34" charset="-122"/>
                <a:cs typeface="微软雅黑" panose="020B0503020204020204" pitchFamily="34" charset="-122"/>
              </a:rPr>
              <a:t>       </a:t>
            </a:r>
            <a:r>
              <a:rPr lang="zh-CN" sz="2000" b="1" strike="noStrike" noProof="1">
                <a:latin typeface="微软雅黑" panose="020B0503020204020204" pitchFamily="34" charset="-122"/>
                <a:ea typeface="微软雅黑" panose="020B0503020204020204" pitchFamily="34" charset="-122"/>
                <a:cs typeface="微软雅黑" panose="020B0503020204020204" pitchFamily="34" charset="-122"/>
              </a:rPr>
              <a:t>问：</a:t>
            </a:r>
            <a:r>
              <a:rPr sz="2000" b="1" strike="noStrike" noProof="1">
                <a:latin typeface="微软雅黑" panose="020B0503020204020204" pitchFamily="34" charset="-122"/>
                <a:ea typeface="微软雅黑" panose="020B0503020204020204" pitchFamily="34" charset="-122"/>
                <a:cs typeface="微软雅黑" panose="020B0503020204020204" pitchFamily="34" charset="-122"/>
              </a:rPr>
              <a:t>我是</a:t>
            </a:r>
            <a:r>
              <a:rPr lang="zh-CN" sz="2000" b="1" strike="noStrike" noProof="1">
                <a:latin typeface="微软雅黑" panose="020B0503020204020204" pitchFamily="34" charset="-122"/>
                <a:ea typeface="微软雅黑" panose="020B0503020204020204" pitchFamily="34" charset="-122"/>
                <a:cs typeface="微软雅黑" panose="020B0503020204020204" pitchFamily="34" charset="-122"/>
              </a:rPr>
              <a:t>南宁市</a:t>
            </a:r>
            <a:r>
              <a:rPr lang="zh-CN" sz="2000" b="1" strike="noStrike" noProof="1">
                <a:latin typeface="微软雅黑" panose="020B0503020204020204" pitchFamily="34" charset="-122"/>
                <a:ea typeface="微软雅黑" panose="020B0503020204020204" pitchFamily="34" charset="-122"/>
                <a:cs typeface="微软雅黑" panose="020B0503020204020204" pitchFamily="34" charset="-122"/>
              </a:rPr>
              <a:t>按季申报</a:t>
            </a:r>
            <a:r>
              <a:rPr sz="2000" b="1" strike="noStrike" noProof="1">
                <a:latin typeface="微软雅黑" panose="020B0503020204020204" pitchFamily="34" charset="-122"/>
                <a:ea typeface="微软雅黑" panose="020B0503020204020204" pitchFamily="34" charset="-122"/>
                <a:cs typeface="微软雅黑" panose="020B0503020204020204" pitchFamily="34" charset="-122"/>
              </a:rPr>
              <a:t>的增值税小规模纳税人，</a:t>
            </a:r>
            <a:r>
              <a:rPr lang="zh-CN" sz="2000" b="1" strike="noStrike" noProof="1">
                <a:latin typeface="微软雅黑" panose="020B0503020204020204" pitchFamily="34" charset="-122"/>
                <a:ea typeface="微软雅黑" panose="020B0503020204020204" pitchFamily="34" charset="-122"/>
                <a:cs typeface="微软雅黑" panose="020B0503020204020204" pitchFamily="34" charset="-122"/>
              </a:rPr>
              <a:t>从事</a:t>
            </a:r>
            <a:r>
              <a:rPr sz="2000" b="1" strike="noStrike" noProof="1">
                <a:latin typeface="微软雅黑" panose="020B0503020204020204" pitchFamily="34" charset="-122"/>
                <a:ea typeface="微软雅黑" panose="020B0503020204020204" pitchFamily="34" charset="-122"/>
                <a:cs typeface="微软雅黑" panose="020B0503020204020204" pitchFamily="34" charset="-122"/>
              </a:rPr>
              <a:t>空调销售。2020年3月份销售额是20万元，其中有几个客户想要发票作为凭证，所以我开具了10张征收率为3%的增值税普通发票。请问如果我要享受减按1%征收增值税政策，是否必须追回上述3%征收率的发票，还是可以在申报纳税时直接减按1%申报缴纳增值税?</a:t>
            </a:r>
            <a:endParaRPr sz="20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algn="just" defTabSz="913765">
              <a:lnSpc>
                <a:spcPct val="150000"/>
              </a:lnSpc>
              <a:buClrTx/>
              <a:buSzTx/>
              <a:buFontTx/>
            </a:pPr>
            <a:r>
              <a:rPr sz="2000" b="1" strike="noStrike" noProof="1">
                <a:latin typeface="微软雅黑" panose="020B0503020204020204" pitchFamily="34" charset="-122"/>
              </a:rPr>
              <a:t>       答：</a:t>
            </a:r>
            <a:r>
              <a:rPr sz="2000" strike="noStrike" noProof="1">
                <a:latin typeface="微软雅黑" panose="020B0503020204020204" pitchFamily="34" charset="-122"/>
              </a:rPr>
              <a:t>《财政部 税务总局关于支持个体工商户复工复业增值税政策的公告》(2020年第13号)规定，自2020年3月1日至5月31日，除湖北省外，其他省、自治区、直辖市的增值税小规模纳税人，适用3%征收率的应税销售收入，减按1%征收率征收增值税。</a:t>
            </a:r>
            <a:endParaRPr sz="2000" strike="noStrike" noProof="1">
              <a:latin typeface="微软雅黑" panose="020B0503020204020204" pitchFamily="34" charset="-122"/>
            </a:endParaRPr>
          </a:p>
          <a:p>
            <a:pPr algn="just" defTabSz="913765">
              <a:lnSpc>
                <a:spcPct val="150000"/>
              </a:lnSpc>
              <a:buClrTx/>
              <a:buSzTx/>
              <a:buFontTx/>
            </a:pPr>
            <a:r>
              <a:rPr sz="2000" strike="noStrike" noProof="1">
                <a:latin typeface="微软雅黑" panose="020B0503020204020204" pitchFamily="34" charset="-122"/>
              </a:rPr>
              <a:t>       在上述复工复业政策实施期间，除湖北省外，其他省、自治区、直辖市的</a:t>
            </a:r>
            <a:r>
              <a:rPr sz="2000" b="1" strike="noStrike" noProof="1">
                <a:solidFill>
                  <a:srgbClr val="FF0000"/>
                </a:solidFill>
                <a:latin typeface="微软雅黑" panose="020B0503020204020204" pitchFamily="34" charset="-122"/>
              </a:rPr>
              <a:t>增值税小规模纳税人月销售额超过10万元，开具了征收率为3%的增值税普通发票的，可以在申报纳税时直接减按1%征收率申报缴纳增值税。</a:t>
            </a:r>
            <a:r>
              <a:rPr sz="2000" strike="noStrike" noProof="1">
                <a:latin typeface="微软雅黑" panose="020B0503020204020204" pitchFamily="34" charset="-122"/>
              </a:rPr>
              <a:t>需要提醒的是，按照《中华人民共和国发票管理办法》等相关规定，纳税人应如实开具发票。纳税人享受减按1%征收率征收政策的，在开具增值税普通发票时，应当在税率或征收率栏次填写“1%”字样。今后，纳税人应当按照上述规定开具增值税普通发票。</a:t>
            </a:r>
            <a:endParaRPr sz="2000" strike="noStrike" noProof="1">
              <a:latin typeface="微软雅黑" panose="020B0503020204020204" pitchFamily="34" charset="-122"/>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836295" y="1220470"/>
            <a:ext cx="10716895" cy="507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indent="457200" algn="just" defTabSz="913765" fontAlgn="auto">
              <a:lnSpc>
                <a:spcPct val="150000"/>
              </a:lnSpc>
              <a:buClrTx/>
              <a:buSzTx/>
              <a:buFontTx/>
            </a:pPr>
            <a:r>
              <a:rPr lang="zh-CN" sz="2400" b="1" strike="noStrike" noProof="1">
                <a:latin typeface="微软雅黑" panose="020B0503020204020204" pitchFamily="34" charset="-122"/>
                <a:ea typeface="微软雅黑" panose="020B0503020204020204" pitchFamily="34" charset="-122"/>
                <a:cs typeface="微软雅黑" panose="020B0503020204020204" pitchFamily="34" charset="-122"/>
              </a:rPr>
              <a:t>问：</a:t>
            </a:r>
            <a:r>
              <a:rPr sz="2400" b="1" strike="noStrike" noProof="1">
                <a:latin typeface="微软雅黑" panose="020B0503020204020204" pitchFamily="34" charset="-122"/>
                <a:ea typeface="微软雅黑" panose="020B0503020204020204" pitchFamily="34" charset="-122"/>
                <a:cs typeface="微软雅黑" panose="020B0503020204020204" pitchFamily="34" charset="-122"/>
              </a:rPr>
              <a:t>我是一户</a:t>
            </a:r>
            <a:r>
              <a:rPr lang="zh-CN" sz="2400" b="1" strike="noStrike" noProof="1">
                <a:latin typeface="微软雅黑" panose="020B0503020204020204" pitchFamily="34" charset="-122"/>
                <a:ea typeface="微软雅黑" panose="020B0503020204020204" pitchFamily="34" charset="-122"/>
                <a:cs typeface="微软雅黑" panose="020B0503020204020204" pitchFamily="34" charset="-122"/>
              </a:rPr>
              <a:t>桂林市</a:t>
            </a:r>
            <a:r>
              <a:rPr sz="2400" b="1" strike="noStrike" noProof="1">
                <a:latin typeface="微软雅黑" panose="020B0503020204020204" pitchFamily="34" charset="-122"/>
                <a:ea typeface="微软雅黑" panose="020B0503020204020204" pitchFamily="34" charset="-122"/>
                <a:cs typeface="微软雅黑" panose="020B0503020204020204" pitchFamily="34" charset="-122"/>
              </a:rPr>
              <a:t>增值税小规模纳税人。按照规定，小规模纳税人可以在2020年3至</a:t>
            </a:r>
            <a:r>
              <a:rPr lang="en-US" sz="2400" b="1" strike="noStrike" noProof="1">
                <a:latin typeface="微软雅黑" panose="020B0503020204020204" pitchFamily="34" charset="-122"/>
                <a:ea typeface="微软雅黑" panose="020B0503020204020204" pitchFamily="34" charset="-122"/>
                <a:cs typeface="微软雅黑" panose="020B0503020204020204" pitchFamily="34" charset="-122"/>
              </a:rPr>
              <a:t>12</a:t>
            </a:r>
            <a:r>
              <a:rPr sz="2400" b="1" strike="noStrike" noProof="1">
                <a:latin typeface="微软雅黑" panose="020B0503020204020204" pitchFamily="34" charset="-122"/>
                <a:ea typeface="微软雅黑" panose="020B0503020204020204" pitchFamily="34" charset="-122"/>
                <a:cs typeface="微软雅黑" panose="020B0503020204020204" pitchFamily="34" charset="-122"/>
              </a:rPr>
              <a:t>月份享受减征或免征增值税政策。如果在此期间，有购买方要求我单位必须为其开具3%征收率的增值税专用发票。请问开具专票后，我单位的其他业务是否还能享受小规模纳税人复工复业减征增值税政策?</a:t>
            </a:r>
            <a:endParaRPr sz="20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indent="457200" algn="just" defTabSz="913765" fontAlgn="auto">
              <a:lnSpc>
                <a:spcPct val="150000"/>
              </a:lnSpc>
              <a:buClrTx/>
              <a:buSzTx/>
              <a:buFontTx/>
            </a:pPr>
            <a:r>
              <a:rPr sz="2000" strike="noStrike" noProof="1">
                <a:latin typeface="微软雅黑" panose="020B0503020204020204" pitchFamily="34" charset="-122"/>
                <a:ea typeface="微软雅黑" panose="020B0503020204020204" pitchFamily="34" charset="-122"/>
                <a:cs typeface="微软雅黑" panose="020B0503020204020204" pitchFamily="34" charset="-122"/>
              </a:rPr>
              <a:t>答：可以享受。《财政部 税务总局关于支持个体工商户复工复业增值税政策的公告》(2020年第13号)规定，自2020年3月1日至5月31日，除湖北省外，其他省、自治区、直辖市的增值税小规模纳税人，适用3%征收率的应税销售收入，减按1%征收率征收增值税。</a:t>
            </a:r>
            <a:endParaRPr sz="20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indent="457200" algn="just" defTabSz="913765" fontAlgn="auto">
              <a:lnSpc>
                <a:spcPct val="150000"/>
              </a:lnSpc>
              <a:buClrTx/>
              <a:buSzTx/>
              <a:buFontTx/>
            </a:pPr>
            <a:r>
              <a:rPr sz="2000" strike="noStrike" noProof="1">
                <a:latin typeface="微软雅黑" panose="020B0503020204020204" pitchFamily="34" charset="-122"/>
                <a:ea typeface="微软雅黑" panose="020B0503020204020204" pitchFamily="34" charset="-122"/>
                <a:cs typeface="微软雅黑" panose="020B0503020204020204" pitchFamily="34" charset="-122"/>
              </a:rPr>
              <a:t>增值税小规模纳税人根据实际业务需要，为购买方就某一笔业务开具3%征收率增值税专用发票的，需要就该笔业务按3%征收率申报缴纳增值税。</a:t>
            </a:r>
            <a:r>
              <a:rPr sz="2000" b="1" strike="noStrike"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未开具专用发票的其他适用3%征收率的应税销售收入，仍可以适用增值税小规模纳税人复工复业增值税减征</a:t>
            </a:r>
            <a:r>
              <a:rPr sz="2000" strike="noStrike" noProof="1">
                <a:latin typeface="微软雅黑" panose="020B0503020204020204" pitchFamily="34" charset="-122"/>
                <a:ea typeface="微软雅黑" panose="020B0503020204020204" pitchFamily="34" charset="-122"/>
                <a:cs typeface="微软雅黑" panose="020B0503020204020204" pitchFamily="34" charset="-122"/>
              </a:rPr>
              <a:t>或免征政策。</a:t>
            </a:r>
            <a:endParaRPr sz="2000" strike="noStrike" noProof="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矩形 4"/>
          <p:cNvSpPr/>
          <p:nvPr/>
        </p:nvSpPr>
        <p:spPr>
          <a:xfrm>
            <a:off x="1443990" y="295275"/>
            <a:ext cx="6655435" cy="460375"/>
          </a:xfrm>
          <a:prstGeom prst="rect">
            <a:avLst/>
          </a:prstGeom>
          <a:noFill/>
          <a:ln w="9525">
            <a:noFill/>
          </a:ln>
        </p:spPr>
        <p:txBody>
          <a:bodyPr wrap="square" anchor="t">
            <a:spAutoFit/>
          </a:bodyPr>
          <a:p>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热点问题</a:t>
            </a:r>
            <a:endPar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561975" y="1189990"/>
            <a:ext cx="10716895" cy="498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indent="457200" algn="just" defTabSz="913765" fontAlgn="auto">
              <a:lnSpc>
                <a:spcPct val="150000"/>
              </a:lnSpc>
              <a:buClrTx/>
              <a:buSzTx/>
              <a:buFontTx/>
            </a:pPr>
            <a:r>
              <a:rPr lang="zh-CN" sz="2400" b="1" strike="noStrike" noProof="1">
                <a:latin typeface="微软雅黑" panose="020B0503020204020204" pitchFamily="34" charset="-122"/>
                <a:ea typeface="微软雅黑" panose="020B0503020204020204" pitchFamily="34" charset="-122"/>
                <a:cs typeface="微软雅黑" panose="020B0503020204020204" pitchFamily="34" charset="-122"/>
              </a:rPr>
              <a:t>问：</a:t>
            </a:r>
            <a:r>
              <a:rPr sz="2400" b="1" strike="noStrike" noProof="1">
                <a:latin typeface="微软雅黑" panose="020B0503020204020204" pitchFamily="34" charset="-122"/>
                <a:ea typeface="微软雅黑" panose="020B0503020204020204" pitchFamily="34" charset="-122"/>
                <a:cs typeface="微软雅黑" panose="020B0503020204020204" pitchFamily="34" charset="-122"/>
              </a:rPr>
              <a:t>我公司是</a:t>
            </a:r>
            <a:r>
              <a:rPr lang="zh-CN" sz="2400" b="1" strike="noStrike" noProof="1">
                <a:latin typeface="微软雅黑" panose="020B0503020204020204" pitchFamily="34" charset="-122"/>
                <a:ea typeface="微软雅黑" panose="020B0503020204020204" pitchFamily="34" charset="-122"/>
                <a:cs typeface="微软雅黑" panose="020B0503020204020204" pitchFamily="34" charset="-122"/>
              </a:rPr>
              <a:t>柳州市</a:t>
            </a:r>
            <a:r>
              <a:rPr sz="2400" b="1" strike="noStrike" noProof="1">
                <a:latin typeface="微软雅黑" panose="020B0503020204020204" pitchFamily="34" charset="-122"/>
                <a:ea typeface="微软雅黑" panose="020B0503020204020204" pitchFamily="34" charset="-122"/>
                <a:cs typeface="微软雅黑" panose="020B0503020204020204" pitchFamily="34" charset="-122"/>
              </a:rPr>
              <a:t>一家小型商务酒店，属于增值税小规模纳税人。2020年3月，按照客户需求，我公司就部分住宿服务收入开具了增值税专用发票。请问，未开具专用发票部分的收入还可以享受生活服务免征增值税政策吗?</a:t>
            </a:r>
            <a:endParaRPr sz="24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indent="457200" algn="just" defTabSz="913765" fontAlgn="auto">
              <a:lnSpc>
                <a:spcPct val="150000"/>
              </a:lnSpc>
              <a:buClrTx/>
              <a:buSzTx/>
              <a:buFontTx/>
            </a:pPr>
            <a:r>
              <a:rPr sz="2000" strike="noStrike" noProof="1">
                <a:latin typeface="微软雅黑" panose="020B0503020204020204" pitchFamily="34" charset="-122"/>
                <a:ea typeface="微软雅黑" panose="020B0503020204020204" pitchFamily="34" charset="-122"/>
                <a:cs typeface="微软雅黑" panose="020B0503020204020204" pitchFamily="34" charset="-122"/>
              </a:rPr>
              <a:t>答：可以享受。《财政部 税务总局关于支持新型冠状病毒感染的肺炎疫情防控有关税收政策的公告》(2020年第8号，以下简称“8号公告”)第五条规定，对纳税人提供生活服务取得的收入，免征增值税。生活服务的具体范围，按照《销售服务、无形资产、不动产注释》(财税〔2016〕36号印发)规定执行，住宿服务，属于生活服务的范围。</a:t>
            </a:r>
            <a:endParaRPr sz="20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indent="457200" algn="just" defTabSz="913765" fontAlgn="auto">
              <a:lnSpc>
                <a:spcPct val="150000"/>
              </a:lnSpc>
              <a:buClrTx/>
              <a:buSzTx/>
              <a:buFontTx/>
            </a:pPr>
            <a:r>
              <a:rPr sz="2000" strike="noStrike" noProof="1">
                <a:latin typeface="微软雅黑" panose="020B0503020204020204" pitchFamily="34" charset="-122"/>
                <a:ea typeface="微软雅黑" panose="020B0503020204020204" pitchFamily="34" charset="-122"/>
                <a:cs typeface="微软雅黑" panose="020B0503020204020204" pitchFamily="34" charset="-122"/>
              </a:rPr>
              <a:t>作为适用简易计税方法的增值税小规模纳税人，你公司提供住宿服务取得的收入已开具增值税专用发票的，应按照发票注明的销售额和征收率计算缴纳增值税;提供住宿服务取得的收入</a:t>
            </a:r>
            <a:r>
              <a:rPr sz="2000" b="1" strike="noStrike"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未开具增值税专用发票的，可以按照8号公告的规定免征增值税。</a:t>
            </a:r>
            <a:endParaRPr sz="2000" b="1" strike="noStrike"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矩形 4"/>
          <p:cNvSpPr/>
          <p:nvPr/>
        </p:nvSpPr>
        <p:spPr>
          <a:xfrm>
            <a:off x="1443990" y="295275"/>
            <a:ext cx="6655435" cy="460375"/>
          </a:xfrm>
          <a:prstGeom prst="rect">
            <a:avLst/>
          </a:prstGeom>
          <a:noFill/>
          <a:ln w="9525">
            <a:noFill/>
          </a:ln>
        </p:spPr>
        <p:txBody>
          <a:bodyPr wrap="square" anchor="t">
            <a:spAutoFit/>
          </a:bodyPr>
          <a:p>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热点问题</a:t>
            </a:r>
            <a:endPar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805815" y="1433830"/>
            <a:ext cx="10138410"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fontAlgn="auto">
              <a:lnSpc>
                <a:spcPct val="150000"/>
              </a:lnSpc>
              <a:buClrTx/>
              <a:buSzTx/>
              <a:buFontTx/>
            </a:pPr>
            <a:r>
              <a:rPr lang="zh-CN" sz="2800" b="1" strike="noStrike" noProof="1">
                <a:latin typeface="微软雅黑" panose="020B0503020204020204" pitchFamily="34" charset="-122"/>
                <a:ea typeface="微软雅黑" panose="020B0503020204020204" pitchFamily="34" charset="-122"/>
                <a:cs typeface="微软雅黑" panose="020B0503020204020204" pitchFamily="34" charset="-122"/>
              </a:rPr>
              <a:t>问：</a:t>
            </a:r>
            <a:r>
              <a:rPr sz="2800" b="1" strike="noStrike" noProof="1">
                <a:latin typeface="微软雅黑" panose="020B0503020204020204" pitchFamily="34" charset="-122"/>
                <a:ea typeface="微软雅黑" panose="020B0503020204020204" pitchFamily="34" charset="-122"/>
                <a:cs typeface="微软雅黑" panose="020B0503020204020204" pitchFamily="34" charset="-122"/>
              </a:rPr>
              <a:t>我是提供现代服务的小规模纳税人，按</a:t>
            </a:r>
            <a:r>
              <a:rPr lang="zh-CN" sz="2800" b="1" strike="noStrike" noProof="1">
                <a:latin typeface="微软雅黑" panose="020B0503020204020204" pitchFamily="34" charset="-122"/>
                <a:ea typeface="微软雅黑" panose="020B0503020204020204" pitchFamily="34" charset="-122"/>
                <a:cs typeface="微软雅黑" panose="020B0503020204020204" pitchFamily="34" charset="-122"/>
              </a:rPr>
              <a:t>季</a:t>
            </a:r>
            <a:r>
              <a:rPr sz="2800" b="1" strike="noStrike" noProof="1">
                <a:latin typeface="微软雅黑" panose="020B0503020204020204" pitchFamily="34" charset="-122"/>
                <a:ea typeface="微软雅黑" panose="020B0503020204020204" pitchFamily="34" charset="-122"/>
                <a:cs typeface="微软雅黑" panose="020B0503020204020204" pitchFamily="34" charset="-122"/>
              </a:rPr>
              <a:t>缴纳增值税，3月决定放弃减征按照3%的征收率缴纳增值税，</a:t>
            </a:r>
            <a:r>
              <a:rPr lang="zh-CN" sz="2800" b="1" strike="noStrike" noProof="1">
                <a:latin typeface="微软雅黑" panose="020B0503020204020204" pitchFamily="34" charset="-122"/>
                <a:ea typeface="微软雅黑" panose="020B0503020204020204" pitchFamily="34" charset="-122"/>
                <a:cs typeface="微软雅黑" panose="020B0503020204020204" pitchFamily="34" charset="-122"/>
              </a:rPr>
              <a:t>第二季度我</a:t>
            </a:r>
            <a:r>
              <a:rPr sz="2800" b="1" strike="noStrike" noProof="1">
                <a:latin typeface="微软雅黑" panose="020B0503020204020204" pitchFamily="34" charset="-122"/>
                <a:ea typeface="微软雅黑" panose="020B0503020204020204" pitchFamily="34" charset="-122"/>
                <a:cs typeface="微软雅黑" panose="020B0503020204020204" pitchFamily="34" charset="-122"/>
              </a:rPr>
              <a:t>又想按照1%征收率缴纳增值税是否可以?</a:t>
            </a:r>
            <a:endParaRPr sz="2800" b="1"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algn="just" defTabSz="913765" fontAlgn="auto">
              <a:lnSpc>
                <a:spcPct val="150000"/>
              </a:lnSpc>
              <a:buClrTx/>
              <a:buSzTx/>
              <a:buFontTx/>
            </a:pPr>
            <a:endParaRPr sz="2800" strike="noStrike" noProof="1">
              <a:latin typeface="微软雅黑" panose="020B0503020204020204" pitchFamily="34" charset="-122"/>
              <a:ea typeface="微软雅黑" panose="020B0503020204020204" pitchFamily="34" charset="-122"/>
              <a:cs typeface="微软雅黑" panose="020B0503020204020204" pitchFamily="34" charset="-122"/>
            </a:endParaRPr>
          </a:p>
          <a:p>
            <a:pPr algn="just" defTabSz="913765" fontAlgn="auto">
              <a:lnSpc>
                <a:spcPct val="150000"/>
              </a:lnSpc>
              <a:buClrTx/>
              <a:buSzTx/>
              <a:buFontTx/>
            </a:pPr>
            <a:r>
              <a:rPr sz="2800" strike="noStrike" noProof="1">
                <a:latin typeface="微软雅黑" panose="020B0503020204020204" pitchFamily="34" charset="-122"/>
                <a:ea typeface="微软雅黑" panose="020B0503020204020204" pitchFamily="34" charset="-122"/>
                <a:cs typeface="微软雅黑" panose="020B0503020204020204" pitchFamily="34" charset="-122"/>
              </a:rPr>
              <a:t>答：可以。</a:t>
            </a:r>
            <a:endParaRPr sz="2800" strike="noStrike" noProof="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矩形 4"/>
          <p:cNvSpPr/>
          <p:nvPr/>
        </p:nvSpPr>
        <p:spPr>
          <a:xfrm>
            <a:off x="1443990" y="295275"/>
            <a:ext cx="6655435" cy="460375"/>
          </a:xfrm>
          <a:prstGeom prst="rect">
            <a:avLst/>
          </a:prstGeom>
          <a:noFill/>
          <a:ln w="9525">
            <a:noFill/>
          </a:ln>
        </p:spPr>
        <p:txBody>
          <a:bodyPr wrap="square" anchor="t">
            <a:spAutoFit/>
          </a:bodyPr>
          <a:p>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热点问题</a:t>
            </a:r>
            <a:endPar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0717213" cy="583565"/>
          </a:xfrm>
          <a:prstGeom prst="rect">
            <a:avLst/>
          </a:prstGeom>
          <a:solidFill>
            <a:srgbClr val="004DA1"/>
          </a:solidFill>
          <a:ln w="9525">
            <a:noFill/>
          </a:ln>
        </p:spPr>
        <p:txBody>
          <a:bodyPr wrap="square" anchor="t">
            <a:spAutoFit/>
          </a:bodyPr>
          <a:lstStyle/>
          <a:p>
            <a:pPr algn="l"/>
            <a:r>
              <a:rPr lang="en-US" altLang="zh-CN" sz="3200" b="1" dirty="0">
                <a:solidFill>
                  <a:schemeClr val="bg1"/>
                </a:solidFill>
              </a:rPr>
              <a:t>1.2</a:t>
            </a:r>
            <a:r>
              <a:rPr lang="zh-CN" altLang="en-US" sz="3200" b="1" dirty="0">
                <a:solidFill>
                  <a:schemeClr val="bg1"/>
                </a:solidFill>
              </a:rPr>
              <a:t>小规模纳税人当期未填报2%应纳税额减征额</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1433830" y="1941195"/>
            <a:ext cx="974153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fontAlgn="auto">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r>
              <a:rPr lang="zh-CN" sz="2000" b="1" strike="noStrike" noProof="1">
                <a:solidFill>
                  <a:schemeClr val="accent1"/>
                </a:solidFill>
                <a:latin typeface="微软雅黑" panose="020B0503020204020204" pitchFamily="34" charset="-122"/>
              </a:rPr>
              <a:t>政策要点：</a:t>
            </a:r>
            <a:r>
              <a:rPr sz="2000">
                <a:latin typeface="微软雅黑" panose="020B0503020204020204" pitchFamily="34" charset="-122"/>
                <a:ea typeface="微软雅黑" panose="020B0503020204020204" pitchFamily="34" charset="-122"/>
                <a:sym typeface="+mn-lt"/>
              </a:rPr>
              <a:t>享受“适用3%征收率的应税销售收入，减按1%征收率征收增值税”税收优惠的小规模纳税人，对应减征的增值税应纳税额按销售额的2%计算填写在《增值税纳税申报表(小规模纳税人适用)》“本期应纳税额减征额”及《增值税减免税申报明细表》减税项目相应栏次。</a:t>
            </a:r>
            <a:endParaRPr sz="2000">
              <a:latin typeface="微软雅黑" panose="020B0503020204020204" pitchFamily="34" charset="-122"/>
              <a:ea typeface="微软雅黑" panose="020B0503020204020204" pitchFamily="34" charset="-122"/>
              <a:sym typeface="+mn-lt"/>
            </a:endParaRPr>
          </a:p>
          <a:p>
            <a:pPr algn="just" defTabSz="913765" fontAlgn="auto">
              <a:lnSpc>
                <a:spcPct val="150000"/>
              </a:lnSpc>
            </a:pPr>
            <a:endParaRPr lang="zh-CN" sz="2000" b="1" strike="noStrike" noProof="1">
              <a:solidFill>
                <a:schemeClr val="accent1"/>
              </a:solidFill>
              <a:latin typeface="微软雅黑" panose="020B0503020204020204" pitchFamily="34" charset="-122"/>
            </a:endParaRPr>
          </a:p>
          <a:p>
            <a:pPr algn="just" defTabSz="913765" fontAlgn="auto">
              <a:lnSpc>
                <a:spcPct val="150000"/>
              </a:lnSpc>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纳税人当期申报应税销售额合计</a:t>
            </a:r>
            <a:r>
              <a:rPr sz="2000" b="1" strike="noStrike" noProof="1">
                <a:solidFill>
                  <a:srgbClr val="FF0000"/>
                </a:solidFill>
                <a:latin typeface="微软雅黑" panose="020B0503020204020204" pitchFamily="34" charset="-122"/>
                <a:ea typeface="微软雅黑" panose="020B0503020204020204" pitchFamily="34" charset="-122"/>
              </a:rPr>
              <a:t>超过小微企业</a:t>
            </a:r>
            <a:r>
              <a:rPr sz="2000" strike="noStrike" noProof="1">
                <a:latin typeface="微软雅黑" panose="020B0503020204020204" pitchFamily="34" charset="-122"/>
                <a:ea typeface="微软雅黑" panose="020B0503020204020204" pitchFamily="34" charset="-122"/>
              </a:rPr>
              <a:t>免征增值税条件，申报按适用</a:t>
            </a:r>
            <a:r>
              <a:rPr sz="2000" b="1" strike="noStrike" noProof="1">
                <a:solidFill>
                  <a:srgbClr val="FF0000"/>
                </a:solidFill>
                <a:latin typeface="微软雅黑" panose="020B0503020204020204" pitchFamily="34" charset="-122"/>
                <a:ea typeface="微软雅黑" panose="020B0503020204020204" pitchFamily="34" charset="-122"/>
              </a:rPr>
              <a:t>3%征收的</a:t>
            </a:r>
            <a:r>
              <a:rPr sz="2000" strike="noStrike" noProof="1">
                <a:latin typeface="微软雅黑" panose="020B0503020204020204" pitchFamily="34" charset="-122"/>
                <a:ea typeface="微软雅黑" panose="020B0503020204020204" pitchFamily="34" charset="-122"/>
              </a:rPr>
              <a:t>除专用发票以外的应税收入大于零，3月份</a:t>
            </a:r>
            <a:r>
              <a:rPr sz="2000" b="1" strike="noStrike" noProof="1">
                <a:solidFill>
                  <a:srgbClr val="FF0000"/>
                </a:solidFill>
                <a:latin typeface="微软雅黑" panose="020B0503020204020204" pitchFamily="34" charset="-122"/>
                <a:ea typeface="微软雅黑" panose="020B0503020204020204" pitchFamily="34" charset="-122"/>
              </a:rPr>
              <a:t>开具</a:t>
            </a:r>
            <a:r>
              <a:rPr lang="zh-CN" sz="2000" b="1" strike="noStrike" noProof="1">
                <a:solidFill>
                  <a:srgbClr val="FF0000"/>
                </a:solidFill>
                <a:latin typeface="微软雅黑" panose="020B0503020204020204" pitchFamily="34" charset="-122"/>
                <a:ea typeface="微软雅黑" panose="020B0503020204020204" pitchFamily="34" charset="-122"/>
              </a:rPr>
              <a:t>有税率</a:t>
            </a:r>
            <a:r>
              <a:rPr sz="2000" b="1" strike="noStrike" noProof="1">
                <a:solidFill>
                  <a:srgbClr val="FF0000"/>
                </a:solidFill>
                <a:latin typeface="微软雅黑" panose="020B0503020204020204" pitchFamily="34" charset="-122"/>
                <a:ea typeface="微软雅黑" panose="020B0503020204020204" pitchFamily="34" charset="-122"/>
              </a:rPr>
              <a:t>的增值税普通发票</a:t>
            </a:r>
            <a:r>
              <a:rPr sz="2000" strike="noStrike" noProof="1">
                <a:latin typeface="微软雅黑" panose="020B0503020204020204" pitchFamily="34" charset="-122"/>
                <a:ea typeface="微软雅黑" panose="020B0503020204020204" pitchFamily="34" charset="-122"/>
              </a:rPr>
              <a:t>金额大于零，</a:t>
            </a:r>
            <a:r>
              <a:rPr lang="zh-CN" sz="2000" strike="noStrike" noProof="1">
                <a:latin typeface="微软雅黑" panose="020B0503020204020204" pitchFamily="34" charset="-122"/>
                <a:ea typeface="微软雅黑" panose="020B0503020204020204" pitchFamily="34" charset="-122"/>
              </a:rPr>
              <a:t>但是</a:t>
            </a:r>
            <a:r>
              <a:rPr sz="2000">
                <a:latin typeface="微软雅黑" panose="020B0503020204020204" pitchFamily="34" charset="-122"/>
                <a:ea typeface="微软雅黑" panose="020B0503020204020204" pitchFamily="34" charset="-122"/>
                <a:sym typeface="+mn-lt"/>
              </a:rPr>
              <a:t>本期应纳税额减征额</a:t>
            </a:r>
            <a:r>
              <a:rPr lang="zh-CN" sz="2000">
                <a:latin typeface="微软雅黑" panose="020B0503020204020204" pitchFamily="34" charset="-122"/>
                <a:ea typeface="微软雅黑" panose="020B0503020204020204" pitchFamily="34" charset="-122"/>
                <a:sym typeface="+mn-lt"/>
              </a:rPr>
              <a:t>栏次为</a:t>
            </a:r>
            <a:r>
              <a:rPr lang="en-US" altLang="zh-CN" sz="2000">
                <a:latin typeface="微软雅黑" panose="020B0503020204020204" pitchFamily="34" charset="-122"/>
                <a:ea typeface="微软雅黑" panose="020B0503020204020204" pitchFamily="34" charset="-122"/>
                <a:sym typeface="+mn-lt"/>
              </a:rPr>
              <a:t>0</a:t>
            </a:r>
            <a:r>
              <a:rPr sz="2000" strike="noStrike" noProof="1">
                <a:latin typeface="微软雅黑" panose="020B0503020204020204" pitchFamily="34" charset="-122"/>
                <a:ea typeface="微软雅黑" panose="020B0503020204020204" pitchFamily="34" charset="-122"/>
              </a:rPr>
              <a:t>。</a:t>
            </a:r>
            <a:r>
              <a:rPr lang="zh-CN" sz="2000" strike="noStrike" noProof="1">
                <a:latin typeface="微软雅黑" panose="020B0503020204020204" pitchFamily="34" charset="-122"/>
                <a:ea typeface="微软雅黑" panose="020B0503020204020204" pitchFamily="34" charset="-122"/>
              </a:rPr>
              <a:t>考虑是未正确填写申报表导致未能享受优惠政策。</a:t>
            </a:r>
            <a:endParaRPr lang="zh-CN" sz="2000" strike="noStrike" noProof="1">
              <a:latin typeface="微软雅黑" panose="020B0503020204020204" pitchFamily="34" charset="-122"/>
              <a:ea typeface="微软雅黑" panose="020B0503020204020204" pitchFamily="34" charset="-122"/>
            </a:endParaRPr>
          </a:p>
        </p:txBody>
      </p:sp>
      <p:pic>
        <p:nvPicPr>
          <p:cNvPr id="3" name="图片 2" descr="2154298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22300" y="2048510"/>
            <a:ext cx="754380" cy="754380"/>
          </a:xfrm>
          <a:prstGeom prst="rect">
            <a:avLst/>
          </a:prstGeom>
        </p:spPr>
      </p:pic>
      <p:pic>
        <p:nvPicPr>
          <p:cNvPr id="5" name="图片 4" descr="21543029"/>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3575" y="4381500"/>
            <a:ext cx="713105" cy="713105"/>
          </a:xfrm>
          <a:prstGeom prst="rect">
            <a:avLst/>
          </a:prstGeom>
        </p:spPr>
      </p:pic>
      <p:pic>
        <p:nvPicPr>
          <p:cNvPr id="6" name="图片 5" descr="2154298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81025" y="2048510"/>
            <a:ext cx="754380" cy="754380"/>
          </a:xfrm>
          <a:prstGeom prst="rect">
            <a:avLst/>
          </a:prstGeom>
        </p:spPr>
      </p:pic>
      <p:pic>
        <p:nvPicPr>
          <p:cNvPr id="7" name="图片 6" descr="21543029"/>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2300" y="4381500"/>
            <a:ext cx="713105" cy="713105"/>
          </a:xfrm>
          <a:prstGeom prst="rect">
            <a:avLst/>
          </a:prstGeom>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矩形 24"/>
          <p:cNvSpPr/>
          <p:nvPr/>
        </p:nvSpPr>
        <p:spPr>
          <a:xfrm>
            <a:off x="652145" y="1084580"/>
            <a:ext cx="10717213" cy="583565"/>
          </a:xfrm>
          <a:prstGeom prst="rect">
            <a:avLst/>
          </a:prstGeom>
          <a:solidFill>
            <a:srgbClr val="004DA1"/>
          </a:solidFill>
          <a:ln w="9525">
            <a:noFill/>
          </a:ln>
        </p:spPr>
        <p:txBody>
          <a:bodyPr wrap="square" anchor="t">
            <a:spAutoFit/>
          </a:bodyPr>
          <a:p>
            <a:pPr algn="ctr"/>
            <a:r>
              <a:rPr lang="zh-CN" altLang="en-US" sz="3200" b="1" dirty="0">
                <a:solidFill>
                  <a:schemeClr val="bg1"/>
                </a:solidFill>
              </a:rPr>
              <a:t>【政策要点及申报操作实务】</a:t>
            </a:r>
            <a:endParaRPr lang="zh-CN" altLang="en-US" sz="3200" b="1" dirty="0">
              <a:solidFill>
                <a:schemeClr val="bg1"/>
              </a:solidFill>
            </a:endParaRPr>
          </a:p>
        </p:txBody>
      </p:sp>
      <p:cxnSp>
        <p:nvCxnSpPr>
          <p:cNvPr id="12" name="Straight Connector 30"/>
          <p:cNvCxnSpPr/>
          <p:nvPr/>
        </p:nvCxnSpPr>
        <p:spPr>
          <a:xfrm>
            <a:off x="2184400" y="2109470"/>
            <a:ext cx="26670" cy="3985260"/>
          </a:xfrm>
          <a:prstGeom prst="line">
            <a:avLst/>
          </a:prstGeom>
          <a:noFill/>
          <a:ln w="12700" cap="flat" cmpd="sng" algn="ctr">
            <a:solidFill>
              <a:srgbClr val="2D2C2C"/>
            </a:solidFill>
            <a:prstDash val="sysDash"/>
            <a:miter lim="800000"/>
          </a:ln>
          <a:effectLst/>
        </p:spPr>
      </p:cxnSp>
      <p:sp>
        <p:nvSpPr>
          <p:cNvPr id="22" name="TextBox 13"/>
          <p:cNvSpPr txBox="1"/>
          <p:nvPr/>
        </p:nvSpPr>
        <p:spPr>
          <a:xfrm>
            <a:off x="2651125" y="2020570"/>
            <a:ext cx="7887970" cy="55372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913765">
              <a:lnSpc>
                <a:spcPct val="150000"/>
              </a:lnSpc>
            </a:pPr>
            <a:r>
              <a:rPr lang="zh-CN" sz="2400">
                <a:latin typeface="微软雅黑" panose="020B0503020204020204" pitchFamily="34" charset="-122"/>
                <a:ea typeface="微软雅黑" panose="020B0503020204020204" pitchFamily="34" charset="-122"/>
                <a:sym typeface="+mn-ea"/>
              </a:rPr>
              <a:t>近期防疫新政的相关优惠政策是否充分享受？</a:t>
            </a:r>
            <a:endParaRPr lang="zh-CN" altLang="zh-CN" sz="2400" dirty="0">
              <a:solidFill>
                <a:schemeClr val="tx1">
                  <a:lumMod val="65000"/>
                  <a:lumOff val="35000"/>
                </a:schemeClr>
              </a:solidFill>
              <a:latin typeface="微软雅黑" panose="020B0503020204020204" pitchFamily="34" charset="-122"/>
              <a:ea typeface="微软雅黑" panose="020B0503020204020204" pitchFamily="34" charset="-122"/>
              <a:sym typeface="+mn-ea"/>
            </a:endParaRPr>
          </a:p>
        </p:txBody>
      </p:sp>
      <p:sp>
        <p:nvSpPr>
          <p:cNvPr id="24" name="TextBox 13"/>
          <p:cNvSpPr txBox="1"/>
          <p:nvPr/>
        </p:nvSpPr>
        <p:spPr>
          <a:xfrm>
            <a:off x="2651760" y="3063240"/>
            <a:ext cx="8213725" cy="41529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just" defTabSz="913765">
              <a:lnSpc>
                <a:spcPct val="150000"/>
              </a:lnSpc>
              <a:buClrTx/>
              <a:buSzTx/>
              <a:buFontTx/>
            </a:pPr>
            <a:r>
              <a:rPr lang="zh-CN" sz="2400">
                <a:latin typeface="微软雅黑" panose="020B0503020204020204" pitchFamily="34" charset="-122"/>
                <a:ea typeface="微软雅黑" panose="020B0503020204020204" pitchFamily="34" charset="-122"/>
                <a:cs typeface="微软雅黑" panose="020B0503020204020204" pitchFamily="34" charset="-122"/>
                <a:sym typeface="+mn-ea"/>
              </a:rPr>
              <a:t> 如何开具发票？</a:t>
            </a:r>
            <a:endParaRPr lang="zh-CN" sz="24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6" name="TextBox 13"/>
          <p:cNvSpPr txBox="1"/>
          <p:nvPr/>
        </p:nvSpPr>
        <p:spPr>
          <a:xfrm>
            <a:off x="2649855" y="5461000"/>
            <a:ext cx="8214360" cy="55372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just" defTabSz="913765">
              <a:lnSpc>
                <a:spcPct val="150000"/>
              </a:lnSpc>
              <a:buClrTx/>
              <a:buSzTx/>
              <a:buFontTx/>
            </a:pPr>
            <a:r>
              <a:rPr lang="zh-CN" sz="2400">
                <a:latin typeface="微软雅黑" panose="020B0503020204020204" pitchFamily="34" charset="-122"/>
                <a:ea typeface="微软雅黑" panose="020B0503020204020204" pitchFamily="34" charset="-122"/>
                <a:sym typeface="+mn-ea"/>
              </a:rPr>
              <a:t>开票或者申报有误，如何处理？</a:t>
            </a:r>
            <a:endParaRPr lang="zh-CN" sz="2400">
              <a:latin typeface="微软雅黑" panose="020B0503020204020204" pitchFamily="34" charset="-122"/>
              <a:ea typeface="微软雅黑" panose="020B0503020204020204" pitchFamily="34" charset="-122"/>
              <a:sym typeface="+mn-ea"/>
            </a:endParaRPr>
          </a:p>
        </p:txBody>
      </p:sp>
      <p:sp>
        <p:nvSpPr>
          <p:cNvPr id="3" name="TextBox 13"/>
          <p:cNvSpPr txBox="1"/>
          <p:nvPr/>
        </p:nvSpPr>
        <p:spPr>
          <a:xfrm>
            <a:off x="2651125" y="4017010"/>
            <a:ext cx="8214360" cy="110744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just" defTabSz="913765">
              <a:lnSpc>
                <a:spcPct val="150000"/>
              </a:lnSpc>
              <a:buClrTx/>
              <a:buSzTx/>
              <a:buFontTx/>
            </a:pPr>
            <a:r>
              <a:rPr lang="zh-CN" sz="2400">
                <a:latin typeface="微软雅黑" panose="020B0503020204020204" pitchFamily="34" charset="-122"/>
                <a:ea typeface="微软雅黑" panose="020B0503020204020204" pitchFamily="34" charset="-122"/>
                <a:sym typeface="+mn-ea"/>
              </a:rPr>
              <a:t>如何填写申报表，确保充分享受优惠，同时避免未按规定享受导致少报、漏报，引发罚款和滞纳金风险。</a:t>
            </a:r>
            <a:endParaRPr lang="zh-CN" sz="240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1136483" y="2109729"/>
            <a:ext cx="578647" cy="648170"/>
            <a:chOff x="7464788" y="910955"/>
            <a:chExt cx="630611" cy="706378"/>
          </a:xfrm>
          <a:solidFill>
            <a:schemeClr val="tx1">
              <a:lumMod val="65000"/>
              <a:lumOff val="35000"/>
            </a:schemeClr>
          </a:solidFill>
        </p:grpSpPr>
        <p:sp>
          <p:nvSpPr>
            <p:cNvPr id="131"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2"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3"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4"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5"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6"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7"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8"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39"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40"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41"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grpSp>
      <p:grpSp>
        <p:nvGrpSpPr>
          <p:cNvPr id="4" name="组合 3"/>
          <p:cNvGrpSpPr/>
          <p:nvPr/>
        </p:nvGrpSpPr>
        <p:grpSpPr>
          <a:xfrm>
            <a:off x="1107273" y="3132079"/>
            <a:ext cx="578647" cy="648170"/>
            <a:chOff x="7464788" y="910955"/>
            <a:chExt cx="630611" cy="706378"/>
          </a:xfrm>
          <a:solidFill>
            <a:schemeClr val="tx1">
              <a:lumMod val="65000"/>
              <a:lumOff val="35000"/>
            </a:schemeClr>
          </a:solidFill>
        </p:grpSpPr>
        <p:sp>
          <p:nvSpPr>
            <p:cNvPr id="6"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7"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8"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9"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0"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1"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6"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7"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8"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19"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20"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grpSp>
      <p:grpSp>
        <p:nvGrpSpPr>
          <p:cNvPr id="21" name="组合 20"/>
          <p:cNvGrpSpPr/>
          <p:nvPr/>
        </p:nvGrpSpPr>
        <p:grpSpPr>
          <a:xfrm>
            <a:off x="1085683" y="5412999"/>
            <a:ext cx="578647" cy="648170"/>
            <a:chOff x="7464788" y="910955"/>
            <a:chExt cx="630611" cy="706378"/>
          </a:xfrm>
          <a:solidFill>
            <a:schemeClr val="tx1">
              <a:lumMod val="65000"/>
              <a:lumOff val="35000"/>
            </a:schemeClr>
          </a:solidFill>
        </p:grpSpPr>
        <p:sp>
          <p:nvSpPr>
            <p:cNvPr id="23"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25"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27"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28"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29"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0"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1"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2"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3"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4"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5"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grpSp>
      <p:grpSp>
        <p:nvGrpSpPr>
          <p:cNvPr id="36" name="组合 35"/>
          <p:cNvGrpSpPr/>
          <p:nvPr/>
        </p:nvGrpSpPr>
        <p:grpSpPr>
          <a:xfrm>
            <a:off x="1138388" y="4245869"/>
            <a:ext cx="578647" cy="648170"/>
            <a:chOff x="7464788" y="910955"/>
            <a:chExt cx="630611" cy="706378"/>
          </a:xfrm>
          <a:solidFill>
            <a:schemeClr val="tx1">
              <a:lumMod val="65000"/>
              <a:lumOff val="35000"/>
            </a:schemeClr>
          </a:solidFill>
        </p:grpSpPr>
        <p:sp>
          <p:nvSpPr>
            <p:cNvPr id="37"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8"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39"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0"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1"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2"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3"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4"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5"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6"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sp>
          <p:nvSpPr>
            <p:cNvPr id="47"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860425" y="1489075"/>
            <a:ext cx="4272915" cy="47078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b="1"/>
          </a:p>
          <a:p>
            <a:pPr fontAlgn="auto">
              <a:lnSpc>
                <a:spcPct val="150000"/>
              </a:lnSpc>
            </a:pPr>
            <a:endParaRPr lang="zh-CN" altLang="en-US" sz="2000"/>
          </a:p>
          <a:p>
            <a:pPr fontAlgn="auto">
              <a:lnSpc>
                <a:spcPct val="150000"/>
              </a:lnSpc>
            </a:pPr>
            <a:r>
              <a:rPr lang="en-US" altLang="zh-CN" sz="2000">
                <a:sym typeface="+mn-ea"/>
              </a:rPr>
              <a:t>A</a:t>
            </a:r>
            <a:r>
              <a:rPr lang="zh-CN" altLang="en-US" sz="2000">
                <a:sym typeface="+mn-ea"/>
              </a:rPr>
              <a:t>企业是小规模纳税人，第一季度取得</a:t>
            </a:r>
            <a:r>
              <a:rPr lang="en-US" altLang="zh-CN" sz="2000">
                <a:sym typeface="+mn-ea"/>
              </a:rPr>
              <a:t>40</a:t>
            </a:r>
            <a:r>
              <a:rPr lang="zh-CN" altLang="en-US" sz="2000">
                <a:sym typeface="+mn-ea"/>
              </a:rPr>
              <a:t>万元收入，其中</a:t>
            </a:r>
            <a:r>
              <a:rPr lang="en-US" altLang="zh-CN" sz="2000">
                <a:sym typeface="+mn-ea"/>
              </a:rPr>
              <a:t>1</a:t>
            </a:r>
            <a:r>
              <a:rPr lang="zh-CN" altLang="en-US" sz="2000">
                <a:sym typeface="+mn-ea"/>
              </a:rPr>
              <a:t>、</a:t>
            </a:r>
            <a:r>
              <a:rPr lang="en-US" altLang="zh-CN" sz="2000">
                <a:sym typeface="+mn-ea"/>
              </a:rPr>
              <a:t>2</a:t>
            </a:r>
            <a:r>
              <a:rPr lang="zh-CN" altLang="en-US" sz="2000">
                <a:sym typeface="+mn-ea"/>
              </a:rPr>
              <a:t>月份收入为</a:t>
            </a:r>
            <a:r>
              <a:rPr lang="en-US" altLang="zh-CN" sz="2000">
                <a:sym typeface="+mn-ea"/>
              </a:rPr>
              <a:t>3</a:t>
            </a:r>
            <a:r>
              <a:rPr lang="en-US" altLang="zh-CN" sz="2000">
                <a:sym typeface="+mn-ea"/>
              </a:rPr>
              <a:t>0</a:t>
            </a:r>
            <a:r>
              <a:rPr lang="zh-CN" altLang="en-US" sz="2000">
                <a:sym typeface="+mn-ea"/>
              </a:rPr>
              <a:t>万元，</a:t>
            </a:r>
            <a:r>
              <a:rPr lang="en-US" altLang="zh-CN" sz="2000">
                <a:sym typeface="+mn-ea"/>
              </a:rPr>
              <a:t>3</a:t>
            </a:r>
            <a:r>
              <a:rPr lang="zh-CN" altLang="en-US" sz="2000">
                <a:sym typeface="+mn-ea"/>
              </a:rPr>
              <a:t>月份收入为</a:t>
            </a:r>
            <a:r>
              <a:rPr lang="en-US" altLang="zh-CN" sz="2000">
                <a:sym typeface="+mn-ea"/>
              </a:rPr>
              <a:t>10</a:t>
            </a:r>
            <a:r>
              <a:rPr lang="zh-CN" altLang="en-US" sz="2000">
                <a:sym typeface="+mn-ea"/>
              </a:rPr>
              <a:t>万元。均开具了</a:t>
            </a:r>
            <a:r>
              <a:rPr lang="en-US" altLang="zh-CN" sz="2000">
                <a:sym typeface="+mn-ea"/>
              </a:rPr>
              <a:t>3%</a:t>
            </a:r>
            <a:r>
              <a:rPr lang="zh-CN" altLang="en-US" sz="2000">
                <a:sym typeface="+mn-ea"/>
              </a:rPr>
              <a:t>征收率的增值税普通发票。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在申报第一季度增值税时将</a:t>
            </a:r>
            <a:r>
              <a:rPr lang="en-US" altLang="zh-CN" sz="2000">
                <a:sym typeface="+mn-ea"/>
              </a:rPr>
              <a:t>40</a:t>
            </a:r>
            <a:r>
              <a:rPr lang="zh-CN" altLang="en-US" sz="2000">
                <a:sym typeface="+mn-ea"/>
              </a:rPr>
              <a:t>万元全部按照</a:t>
            </a:r>
            <a:r>
              <a:rPr lang="en-US" altLang="zh-CN" sz="2000">
                <a:sym typeface="+mn-ea"/>
              </a:rPr>
              <a:t>3%</a:t>
            </a:r>
            <a:r>
              <a:rPr lang="zh-CN" altLang="en-US" sz="2000">
                <a:sym typeface="+mn-ea"/>
              </a:rPr>
              <a:t>征收率进行申报，未申报减征额。</a:t>
            </a:r>
            <a:endParaRPr lang="zh-CN" altLang="en-US" sz="2000"/>
          </a:p>
        </p:txBody>
      </p:sp>
      <p:sp>
        <p:nvSpPr>
          <p:cNvPr id="6" name="文本框 5"/>
          <p:cNvSpPr txBox="1"/>
          <p:nvPr/>
        </p:nvSpPr>
        <p:spPr>
          <a:xfrm>
            <a:off x="7660640" y="1950720"/>
            <a:ext cx="3850640"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algn="just" defTabSz="913765" fontAlgn="auto">
              <a:lnSpc>
                <a:spcPct val="150000"/>
              </a:lnSpc>
            </a:pPr>
            <a:r>
              <a:rPr lang="zh-CN" altLang="en-US" sz="2000">
                <a:sym typeface="+mn-ea"/>
              </a:rPr>
              <a:t>纳税人3月份开具不具抵扣功能的增值税普通发票，可以享受减按1%征收的优惠政策。因而3月份开具的3%增值税普通发票可以按照1%征收率换算不含税销售额，将2%部分的减征额填写减征栏次和减免税申报明细表上</a:t>
            </a:r>
            <a:r>
              <a:rPr lang="zh-CN" altLang="en-US" sz="2000">
                <a:latin typeface="微软雅黑" panose="020B0503020204020204" pitchFamily="34" charset="-122"/>
                <a:sym typeface="+mn-ea"/>
              </a:rPr>
              <a:t>。</a:t>
            </a: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06905" y="442087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2352675" y="131445"/>
            <a:ext cx="6856730" cy="6324600"/>
          </a:xfrm>
          <a:prstGeom prst="rect">
            <a:avLst/>
          </a:prstGeom>
        </p:spPr>
      </p:pic>
      <p:sp>
        <p:nvSpPr>
          <p:cNvPr id="4" name="矩形 3"/>
          <p:cNvSpPr/>
          <p:nvPr/>
        </p:nvSpPr>
        <p:spPr>
          <a:xfrm>
            <a:off x="2901950" y="4924425"/>
            <a:ext cx="6457950" cy="26733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2902585" y="3077845"/>
            <a:ext cx="6306820" cy="4311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3010535" y="5664835"/>
            <a:ext cx="6309360" cy="32575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6" name="肘形连接符 5"/>
          <p:cNvCxnSpPr/>
          <p:nvPr/>
        </p:nvCxnSpPr>
        <p:spPr>
          <a:xfrm flipV="1">
            <a:off x="9209405" y="3077845"/>
            <a:ext cx="501015" cy="189230"/>
          </a:xfrm>
          <a:prstGeom prst="bentConnector3">
            <a:avLst>
              <a:gd name="adj1" fmla="val 50063"/>
            </a:avLst>
          </a:prstGeom>
          <a:ln w="3492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9646920" y="267970"/>
            <a:ext cx="2544445" cy="3169285"/>
          </a:xfrm>
          <a:prstGeom prst="rect">
            <a:avLst/>
          </a:prstGeom>
          <a:noFill/>
          <a:ln w="28575" cmpd="sng">
            <a:solidFill>
              <a:schemeClr val="accent1">
                <a:shade val="50000"/>
              </a:schemeClr>
            </a:solidFill>
            <a:prstDash val="solid"/>
          </a:ln>
        </p:spPr>
        <p:txBody>
          <a:bodyPr wrap="square" rtlCol="0">
            <a:spAutoFit/>
          </a:bodyPr>
          <a:p>
            <a:r>
              <a:rPr lang="en-US" altLang="zh-CN" sz="2000" b="1">
                <a:solidFill>
                  <a:srgbClr val="FF0000"/>
                </a:solidFill>
              </a:rPr>
              <a:t>1</a:t>
            </a:r>
            <a:r>
              <a:rPr lang="zh-CN" altLang="en-US" sz="2000" b="1">
                <a:solidFill>
                  <a:srgbClr val="FF0000"/>
                </a:solidFill>
              </a:rPr>
              <a:t>、</a:t>
            </a:r>
            <a:r>
              <a:rPr lang="en-US" altLang="zh-CN" sz="2000" b="1">
                <a:solidFill>
                  <a:srgbClr val="FF0000"/>
                </a:solidFill>
              </a:rPr>
              <a:t>2</a:t>
            </a:r>
            <a:r>
              <a:rPr lang="zh-CN" altLang="en-US" sz="2000" b="1">
                <a:solidFill>
                  <a:srgbClr val="FF0000"/>
                </a:solidFill>
              </a:rPr>
              <a:t>月和</a:t>
            </a:r>
            <a:r>
              <a:rPr lang="en-US" altLang="zh-CN" sz="2000" b="1">
                <a:solidFill>
                  <a:srgbClr val="FF0000"/>
                </a:solidFill>
              </a:rPr>
              <a:t>3</a:t>
            </a:r>
            <a:r>
              <a:rPr lang="zh-CN" altLang="en-US" sz="2000" b="1">
                <a:solidFill>
                  <a:srgbClr val="FF0000"/>
                </a:solidFill>
              </a:rPr>
              <a:t>月销售额分别按照</a:t>
            </a:r>
            <a:r>
              <a:rPr lang="en-US" altLang="zh-CN" sz="2000" b="1">
                <a:solidFill>
                  <a:srgbClr val="FF0000"/>
                </a:solidFill>
              </a:rPr>
              <a:t>3%</a:t>
            </a:r>
            <a:r>
              <a:rPr lang="zh-CN" altLang="en-US" sz="2000" b="1">
                <a:solidFill>
                  <a:srgbClr val="FF0000"/>
                </a:solidFill>
              </a:rPr>
              <a:t>、</a:t>
            </a:r>
            <a:r>
              <a:rPr lang="en-US" altLang="zh-CN" sz="2000" b="1">
                <a:solidFill>
                  <a:srgbClr val="FF0000"/>
                </a:solidFill>
              </a:rPr>
              <a:t>1%</a:t>
            </a:r>
            <a:r>
              <a:rPr lang="zh-CN" altLang="en-US" sz="2000" b="1">
                <a:solidFill>
                  <a:srgbClr val="FF0000"/>
                </a:solidFill>
              </a:rPr>
              <a:t>征收率进行换算，换算后加总进行填写。</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a:t>
            </a:r>
            <a:endParaRPr lang="zh-CN" altLang="en-US" sz="2000" b="1">
              <a:solidFill>
                <a:srgbClr val="FF0000"/>
              </a:solidFill>
            </a:endParaRPr>
          </a:p>
          <a:p>
            <a:r>
              <a:rPr lang="zh-CN" altLang="en-US" sz="2000" b="1">
                <a:solidFill>
                  <a:srgbClr val="FF0000"/>
                </a:solidFill>
              </a:rPr>
              <a:t>不含税销售额=30/（1+3%）+10/（1+1%）=390272.04</a:t>
            </a:r>
            <a:endParaRPr lang="zh-CN" altLang="en-US" sz="2000" b="1">
              <a:solidFill>
                <a:srgbClr val="FF0000"/>
              </a:solidFill>
            </a:endParaRPr>
          </a:p>
        </p:txBody>
      </p:sp>
      <p:sp>
        <p:nvSpPr>
          <p:cNvPr id="8" name="文本框 7"/>
          <p:cNvSpPr txBox="1"/>
          <p:nvPr/>
        </p:nvSpPr>
        <p:spPr>
          <a:xfrm>
            <a:off x="9737725" y="3745230"/>
            <a:ext cx="2252345" cy="2245360"/>
          </a:xfrm>
          <a:prstGeom prst="rect">
            <a:avLst/>
          </a:prstGeom>
          <a:noFill/>
          <a:ln w="28575" cmpd="sng">
            <a:solidFill>
              <a:schemeClr val="accent1">
                <a:shade val="50000"/>
              </a:schemeClr>
            </a:solidFill>
            <a:prstDash val="solid"/>
          </a:ln>
        </p:spPr>
        <p:txBody>
          <a:bodyPr wrap="square" rtlCol="0">
            <a:spAutoFit/>
          </a:bodyPr>
          <a:p>
            <a:r>
              <a:rPr lang="zh-CN" altLang="en-US" sz="2000" b="1">
                <a:solidFill>
                  <a:srgbClr val="FF0000"/>
                </a:solidFill>
              </a:rPr>
              <a:t>将</a:t>
            </a:r>
            <a:r>
              <a:rPr lang="en-US" altLang="zh-CN" sz="2000" b="1">
                <a:solidFill>
                  <a:srgbClr val="FF0000"/>
                </a:solidFill>
              </a:rPr>
              <a:t>3</a:t>
            </a:r>
            <a:r>
              <a:rPr lang="zh-CN" altLang="en-US" sz="2000" b="1">
                <a:solidFill>
                  <a:srgbClr val="FF0000"/>
                </a:solidFill>
              </a:rPr>
              <a:t>月不含税销售额乘以</a:t>
            </a:r>
            <a:r>
              <a:rPr lang="en-US" altLang="zh-CN" sz="2000" b="1">
                <a:solidFill>
                  <a:srgbClr val="FF0000"/>
                </a:solidFill>
              </a:rPr>
              <a:t>2%</a:t>
            </a:r>
            <a:r>
              <a:rPr lang="zh-CN" altLang="en-US" sz="2000" b="1">
                <a:solidFill>
                  <a:srgbClr val="FF0000"/>
                </a:solidFill>
              </a:rPr>
              <a:t>的减征额填写在</a:t>
            </a:r>
            <a:r>
              <a:rPr lang="zh-CN" altLang="en-US" sz="2000" b="1">
                <a:solidFill>
                  <a:srgbClr val="FF0000"/>
                </a:solidFill>
                <a:sym typeface="+mn-ea"/>
              </a:rPr>
              <a:t>主表的16行</a:t>
            </a:r>
            <a:r>
              <a:rPr lang="zh-CN" altLang="en-US" sz="2000" b="1">
                <a:solidFill>
                  <a:srgbClr val="FF0000"/>
                </a:solidFill>
              </a:rPr>
              <a:t>。</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公式如下：10/（1+1%）*2%=1980.19（）</a:t>
            </a:r>
            <a:endParaRPr lang="zh-CN" altLang="en-US" sz="2000" b="1">
              <a:solidFill>
                <a:srgbClr val="FF0000"/>
              </a:solidFill>
            </a:endParaRPr>
          </a:p>
        </p:txBody>
      </p:sp>
      <p:cxnSp>
        <p:nvCxnSpPr>
          <p:cNvPr id="10" name="肘形连接符 9"/>
          <p:cNvCxnSpPr/>
          <p:nvPr/>
        </p:nvCxnSpPr>
        <p:spPr>
          <a:xfrm>
            <a:off x="9359900" y="5047615"/>
            <a:ext cx="497840" cy="335915"/>
          </a:xfrm>
          <a:prstGeom prst="bentConnector3">
            <a:avLst>
              <a:gd name="adj1" fmla="val 50128"/>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肘形连接符 8"/>
          <p:cNvCxnSpPr/>
          <p:nvPr/>
        </p:nvCxnSpPr>
        <p:spPr>
          <a:xfrm flipV="1">
            <a:off x="2401570" y="5835650"/>
            <a:ext cx="608965" cy="226695"/>
          </a:xfrm>
          <a:prstGeom prst="bentConnector3">
            <a:avLst>
              <a:gd name="adj1" fmla="val 50052"/>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21920" y="5115560"/>
            <a:ext cx="2252345" cy="1322070"/>
          </a:xfrm>
          <a:prstGeom prst="rect">
            <a:avLst/>
          </a:prstGeom>
          <a:noFill/>
          <a:ln w="28575" cmpd="sng">
            <a:solidFill>
              <a:schemeClr val="accent1">
                <a:shade val="50000"/>
              </a:schemeClr>
            </a:solidFill>
            <a:prstDash val="solid"/>
          </a:ln>
        </p:spPr>
        <p:txBody>
          <a:bodyPr wrap="square" rtlCol="0">
            <a:spAutoFit/>
          </a:bodyPr>
          <a:p>
            <a:r>
              <a:rPr sz="2000" b="1">
                <a:solidFill>
                  <a:srgbClr val="FF0000"/>
                </a:solidFill>
              </a:rPr>
              <a:t>应纳税额：11708.16-1980.19=9727.97（主表的20行）</a:t>
            </a:r>
            <a:endParaRPr sz="2000" b="1">
              <a:solidFill>
                <a:srgbClr val="FF0000"/>
              </a:solidFill>
            </a:endParaRPr>
          </a:p>
        </p:txBody>
      </p:sp>
      <p:sp>
        <p:nvSpPr>
          <p:cNvPr id="12" name="文本框 11"/>
          <p:cNvSpPr txBox="1"/>
          <p:nvPr/>
        </p:nvSpPr>
        <p:spPr>
          <a:xfrm>
            <a:off x="121920" y="1184910"/>
            <a:ext cx="1960880" cy="28613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en-US" altLang="zh-CN" sz="2000">
                <a:sym typeface="+mn-ea"/>
              </a:rPr>
              <a:t>1</a:t>
            </a:r>
            <a:r>
              <a:rPr lang="zh-CN" altLang="en-US" sz="2000">
                <a:sym typeface="+mn-ea"/>
              </a:rPr>
              <a:t>、</a:t>
            </a:r>
            <a:r>
              <a:rPr lang="en-US" altLang="zh-CN" sz="2000">
                <a:sym typeface="+mn-ea"/>
              </a:rPr>
              <a:t>2</a:t>
            </a:r>
            <a:r>
              <a:rPr lang="zh-CN" altLang="en-US" sz="2000">
                <a:sym typeface="+mn-ea"/>
              </a:rPr>
              <a:t>月份收入为</a:t>
            </a:r>
            <a:r>
              <a:rPr lang="en-US" altLang="zh-CN" sz="2000">
                <a:sym typeface="+mn-ea"/>
              </a:rPr>
              <a:t>30</a:t>
            </a:r>
            <a:r>
              <a:rPr lang="zh-CN" altLang="en-US" sz="2000">
                <a:sym typeface="+mn-ea"/>
              </a:rPr>
              <a:t>万元</a:t>
            </a:r>
            <a:r>
              <a:rPr lang="zh-CN" altLang="en-US" sz="2000">
                <a:sym typeface="+mn-ea"/>
              </a:rPr>
              <a:t>，</a:t>
            </a:r>
            <a:r>
              <a:rPr lang="en-US" altLang="zh-CN" sz="2000">
                <a:sym typeface="+mn-ea"/>
              </a:rPr>
              <a:t>3</a:t>
            </a:r>
            <a:r>
              <a:rPr lang="zh-CN" altLang="en-US" sz="2000">
                <a:sym typeface="+mn-ea"/>
              </a:rPr>
              <a:t>月份收入为</a:t>
            </a:r>
            <a:r>
              <a:rPr lang="en-US" altLang="zh-CN" sz="2000">
                <a:sym typeface="+mn-ea"/>
              </a:rPr>
              <a:t>10</a:t>
            </a:r>
            <a:r>
              <a:rPr lang="zh-CN" altLang="en-US" sz="2000">
                <a:sym typeface="+mn-ea"/>
              </a:rPr>
              <a:t>万元，均开具了</a:t>
            </a:r>
            <a:r>
              <a:rPr lang="en-US" altLang="zh-CN" sz="2000">
                <a:sym typeface="+mn-ea"/>
              </a:rPr>
              <a:t>3%</a:t>
            </a:r>
            <a:r>
              <a:rPr lang="zh-CN" altLang="en-US" sz="2000">
                <a:sym typeface="+mn-ea"/>
              </a:rPr>
              <a:t>征收率的增值税普通发票。</a:t>
            </a:r>
            <a:endParaRPr lang="zh-CN" alt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11" grpId="0" bldLvl="0" animBg="1"/>
      <p:bldP spid="3" grpId="0" animBg="1"/>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666750" y="1326515"/>
            <a:ext cx="10258425" cy="4346575"/>
          </a:xfrm>
          <a:prstGeom prst="rect">
            <a:avLst/>
          </a:prstGeom>
        </p:spPr>
      </p:pic>
      <p:sp>
        <p:nvSpPr>
          <p:cNvPr id="4" name="文本框 3"/>
          <p:cNvSpPr txBox="1"/>
          <p:nvPr/>
        </p:nvSpPr>
        <p:spPr>
          <a:xfrm>
            <a:off x="910590" y="5807075"/>
            <a:ext cx="9222105" cy="460375"/>
          </a:xfrm>
          <a:prstGeom prst="rect">
            <a:avLst/>
          </a:prstGeom>
          <a:noFill/>
        </p:spPr>
        <p:txBody>
          <a:bodyPr wrap="square" rtlCol="0">
            <a:spAutoFit/>
          </a:bodyPr>
          <a:p>
            <a:r>
              <a:rPr lang="en-US" altLang="zh-CN" sz="2400">
                <a:solidFill>
                  <a:srgbClr val="FF0000"/>
                </a:solidFill>
                <a:latin typeface="微软雅黑" panose="020B0503020204020204" pitchFamily="34" charset="-122"/>
                <a:ea typeface="微软雅黑" panose="020B0503020204020204" pitchFamily="34" charset="-122"/>
              </a:rPr>
              <a:t>2%</a:t>
            </a:r>
            <a:r>
              <a:rPr lang="zh-CN" altLang="en-US" sz="2400">
                <a:solidFill>
                  <a:srgbClr val="FF0000"/>
                </a:solidFill>
                <a:latin typeface="微软雅黑" panose="020B0503020204020204" pitchFamily="34" charset="-122"/>
                <a:ea typeface="微软雅黑" panose="020B0503020204020204" pitchFamily="34" charset="-122"/>
              </a:rPr>
              <a:t>的</a:t>
            </a:r>
            <a:r>
              <a:rPr lang="zh-CN" altLang="en-US" sz="2400">
                <a:solidFill>
                  <a:srgbClr val="FF0000"/>
                </a:solidFill>
                <a:latin typeface="微软雅黑" panose="020B0503020204020204" pitchFamily="34" charset="-122"/>
                <a:ea typeface="微软雅黑" panose="020B0503020204020204" pitchFamily="34" charset="-122"/>
              </a:rPr>
              <a:t>减征额应填写在《增值税减免税申报明细表》的减税项目栏次</a:t>
            </a:r>
            <a:endParaRPr lang="zh-CN" altLang="en-US" sz="2400">
              <a:solidFill>
                <a:srgbClr val="FF0000"/>
              </a:solidFill>
              <a:latin typeface="微软雅黑" panose="020B0503020204020204" pitchFamily="34" charset="-122"/>
              <a:ea typeface="微软雅黑" panose="020B0503020204020204" pitchFamily="34" charset="-122"/>
            </a:endParaRPr>
          </a:p>
        </p:txBody>
      </p:sp>
      <p:sp>
        <p:nvSpPr>
          <p:cNvPr id="8" name="矩形 7"/>
          <p:cNvSpPr/>
          <p:nvPr/>
        </p:nvSpPr>
        <p:spPr>
          <a:xfrm>
            <a:off x="7658735" y="2635250"/>
            <a:ext cx="1956435" cy="66103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爆炸形 2 9"/>
          <p:cNvSpPr/>
          <p:nvPr/>
        </p:nvSpPr>
        <p:spPr>
          <a:xfrm>
            <a:off x="6866255" y="0"/>
            <a:ext cx="5561330" cy="263525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等于主表的</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栏</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应纳税额减征额</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矩形 2"/>
          <p:cNvSpPr/>
          <p:nvPr/>
        </p:nvSpPr>
        <p:spPr>
          <a:xfrm>
            <a:off x="5086350" y="2285365"/>
            <a:ext cx="1779905" cy="48958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39800"/>
            <a:ext cx="11127105"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1.3</a:t>
            </a:r>
            <a:r>
              <a:rPr lang="zh-CN" altLang="en-US" sz="3200" b="1" dirty="0">
                <a:solidFill>
                  <a:schemeClr val="bg1"/>
                </a:solidFill>
              </a:rPr>
              <a:t>小规模开具符合免税条件的普通发票疑似未享受免税政策</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1636395" y="1624330"/>
            <a:ext cx="9844405" cy="507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zh-CN" sz="2400" b="1" strike="noStrike" noProof="1">
                <a:solidFill>
                  <a:schemeClr val="accent1"/>
                </a:solidFill>
                <a:latin typeface="微软雅黑" panose="020B0503020204020204" pitchFamily="34" charset="-122"/>
              </a:rPr>
              <a:t>政策要点：</a:t>
            </a:r>
            <a:r>
              <a:rPr sz="2400" strike="noStrike" noProof="1">
                <a:latin typeface="微软雅黑" panose="020B0503020204020204" pitchFamily="34" charset="-122"/>
                <a:ea typeface="微软雅黑" panose="020B0503020204020204" pitchFamily="34" charset="-122"/>
              </a:rPr>
              <a:t>根据财政部 税务总局公告2020年第8号第五条规定，疫情防控期间对纳税人提供公共交通运输服务、生活服务，以及为居民提供必需生活物资快递收派服务取得的收入，免征增值税。</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400" b="1">
                <a:solidFill>
                  <a:schemeClr val="accent1"/>
                </a:solidFill>
                <a:latin typeface="微软雅黑" panose="020B0503020204020204" pitchFamily="34" charset="-122"/>
                <a:sym typeface="+mn-ea"/>
              </a:rPr>
              <a:t>问题情形：</a:t>
            </a:r>
            <a:r>
              <a:rPr sz="2400">
                <a:latin typeface="微软雅黑" panose="020B0503020204020204" pitchFamily="34" charset="-122"/>
                <a:ea typeface="微软雅黑" panose="020B0503020204020204" pitchFamily="34" charset="-122"/>
                <a:sym typeface="+mn-ea"/>
              </a:rPr>
              <a:t>3%减按1%</a:t>
            </a:r>
            <a:r>
              <a:rPr lang="zh-CN" sz="2400">
                <a:latin typeface="微软雅黑" panose="020B0503020204020204" pitchFamily="34" charset="-122"/>
                <a:ea typeface="微软雅黑" panose="020B0503020204020204" pitchFamily="34" charset="-122"/>
                <a:sym typeface="+mn-ea"/>
              </a:rPr>
              <a:t>的减征政策，</a:t>
            </a:r>
            <a:r>
              <a:rPr sz="2400">
                <a:latin typeface="微软雅黑" panose="020B0503020204020204" pitchFamily="34" charset="-122"/>
                <a:ea typeface="微软雅黑" panose="020B0503020204020204" pitchFamily="34" charset="-122"/>
                <a:sym typeface="+mn-ea"/>
              </a:rPr>
              <a:t>所有小规模纳税人都可以享受</a:t>
            </a:r>
            <a:r>
              <a:rPr lang="zh-CN" sz="2400">
                <a:latin typeface="微软雅黑" panose="020B0503020204020204" pitchFamily="34" charset="-122"/>
                <a:ea typeface="微软雅黑" panose="020B0503020204020204" pitchFamily="34" charset="-122"/>
                <a:sym typeface="+mn-ea"/>
              </a:rPr>
              <a:t>。而</a:t>
            </a:r>
            <a:r>
              <a:rPr sz="2400">
                <a:latin typeface="微软雅黑" panose="020B0503020204020204" pitchFamily="34" charset="-122"/>
                <a:ea typeface="微软雅黑" panose="020B0503020204020204" pitchFamily="34" charset="-122"/>
                <a:sym typeface="+mn-ea"/>
              </a:rPr>
              <a:t>公共交通运输服务、生活服务等应税行为疫情期间免征增值税是提供对应服务的纳税人才可以享受免征。部分</a:t>
            </a:r>
            <a:r>
              <a:rPr lang="zh-CN" sz="2400">
                <a:latin typeface="微软雅黑" panose="020B0503020204020204" pitchFamily="34" charset="-122"/>
                <a:ea typeface="微软雅黑" panose="020B0503020204020204" pitchFamily="34" charset="-122"/>
                <a:sym typeface="+mn-ea"/>
              </a:rPr>
              <a:t>符合条件的企业因</a:t>
            </a:r>
            <a:r>
              <a:rPr sz="2400">
                <a:latin typeface="微软雅黑" panose="020B0503020204020204" pitchFamily="34" charset="-122"/>
                <a:ea typeface="微软雅黑" panose="020B0503020204020204" pitchFamily="34" charset="-122"/>
                <a:sym typeface="+mn-ea"/>
              </a:rPr>
              <a:t>未</a:t>
            </a:r>
            <a:r>
              <a:rPr lang="zh-CN" sz="2400">
                <a:latin typeface="微软雅黑" panose="020B0503020204020204" pitchFamily="34" charset="-122"/>
                <a:ea typeface="微软雅黑" panose="020B0503020204020204" pitchFamily="34" charset="-122"/>
                <a:sym typeface="+mn-ea"/>
              </a:rPr>
              <a:t>关注</a:t>
            </a:r>
            <a:r>
              <a:rPr sz="2400">
                <a:latin typeface="微软雅黑" panose="020B0503020204020204" pitchFamily="34" charset="-122"/>
                <a:ea typeface="微软雅黑" panose="020B0503020204020204" pitchFamily="34" charset="-122"/>
                <a:sym typeface="+mn-ea"/>
              </a:rPr>
              <a:t>企业行业和提供的服务类型，直接</a:t>
            </a:r>
            <a:r>
              <a:rPr lang="zh-CN" sz="2400">
                <a:latin typeface="微软雅黑" panose="020B0503020204020204" pitchFamily="34" charset="-122"/>
                <a:ea typeface="微软雅黑" panose="020B0503020204020204" pitchFamily="34" charset="-122"/>
                <a:sym typeface="+mn-ea"/>
              </a:rPr>
              <a:t>享受</a:t>
            </a:r>
            <a:r>
              <a:rPr sz="2400">
                <a:latin typeface="微软雅黑" panose="020B0503020204020204" pitchFamily="34" charset="-122"/>
                <a:ea typeface="微软雅黑" panose="020B0503020204020204" pitchFamily="34" charset="-122"/>
                <a:sym typeface="+mn-ea"/>
              </a:rPr>
              <a:t>减按1%征收增值税，导致企业</a:t>
            </a:r>
            <a:r>
              <a:rPr sz="2400" b="1">
                <a:solidFill>
                  <a:srgbClr val="FF0000"/>
                </a:solidFill>
                <a:latin typeface="微软雅黑" panose="020B0503020204020204" pitchFamily="34" charset="-122"/>
                <a:ea typeface="微软雅黑" panose="020B0503020204020204" pitchFamily="34" charset="-122"/>
                <a:sym typeface="+mn-ea"/>
              </a:rPr>
              <a:t>未能择优享受</a:t>
            </a:r>
            <a:r>
              <a:rPr lang="zh-CN" sz="2400">
                <a:latin typeface="微软雅黑" panose="020B0503020204020204" pitchFamily="34" charset="-122"/>
                <a:ea typeface="微软雅黑" panose="020B0503020204020204" pitchFamily="34" charset="-122"/>
                <a:sym typeface="+mn-ea"/>
              </a:rPr>
              <a:t>上述</a:t>
            </a:r>
            <a:r>
              <a:rPr sz="2400">
                <a:latin typeface="微软雅黑" panose="020B0503020204020204" pitchFamily="34" charset="-122"/>
                <a:ea typeface="微软雅黑" panose="020B0503020204020204" pitchFamily="34" charset="-122"/>
                <a:sym typeface="+mn-ea"/>
              </a:rPr>
              <a:t>免征优惠。</a:t>
            </a:r>
            <a:endParaRPr sz="2400">
              <a:latin typeface="微软雅黑" panose="020B0503020204020204" pitchFamily="34" charset="-122"/>
              <a:ea typeface="微软雅黑" panose="020B0503020204020204" pitchFamily="34" charset="-122"/>
              <a:sym typeface="+mn-ea"/>
            </a:endParaRPr>
          </a:p>
        </p:txBody>
      </p:sp>
      <p:pic>
        <p:nvPicPr>
          <p:cNvPr id="6" name="图片 5" descr="2154298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81025" y="1764665"/>
            <a:ext cx="754380" cy="754380"/>
          </a:xfrm>
          <a:prstGeom prst="rect">
            <a:avLst/>
          </a:prstGeom>
        </p:spPr>
      </p:pic>
      <p:pic>
        <p:nvPicPr>
          <p:cNvPr id="7" name="图片 6" descr="21543029"/>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1345" y="4057015"/>
            <a:ext cx="713105" cy="713105"/>
          </a:xfrm>
          <a:prstGeom prst="rect">
            <a:avLst/>
          </a:prstGeom>
        </p:spPr>
      </p:pic>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1665" y="1746885"/>
            <a:ext cx="11174730" cy="4984750"/>
          </a:xfrm>
          <a:prstGeom prst="rect">
            <a:avLst/>
          </a:prstGeom>
          <a:noFill/>
        </p:spPr>
        <p:txBody>
          <a:bodyPr wrap="square" rtlCol="0">
            <a:spAutoFit/>
          </a:bodyPr>
          <a:p>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财税〔2016〕36号</a:t>
            </a: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     </a:t>
            </a:r>
            <a:r>
              <a:rPr lang="zh-CN" altLang="en-US"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生活服务的具体范围，按照《销售服务、无形资产、不动产注释》(财税〔2016〕36号印发)规定执行。生活服务，是指为满足</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城乡居民日常生活需求</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提供的各类服务活动，包括</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文化体育</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教育医疗</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旅游娱乐</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餐饮住宿</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居民日常</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服务和</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其他生活</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服务。</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要点：</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、企业可对照上述增值税税目注释享受相关免税政策。 </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、生活服务免税政策不区分服务对象。无论是提供服务给个人还是企业，都可以享受。而快递收派服务免征增值税的范围必须是疫情防控期间为居民提供必需生活物资快递收派服务取得的收入。</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、无论是小规模纳税人还是一般纳税人，都可以享受。</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    </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免税政策执行口径和范围</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589915" y="1393825"/>
            <a:ext cx="11012170" cy="4975860"/>
          </a:xfrm>
          <a:prstGeom prst="rect">
            <a:avLst/>
          </a:prstGeom>
        </p:spPr>
      </p:pic>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应享尽享</a:t>
            </a:r>
            <a:endParaRPr lang="zh-CN" altLang="en-US" sz="28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702310" y="1699260"/>
            <a:ext cx="4666615"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en-US" sz="2000">
                <a:sym typeface="+mn-ea"/>
              </a:rPr>
              <a:t>A</a:t>
            </a:r>
            <a:r>
              <a:rPr lang="zh-CN" altLang="en-US" sz="2000">
                <a:sym typeface="+mn-ea"/>
              </a:rPr>
              <a:t>企业是从事餐饮服务的小规模纳税人，</a:t>
            </a:r>
            <a:r>
              <a:rPr lang="zh-CN" altLang="en-US" sz="2000">
                <a:sym typeface="+mn-ea"/>
              </a:rPr>
              <a:t>第一季度取得提供餐饮服务的收入</a:t>
            </a:r>
            <a:r>
              <a:rPr lang="en-US" altLang="zh-CN" sz="2000">
                <a:sym typeface="+mn-ea"/>
              </a:rPr>
              <a:t>35</a:t>
            </a:r>
            <a:r>
              <a:rPr lang="zh-CN" altLang="en-US" sz="2000">
                <a:sym typeface="+mn-ea"/>
              </a:rPr>
              <a:t>万元，其中</a:t>
            </a:r>
            <a:r>
              <a:rPr lang="en-US" altLang="zh-CN" sz="2000">
                <a:sym typeface="+mn-ea"/>
              </a:rPr>
              <a:t>3</a:t>
            </a:r>
            <a:r>
              <a:rPr lang="zh-CN" altLang="en-US" sz="2000">
                <a:sym typeface="+mn-ea"/>
              </a:rPr>
              <a:t>月份收入为</a:t>
            </a:r>
            <a:r>
              <a:rPr lang="en-US" altLang="zh-CN" sz="2000">
                <a:sym typeface="+mn-ea"/>
              </a:rPr>
              <a:t>5</a:t>
            </a:r>
            <a:r>
              <a:rPr lang="zh-CN" altLang="en-US" sz="2000">
                <a:sym typeface="+mn-ea"/>
              </a:rPr>
              <a:t>万元并开具了</a:t>
            </a:r>
            <a:r>
              <a:rPr lang="en-US" altLang="zh-CN" sz="2000">
                <a:sym typeface="+mn-ea"/>
              </a:rPr>
              <a:t>1%</a:t>
            </a:r>
            <a:r>
              <a:rPr lang="zh-CN" altLang="en-US" sz="2000">
                <a:sym typeface="+mn-ea"/>
              </a:rPr>
              <a:t>征收率的增值税普通发票。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纳税人在申报第一季度增值税时</a:t>
            </a:r>
            <a:r>
              <a:rPr lang="en-US" altLang="zh-CN" sz="2000">
                <a:sym typeface="+mn-ea"/>
              </a:rPr>
              <a:t>30</a:t>
            </a:r>
            <a:r>
              <a:rPr lang="zh-CN" altLang="en-US" sz="2000">
                <a:sym typeface="+mn-ea"/>
              </a:rPr>
              <a:t>万元按照</a:t>
            </a:r>
            <a:r>
              <a:rPr lang="en-US" altLang="zh-CN" sz="2000">
                <a:sym typeface="+mn-ea"/>
              </a:rPr>
              <a:t>3%</a:t>
            </a:r>
            <a:r>
              <a:rPr lang="zh-CN" altLang="en-US" sz="2000">
                <a:sym typeface="+mn-ea"/>
              </a:rPr>
              <a:t>进行申报，</a:t>
            </a:r>
            <a:r>
              <a:rPr lang="en-US" altLang="zh-CN" sz="2000">
                <a:sym typeface="+mn-ea"/>
              </a:rPr>
              <a:t>5</a:t>
            </a:r>
            <a:r>
              <a:rPr lang="zh-CN" altLang="en-US" sz="2000">
                <a:sym typeface="+mn-ea"/>
              </a:rPr>
              <a:t>万元按照</a:t>
            </a:r>
            <a:r>
              <a:rPr lang="en-US" altLang="zh-CN" sz="2000">
                <a:sym typeface="+mn-ea"/>
              </a:rPr>
              <a:t>1%</a:t>
            </a:r>
            <a:r>
              <a:rPr lang="zh-CN" altLang="en-US" sz="2000">
                <a:sym typeface="+mn-ea"/>
              </a:rPr>
              <a:t>进行申报并缴纳税款。</a:t>
            </a:r>
            <a:endParaRPr lang="zh-CN" altLang="en-US" sz="2000"/>
          </a:p>
        </p:txBody>
      </p:sp>
      <p:sp>
        <p:nvSpPr>
          <p:cNvPr id="6" name="文本框 5"/>
          <p:cNvSpPr txBox="1"/>
          <p:nvPr/>
        </p:nvSpPr>
        <p:spPr>
          <a:xfrm>
            <a:off x="7346315" y="1699260"/>
            <a:ext cx="4584065" cy="332295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fontAlgn="auto">
              <a:lnSpc>
                <a:spcPct val="150000"/>
              </a:lnSpc>
            </a:pPr>
            <a:r>
              <a:rPr lang="zh-CN" altLang="en-US" sz="2000">
                <a:sym typeface="+mn-ea"/>
              </a:rPr>
              <a:t>纳税人在疫情期间提供餐饮服务可以享受免征增值税优惠，在第一季度开具了适用征收率的增值税普通发票也可以按照免税销售额来进行申报。</a:t>
            </a:r>
            <a:endParaRPr lang="zh-CN" altLang="en-US" sz="2000"/>
          </a:p>
          <a:p>
            <a:pPr fontAlgn="auto">
              <a:lnSpc>
                <a:spcPct val="150000"/>
              </a:lnSpc>
            </a:pP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39265" y="426974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rcRect t="37578" r="-379"/>
          <a:stretch>
            <a:fillRect/>
          </a:stretch>
        </p:blipFill>
        <p:spPr>
          <a:xfrm>
            <a:off x="739140" y="1494155"/>
            <a:ext cx="10803255" cy="4726940"/>
          </a:xfrm>
          <a:prstGeom prst="rect">
            <a:avLst/>
          </a:prstGeom>
        </p:spPr>
      </p:pic>
      <p:pic>
        <p:nvPicPr>
          <p:cNvPr id="2" name="图片 1"/>
          <p:cNvPicPr>
            <a:picLocks noChangeAspect="1"/>
          </p:cNvPicPr>
          <p:nvPr/>
        </p:nvPicPr>
        <p:blipFill>
          <a:blip r:embed="rId2"/>
          <a:stretch>
            <a:fillRect/>
          </a:stretch>
        </p:blipFill>
        <p:spPr>
          <a:xfrm>
            <a:off x="828675" y="161290"/>
            <a:ext cx="10713720" cy="1332865"/>
          </a:xfrm>
          <a:prstGeom prst="rect">
            <a:avLst/>
          </a:prstGeom>
        </p:spPr>
      </p:pic>
      <p:cxnSp>
        <p:nvCxnSpPr>
          <p:cNvPr id="4" name="肘形连接符 3"/>
          <p:cNvCxnSpPr/>
          <p:nvPr/>
        </p:nvCxnSpPr>
        <p:spPr>
          <a:xfrm flipV="1">
            <a:off x="8852535" y="4838700"/>
            <a:ext cx="501015" cy="189230"/>
          </a:xfrm>
          <a:prstGeom prst="bentConnector3">
            <a:avLst>
              <a:gd name="adj1" fmla="val 15589"/>
            </a:avLst>
          </a:prstGeom>
          <a:ln w="44450"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9469120" y="2278380"/>
            <a:ext cx="2028190" cy="1198880"/>
          </a:xfrm>
          <a:prstGeom prst="rect">
            <a:avLst/>
          </a:prstGeom>
          <a:solidFill>
            <a:schemeClr val="accent1"/>
          </a:solidFill>
        </p:spPr>
        <p:txBody>
          <a:bodyPr wrap="square" rtlCol="0">
            <a:spAutoFit/>
          </a:bodyPr>
          <a:p>
            <a:r>
              <a:rPr lang="zh-CN" altLang="en-US">
                <a:solidFill>
                  <a:schemeClr val="tx1"/>
                </a:solidFill>
                <a:effectLst>
                  <a:outerShdw blurRad="38100" dist="19050" dir="2700000" algn="tl" rotWithShape="0">
                    <a:schemeClr val="dk1">
                      <a:alpha val="40000"/>
                    </a:schemeClr>
                  </a:outerShdw>
                </a:effectLst>
              </a:rPr>
              <a:t>享受餐饮服务免征增值税优惠的销售额应填写在其他免税销售额栏次</a:t>
            </a:r>
            <a:endParaRPr lang="zh-CN" altLang="en-US">
              <a:solidFill>
                <a:schemeClr val="tx1"/>
              </a:solidFill>
              <a:effectLst>
                <a:outerShdw blurRad="38100" dist="19050" dir="2700000" algn="tl" rotWithShape="0">
                  <a:schemeClr val="dk1">
                    <a:alpha val="40000"/>
                  </a:schemeClr>
                </a:outerShdw>
              </a:effectLst>
            </a:endParaRPr>
          </a:p>
        </p:txBody>
      </p:sp>
      <p:cxnSp>
        <p:nvCxnSpPr>
          <p:cNvPr id="5" name="肘形连接符 4"/>
          <p:cNvCxnSpPr/>
          <p:nvPr/>
        </p:nvCxnSpPr>
        <p:spPr>
          <a:xfrm flipV="1">
            <a:off x="8989695" y="2713990"/>
            <a:ext cx="501015" cy="189230"/>
          </a:xfrm>
          <a:prstGeom prst="bentConnector3">
            <a:avLst>
              <a:gd name="adj1" fmla="val 50063"/>
            </a:avLst>
          </a:prstGeom>
          <a:ln w="44450"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9469120" y="4518660"/>
            <a:ext cx="1713865" cy="1476375"/>
          </a:xfrm>
          <a:prstGeom prst="rect">
            <a:avLst/>
          </a:prstGeom>
          <a:solidFill>
            <a:schemeClr val="accent1"/>
          </a:solidFill>
        </p:spPr>
        <p:txBody>
          <a:bodyPr wrap="square" rtlCol="0">
            <a:spAutoFit/>
            <a:scene3d>
              <a:camera prst="orthographicFront"/>
              <a:lightRig rig="threePt" dir="t"/>
            </a:scene3d>
          </a:bodyPr>
          <a:p>
            <a:r>
              <a:rPr lang="zh-CN" altLang="en-US">
                <a:solidFill>
                  <a:schemeClr val="tx1"/>
                </a:solidFill>
                <a:effectLst>
                  <a:outerShdw blurRad="38100" dist="19050" dir="2700000" algn="tl" rotWithShape="0">
                    <a:schemeClr val="dk1">
                      <a:alpha val="40000"/>
                    </a:schemeClr>
                  </a:outerShdw>
                </a:effectLst>
                <a:sym typeface="+mn-ea"/>
              </a:rPr>
              <a:t>免征额应填写在减免税申报明细表的免税项目栏次</a:t>
            </a:r>
            <a:endParaRPr lang="zh-CN" altLang="en-US">
              <a:solidFill>
                <a:schemeClr val="tx1"/>
              </a:solidFill>
              <a:effectLst>
                <a:outerShdw blurRad="38100" dist="19050" dir="2700000" algn="tl" rotWithShape="0">
                  <a:schemeClr val="dk1">
                    <a:alpha val="40000"/>
                  </a:schemeClr>
                </a:outerShdw>
              </a:effectLst>
            </a:endParaRPr>
          </a:p>
          <a:p>
            <a:endParaRPr lang="zh-CN" altLang="en-US">
              <a:solidFill>
                <a:schemeClr val="tx1"/>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6"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290195" y="1379855"/>
            <a:ext cx="9836150" cy="3856355"/>
          </a:xfrm>
          <a:prstGeom prst="rect">
            <a:avLst/>
          </a:prstGeom>
        </p:spPr>
      </p:pic>
      <p:sp>
        <p:nvSpPr>
          <p:cNvPr id="7" name="文本框 6"/>
          <p:cNvSpPr txBox="1"/>
          <p:nvPr/>
        </p:nvSpPr>
        <p:spPr>
          <a:xfrm>
            <a:off x="10582275" y="2400300"/>
            <a:ext cx="1713865" cy="1476375"/>
          </a:xfrm>
          <a:prstGeom prst="rect">
            <a:avLst/>
          </a:prstGeom>
          <a:solidFill>
            <a:schemeClr val="accent1"/>
          </a:solidFill>
        </p:spPr>
        <p:txBody>
          <a:bodyPr wrap="square" rtlCol="0">
            <a:spAutoFit/>
            <a:scene3d>
              <a:camera prst="orthographicFront"/>
              <a:lightRig rig="threePt" dir="t"/>
            </a:scene3d>
          </a:bodyPr>
          <a:p>
            <a:r>
              <a:rPr lang="zh-CN" altLang="en-US">
                <a:solidFill>
                  <a:schemeClr val="tx1"/>
                </a:solidFill>
                <a:effectLst>
                  <a:outerShdw blurRad="38100" dist="19050" dir="2700000" algn="tl" rotWithShape="0">
                    <a:schemeClr val="dk1">
                      <a:alpha val="40000"/>
                    </a:schemeClr>
                  </a:outerShdw>
                </a:effectLst>
                <a:sym typeface="+mn-ea"/>
              </a:rPr>
              <a:t>免征额应填写在减免税申报明细表的免税项目栏次</a:t>
            </a:r>
            <a:endParaRPr lang="zh-CN" altLang="en-US">
              <a:solidFill>
                <a:schemeClr val="tx1"/>
              </a:solidFill>
              <a:effectLst>
                <a:outerShdw blurRad="38100" dist="19050" dir="2700000" algn="tl" rotWithShape="0">
                  <a:schemeClr val="dk1">
                    <a:alpha val="40000"/>
                  </a:schemeClr>
                </a:outerShdw>
              </a:effectLst>
            </a:endParaRPr>
          </a:p>
          <a:p>
            <a:endParaRPr lang="zh-CN" altLang="en-US">
              <a:solidFill>
                <a:schemeClr val="tx1"/>
              </a:solidFill>
              <a:effectLst>
                <a:outerShdw blurRad="38100" dist="19050" dir="2700000" algn="tl" rotWithShape="0">
                  <a:schemeClr val="dk1">
                    <a:alpha val="40000"/>
                  </a:schemeClr>
                </a:outerShdw>
              </a:effectLst>
            </a:endParaRPr>
          </a:p>
        </p:txBody>
      </p:sp>
      <p:cxnSp>
        <p:nvCxnSpPr>
          <p:cNvPr id="5" name="肘形连接符 4"/>
          <p:cNvCxnSpPr/>
          <p:nvPr/>
        </p:nvCxnSpPr>
        <p:spPr>
          <a:xfrm flipV="1">
            <a:off x="10126345" y="2713990"/>
            <a:ext cx="501015" cy="189230"/>
          </a:xfrm>
          <a:prstGeom prst="bentConnector3">
            <a:avLst>
              <a:gd name="adj1" fmla="val 50063"/>
            </a:avLst>
          </a:prstGeom>
          <a:ln w="44450"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不应享受而享受或未按规定享受优惠政策</a:t>
            </a:r>
            <a:endPar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13"/>
          <p:cNvGrpSpPr/>
          <p:nvPr/>
        </p:nvGrpSpPr>
        <p:grpSpPr>
          <a:xfrm>
            <a:off x="2439988" y="1898015"/>
            <a:ext cx="7360920" cy="708660"/>
            <a:chOff x="2872740" y="1722120"/>
            <a:chExt cx="7360920" cy="708521"/>
          </a:xfrm>
        </p:grpSpPr>
        <p:sp>
          <p:nvSpPr>
            <p:cNvPr id="5" name="文本框 4"/>
            <p:cNvSpPr txBox="1"/>
            <p:nvPr/>
          </p:nvSpPr>
          <p:spPr>
            <a:xfrm>
              <a:off x="3642995" y="1815447"/>
              <a:ext cx="6590665" cy="521868"/>
            </a:xfrm>
            <a:prstGeom prst="rect">
              <a:avLst/>
            </a:prstGeom>
            <a:noFill/>
          </p:spPr>
          <p:txBody>
            <a:bodyPr wrap="square" rtlCol="0">
              <a:spAutoFit/>
            </a:bodyPr>
            <a:p>
              <a:pPr algn="l" fontAlgn="auto">
                <a:buClrTx/>
                <a:buSzTx/>
                <a:buFontTx/>
              </a:pPr>
              <a:r>
                <a:rPr lang="zh-CN" altLang="en-US" sz="28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增值税小规模纳税人防疫新政税收优惠</a:t>
              </a:r>
              <a:endPar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6" name="组合 9"/>
            <p:cNvGrpSpPr/>
            <p:nvPr/>
          </p:nvGrpSpPr>
          <p:grpSpPr>
            <a:xfrm>
              <a:off x="2872740" y="1722120"/>
              <a:ext cx="683201" cy="708521"/>
              <a:chOff x="2872740" y="1722120"/>
              <a:chExt cx="683201" cy="708521"/>
            </a:xfrm>
          </p:grpSpPr>
          <p:sp>
            <p:nvSpPr>
              <p:cNvPr id="7" name="椭圆 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8" name="文本框 8"/>
              <p:cNvSpPr txBox="1"/>
              <p:nvPr/>
            </p:nvSpPr>
            <p:spPr>
              <a:xfrm>
                <a:off x="2872740" y="1722755"/>
                <a:ext cx="683201" cy="70788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9" name="直接连接符 8"/>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6" name="文本框 15"/>
          <p:cNvSpPr txBox="1"/>
          <p:nvPr/>
        </p:nvSpPr>
        <p:spPr>
          <a:xfrm>
            <a:off x="3256999" y="2961005"/>
            <a:ext cx="5113892" cy="521970"/>
          </a:xfrm>
          <a:prstGeom prst="rect">
            <a:avLst/>
          </a:prstGeom>
          <a:noFill/>
        </p:spPr>
        <p:txBody>
          <a:bodyPr wrap="square" rtlCol="0">
            <a:spAutoFit/>
          </a:bodyPr>
          <a:p>
            <a:pPr fontAlgn="auto"/>
            <a:r>
              <a:rPr lang="zh-CN" altLang="en-US" sz="28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申报操作相关要点问题</a:t>
            </a:r>
            <a:endParaRPr lang="zh-CN" altLang="en-US" sz="2800" b="1" noProof="1">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4" name="组合 14"/>
          <p:cNvGrpSpPr/>
          <p:nvPr/>
        </p:nvGrpSpPr>
        <p:grpSpPr>
          <a:xfrm>
            <a:off x="2414270" y="2895600"/>
            <a:ext cx="5956300" cy="706755"/>
            <a:chOff x="2846446" y="1722120"/>
            <a:chExt cx="6015614" cy="706616"/>
          </a:xfrm>
        </p:grpSpPr>
        <p:grpSp>
          <p:nvGrpSpPr>
            <p:cNvPr id="14346" name="组合 16"/>
            <p:cNvGrpSpPr/>
            <p:nvPr/>
          </p:nvGrpSpPr>
          <p:grpSpPr>
            <a:xfrm>
              <a:off x="2846446" y="1722120"/>
              <a:ext cx="709495" cy="706616"/>
              <a:chOff x="2846446" y="1722120"/>
              <a:chExt cx="709495" cy="706616"/>
            </a:xfrm>
          </p:grpSpPr>
          <p:sp>
            <p:nvSpPr>
              <p:cNvPr id="19" name="椭圆 18"/>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14348" name="文本框 19"/>
              <p:cNvSpPr txBox="1"/>
              <p:nvPr/>
            </p:nvSpPr>
            <p:spPr>
              <a:xfrm>
                <a:off x="2846446" y="1722120"/>
                <a:ext cx="683201" cy="70661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8" name="直接连接符 17"/>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50" name="组合 20"/>
          <p:cNvGrpSpPr/>
          <p:nvPr/>
        </p:nvGrpSpPr>
        <p:grpSpPr>
          <a:xfrm>
            <a:off x="2440305" y="3890645"/>
            <a:ext cx="6748145" cy="706830"/>
            <a:chOff x="2872740" y="1698630"/>
            <a:chExt cx="6806204" cy="706691"/>
          </a:xfrm>
        </p:grpSpPr>
        <p:sp>
          <p:nvSpPr>
            <p:cNvPr id="22" name="文本框 21"/>
            <p:cNvSpPr txBox="1"/>
            <p:nvPr/>
          </p:nvSpPr>
          <p:spPr>
            <a:xfrm>
              <a:off x="3696926" y="1802749"/>
              <a:ext cx="5982018" cy="521867"/>
            </a:xfrm>
            <a:prstGeom prst="rect">
              <a:avLst/>
            </a:prstGeom>
            <a:noFill/>
          </p:spPr>
          <p:txBody>
            <a:bodyPr wrap="square" rtlCol="0">
              <a:spAutoFit/>
            </a:bodyPr>
            <a:p>
              <a:pPr algn="l" fontAlgn="auto">
                <a:buClrTx/>
                <a:buSzTx/>
              </a:pPr>
              <a:r>
                <a:rPr lang="zh-CN" altLang="zh-CN"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申报操作提醒</a:t>
              </a:r>
              <a:endParaRPr lang="en-US" altLang="zh-CN"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52" name="组合 22"/>
            <p:cNvGrpSpPr/>
            <p:nvPr/>
          </p:nvGrpSpPr>
          <p:grpSpPr>
            <a:xfrm>
              <a:off x="2872740" y="1698630"/>
              <a:ext cx="689606" cy="706691"/>
              <a:chOff x="2872740" y="1698630"/>
              <a:chExt cx="689606" cy="706691"/>
            </a:xfrm>
          </p:grpSpPr>
          <p:sp>
            <p:nvSpPr>
              <p:cNvPr id="25" name="椭圆 24"/>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14354" name="文本框 25"/>
              <p:cNvSpPr txBox="1"/>
              <p:nvPr/>
            </p:nvSpPr>
            <p:spPr>
              <a:xfrm>
                <a:off x="2879145" y="1698630"/>
                <a:ext cx="683201" cy="70661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24" name="直接连接符 23"/>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0" name="矩形 4"/>
          <p:cNvSpPr/>
          <p:nvPr/>
        </p:nvSpPr>
        <p:spPr>
          <a:xfrm>
            <a:off x="1220788" y="295275"/>
            <a:ext cx="6878637" cy="460375"/>
          </a:xfrm>
          <a:prstGeom prst="rect">
            <a:avLst/>
          </a:prstGeom>
          <a:noFill/>
          <a:ln w="9525">
            <a:noFill/>
          </a:ln>
        </p:spPr>
        <p:txBody>
          <a:bodyPr wrap="square"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84275"/>
            <a:ext cx="11102975" cy="583565"/>
          </a:xfrm>
          <a:prstGeom prst="rect">
            <a:avLst/>
          </a:prstGeom>
          <a:solidFill>
            <a:srgbClr val="004DA1"/>
          </a:solidFill>
          <a:ln w="9525">
            <a:noFill/>
          </a:ln>
        </p:spPr>
        <p:txBody>
          <a:bodyPr wrap="square" anchor="t">
            <a:spAutoFit/>
          </a:bodyPr>
          <a:lstStyle/>
          <a:p>
            <a:pPr algn="l"/>
            <a:r>
              <a:rPr lang="en-US" altLang="zh-CN" sz="3200" b="1" dirty="0">
                <a:solidFill>
                  <a:schemeClr val="bg1"/>
                </a:solidFill>
              </a:rPr>
              <a:t>2.1 </a:t>
            </a:r>
            <a:r>
              <a:rPr lang="zh-CN" altLang="en-US" sz="3200" b="1" dirty="0">
                <a:solidFill>
                  <a:schemeClr val="bg1"/>
                </a:solidFill>
              </a:rPr>
              <a:t>疫情期间减征申报的期初余额或期末余额大于零</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98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endParaRPr lang="en-US" altLang="zh-CN" sz="2000" strike="noStrike" noProof="1">
              <a:solidFill>
                <a:srgbClr val="404040"/>
              </a:solidFill>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000" b="1" strike="noStrike" noProof="1">
                <a:solidFill>
                  <a:schemeClr val="accent1"/>
                </a:solidFill>
                <a:latin typeface="微软雅黑" panose="020B0503020204020204" pitchFamily="34" charset="-122"/>
              </a:rPr>
              <a:t>政策依据：</a:t>
            </a:r>
            <a:r>
              <a:rPr sz="2000" strike="noStrike" noProof="1">
                <a:latin typeface="微软雅黑" panose="020B0503020204020204" pitchFamily="34" charset="-122"/>
                <a:ea typeface="微软雅黑" panose="020B0503020204020204" pitchFamily="34" charset="-122"/>
              </a:rPr>
              <a:t>增值税小规模纳税人在办理增值税纳税申报时，</a:t>
            </a:r>
            <a:r>
              <a:rPr sz="2000" strike="noStrike" noProof="1">
                <a:latin typeface="微软雅黑" panose="020B0503020204020204" pitchFamily="34" charset="-122"/>
                <a:ea typeface="微软雅黑" panose="020B0503020204020204" pitchFamily="34" charset="-122"/>
              </a:rPr>
              <a:t>减按1%征收率征收增值税的销售额应当填写在《增值税纳税申报表（小规模纳税人适用）》“应征增值税不含税销售额（3%征收率）”相应栏次，对应减征的增值税应纳税额按销售额的2%计算填写在《增值税纳税申报表（小规模纳税人适用）》“本期应纳税额减征额”及《增值税减免税申报明细表》减税项目相应栏次。</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（1）小规模纳税人申报增值税时，《增值税减免税申报明细表》只填写了第二列：本期发生额；未填写第四列：本期实际抵减额，导致期末余额大于零。</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sz="2000" strike="noStrike" noProof="1">
                <a:latin typeface="微软雅黑" panose="020B0503020204020204" pitchFamily="34" charset="-122"/>
                <a:ea typeface="微软雅黑" panose="020B0503020204020204" pitchFamily="34" charset="-122"/>
              </a:rPr>
              <a:t>（2）小规模纳税人申报增值税时，《增值税减免税申报明细表》错误填写第一列“期初余额”，导致期初余额大于零。</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621030" y="1565275"/>
            <a:ext cx="4453890"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zh-CN" altLang="en-US" sz="2000">
                <a:sym typeface="+mn-ea"/>
              </a:rPr>
              <a:t>企业是小规模纳税人，第一季度取得</a:t>
            </a:r>
            <a:r>
              <a:rPr lang="en-US" altLang="zh-CN" sz="2000">
                <a:sym typeface="+mn-ea"/>
              </a:rPr>
              <a:t>40</a:t>
            </a:r>
            <a:r>
              <a:rPr lang="zh-CN" altLang="en-US" sz="2000">
                <a:sym typeface="+mn-ea"/>
              </a:rPr>
              <a:t>万元收入，</a:t>
            </a:r>
            <a:r>
              <a:rPr lang="en-US" altLang="zh-CN" sz="2000">
                <a:sym typeface="+mn-ea"/>
              </a:rPr>
              <a:t>3</a:t>
            </a:r>
            <a:r>
              <a:rPr lang="zh-CN" altLang="en-US" sz="2000">
                <a:sym typeface="+mn-ea"/>
              </a:rPr>
              <a:t>月份收入为</a:t>
            </a:r>
            <a:r>
              <a:rPr lang="en-US" altLang="zh-CN" sz="2000">
                <a:sym typeface="+mn-ea"/>
              </a:rPr>
              <a:t>10</a:t>
            </a:r>
            <a:r>
              <a:rPr lang="zh-CN" altLang="en-US" sz="2000">
                <a:sym typeface="+mn-ea"/>
              </a:rPr>
              <a:t>万元并开具了</a:t>
            </a:r>
            <a:r>
              <a:rPr lang="en-US" altLang="zh-CN" sz="2000">
                <a:sym typeface="+mn-ea"/>
              </a:rPr>
              <a:t>1%</a:t>
            </a:r>
            <a:r>
              <a:rPr lang="zh-CN" altLang="en-US" sz="2000">
                <a:sym typeface="+mn-ea"/>
              </a:rPr>
              <a:t>征收率的增值税普通发票。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纳税人在申报第一季度增值税时将</a:t>
            </a:r>
            <a:r>
              <a:rPr lang="en-US" altLang="zh-CN" sz="2000">
                <a:sym typeface="+mn-ea"/>
              </a:rPr>
              <a:t>40</a:t>
            </a:r>
            <a:r>
              <a:rPr lang="zh-CN" altLang="en-US" sz="2000">
                <a:sym typeface="+mn-ea"/>
              </a:rPr>
              <a:t>万元收入按照</a:t>
            </a:r>
            <a:r>
              <a:rPr lang="en-US" altLang="zh-CN" sz="2000">
                <a:sym typeface="+mn-ea"/>
              </a:rPr>
              <a:t>1%</a:t>
            </a:r>
            <a:r>
              <a:rPr lang="zh-CN" altLang="en-US" sz="2000">
                <a:sym typeface="+mn-ea"/>
              </a:rPr>
              <a:t>征收率换算了不含税销售额，并在减征额栏次填写了</a:t>
            </a:r>
            <a:r>
              <a:rPr lang="en-US" altLang="zh-CN" sz="2000">
                <a:sym typeface="+mn-ea"/>
              </a:rPr>
              <a:t>10</a:t>
            </a:r>
            <a:r>
              <a:rPr lang="zh-CN" altLang="en-US" sz="2000">
                <a:sym typeface="+mn-ea"/>
              </a:rPr>
              <a:t>万元的减征额。</a:t>
            </a:r>
            <a:endParaRPr lang="zh-CN" altLang="en-US" sz="2000"/>
          </a:p>
        </p:txBody>
      </p:sp>
      <p:sp>
        <p:nvSpPr>
          <p:cNvPr id="6" name="文本框 5"/>
          <p:cNvSpPr txBox="1"/>
          <p:nvPr/>
        </p:nvSpPr>
        <p:spPr>
          <a:xfrm>
            <a:off x="7031990" y="1645920"/>
            <a:ext cx="4908550"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algn="just" defTabSz="913765" fontAlgn="auto">
              <a:lnSpc>
                <a:spcPct val="150000"/>
              </a:lnSpc>
            </a:pPr>
            <a:r>
              <a:rPr lang="en-US" altLang="zh-CN" sz="2000">
                <a:sym typeface="+mn-ea"/>
              </a:rPr>
              <a:t>1.</a:t>
            </a:r>
            <a:r>
              <a:rPr lang="zh-CN" altLang="en-US" sz="2000">
                <a:sym typeface="+mn-ea"/>
              </a:rPr>
              <a:t>只有</a:t>
            </a:r>
            <a:r>
              <a:rPr lang="en-US" altLang="zh-CN" sz="2000">
                <a:sym typeface="+mn-ea"/>
              </a:rPr>
              <a:t>3</a:t>
            </a:r>
            <a:r>
              <a:rPr lang="zh-CN" altLang="en-US" sz="2000">
                <a:sym typeface="+mn-ea"/>
              </a:rPr>
              <a:t>月份发生的业务才能适用减征政策，因而只有</a:t>
            </a:r>
            <a:r>
              <a:rPr lang="en-US" altLang="zh-CN" sz="2000">
                <a:sym typeface="+mn-ea"/>
              </a:rPr>
              <a:t>3</a:t>
            </a:r>
            <a:r>
              <a:rPr lang="zh-CN" altLang="en-US" sz="2000">
                <a:sym typeface="+mn-ea"/>
              </a:rPr>
              <a:t>月份取得的</a:t>
            </a:r>
            <a:r>
              <a:rPr lang="en-US" altLang="zh-CN" sz="2000">
                <a:sym typeface="+mn-ea"/>
              </a:rPr>
              <a:t>10</a:t>
            </a:r>
            <a:r>
              <a:rPr lang="zh-CN" altLang="en-US" sz="2000">
                <a:sym typeface="+mn-ea"/>
              </a:rPr>
              <a:t>万元收入按照</a:t>
            </a:r>
            <a:r>
              <a:rPr lang="en-US" altLang="zh-CN" sz="2000">
                <a:sym typeface="+mn-ea"/>
              </a:rPr>
              <a:t>1%</a:t>
            </a:r>
            <a:r>
              <a:rPr lang="zh-CN" altLang="en-US" sz="2000">
                <a:sym typeface="+mn-ea"/>
              </a:rPr>
              <a:t>征收率换算不含税销售额，其他</a:t>
            </a:r>
            <a:r>
              <a:rPr lang="en-US" altLang="zh-CN" sz="2000">
                <a:sym typeface="+mn-ea"/>
              </a:rPr>
              <a:t>30</a:t>
            </a:r>
            <a:r>
              <a:rPr lang="zh-CN" altLang="en-US" sz="2000">
                <a:sym typeface="+mn-ea"/>
              </a:rPr>
              <a:t>万元应正常按照</a:t>
            </a:r>
            <a:r>
              <a:rPr lang="en-US" altLang="zh-CN" sz="2000">
                <a:sym typeface="+mn-ea"/>
              </a:rPr>
              <a:t>3%</a:t>
            </a:r>
            <a:r>
              <a:rPr lang="zh-CN" altLang="en-US" sz="2000">
                <a:sym typeface="+mn-ea"/>
              </a:rPr>
              <a:t>征收率换算不含税销售额。</a:t>
            </a:r>
            <a:endParaRPr lang="zh-CN" altLang="en-US" sz="2000">
              <a:sym typeface="+mn-ea"/>
            </a:endParaRPr>
          </a:p>
          <a:p>
            <a:pPr algn="just" defTabSz="913765" fontAlgn="auto">
              <a:lnSpc>
                <a:spcPct val="150000"/>
              </a:lnSpc>
            </a:pPr>
            <a:r>
              <a:rPr lang="en-US" altLang="zh-CN" sz="2000">
                <a:sym typeface="+mn-ea"/>
              </a:rPr>
              <a:t>2.</a:t>
            </a:r>
            <a:r>
              <a:rPr lang="zh-CN" altLang="en-US" sz="2000">
                <a:sym typeface="+mn-ea"/>
              </a:rPr>
              <a:t>纳税人享受的减征部分只是</a:t>
            </a:r>
            <a:r>
              <a:rPr lang="en-US" altLang="zh-CN" sz="2000">
                <a:sym typeface="+mn-ea"/>
              </a:rPr>
              <a:t>3</a:t>
            </a:r>
            <a:r>
              <a:rPr lang="zh-CN" altLang="en-US" sz="2000">
                <a:sym typeface="+mn-ea"/>
              </a:rPr>
              <a:t>月份不含税销售额</a:t>
            </a:r>
            <a:r>
              <a:rPr lang="en-US" altLang="zh-CN" sz="2000">
                <a:sym typeface="+mn-ea"/>
              </a:rPr>
              <a:t>2%</a:t>
            </a:r>
            <a:r>
              <a:rPr lang="zh-CN" altLang="en-US" sz="2000">
                <a:sym typeface="+mn-ea"/>
              </a:rPr>
              <a:t>的那个部分，而不是第一季度整体的销售额，计算时应当按照</a:t>
            </a:r>
            <a:r>
              <a:rPr lang="en-US" altLang="zh-CN" sz="2000">
                <a:sym typeface="+mn-ea"/>
              </a:rPr>
              <a:t>10</a:t>
            </a:r>
            <a:r>
              <a:rPr lang="zh-CN" altLang="en-US" sz="2000">
                <a:sym typeface="+mn-ea"/>
              </a:rPr>
              <a:t>万元的不含税金额乘以</a:t>
            </a:r>
            <a:r>
              <a:rPr lang="en-US" altLang="zh-CN" sz="2000">
                <a:sym typeface="+mn-ea"/>
              </a:rPr>
              <a:t>2%</a:t>
            </a:r>
            <a:r>
              <a:rPr lang="zh-CN" altLang="en-US" sz="2000">
                <a:sym typeface="+mn-ea"/>
              </a:rPr>
              <a:t>来计算享受的减征额。</a:t>
            </a:r>
            <a:endParaRPr lang="zh-CN" altLang="en-US" sz="2000"/>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176520" y="2277110"/>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1510" y="382270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2502535" y="114300"/>
            <a:ext cx="6856730" cy="6324600"/>
          </a:xfrm>
          <a:prstGeom prst="rect">
            <a:avLst/>
          </a:prstGeom>
        </p:spPr>
      </p:pic>
      <p:sp>
        <p:nvSpPr>
          <p:cNvPr id="4" name="矩形 3"/>
          <p:cNvSpPr/>
          <p:nvPr/>
        </p:nvSpPr>
        <p:spPr>
          <a:xfrm>
            <a:off x="2901950" y="4924425"/>
            <a:ext cx="6457950" cy="26733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2902585" y="3077845"/>
            <a:ext cx="6306820" cy="4311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3010535" y="5664835"/>
            <a:ext cx="6309360" cy="32575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6" name="肘形连接符 5"/>
          <p:cNvCxnSpPr/>
          <p:nvPr/>
        </p:nvCxnSpPr>
        <p:spPr>
          <a:xfrm flipV="1">
            <a:off x="9209405" y="3077845"/>
            <a:ext cx="501015" cy="189230"/>
          </a:xfrm>
          <a:prstGeom prst="bentConnector3">
            <a:avLst>
              <a:gd name="adj1" fmla="val 50063"/>
            </a:avLst>
          </a:prstGeom>
          <a:ln w="3492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9737725" y="267970"/>
            <a:ext cx="2522220" cy="3169285"/>
          </a:xfrm>
          <a:prstGeom prst="rect">
            <a:avLst/>
          </a:prstGeom>
          <a:noFill/>
          <a:ln w="28575" cmpd="sng">
            <a:solidFill>
              <a:schemeClr val="accent1">
                <a:shade val="50000"/>
              </a:schemeClr>
            </a:solidFill>
            <a:prstDash val="solid"/>
          </a:ln>
        </p:spPr>
        <p:txBody>
          <a:bodyPr wrap="square" rtlCol="0">
            <a:spAutoFit/>
          </a:bodyPr>
          <a:p>
            <a:r>
              <a:rPr lang="en-US" altLang="zh-CN" sz="2000" b="1">
                <a:solidFill>
                  <a:srgbClr val="FF0000"/>
                </a:solidFill>
              </a:rPr>
              <a:t>1</a:t>
            </a:r>
            <a:r>
              <a:rPr lang="zh-CN" altLang="en-US" sz="2000" b="1">
                <a:solidFill>
                  <a:srgbClr val="FF0000"/>
                </a:solidFill>
              </a:rPr>
              <a:t>、</a:t>
            </a:r>
            <a:r>
              <a:rPr lang="en-US" altLang="zh-CN" sz="2000" b="1">
                <a:solidFill>
                  <a:srgbClr val="FF0000"/>
                </a:solidFill>
              </a:rPr>
              <a:t>2</a:t>
            </a:r>
            <a:r>
              <a:rPr lang="zh-CN" altLang="en-US" sz="2000" b="1">
                <a:solidFill>
                  <a:srgbClr val="FF0000"/>
                </a:solidFill>
              </a:rPr>
              <a:t>月和</a:t>
            </a:r>
            <a:r>
              <a:rPr lang="en-US" altLang="zh-CN" sz="2000" b="1">
                <a:solidFill>
                  <a:srgbClr val="FF0000"/>
                </a:solidFill>
              </a:rPr>
              <a:t>3</a:t>
            </a:r>
            <a:r>
              <a:rPr lang="zh-CN" altLang="en-US" sz="2000" b="1">
                <a:solidFill>
                  <a:srgbClr val="FF0000"/>
                </a:solidFill>
              </a:rPr>
              <a:t>月销售额分别按照</a:t>
            </a:r>
            <a:r>
              <a:rPr lang="en-US" altLang="zh-CN" sz="2000" b="1">
                <a:solidFill>
                  <a:srgbClr val="FF0000"/>
                </a:solidFill>
              </a:rPr>
              <a:t>3%</a:t>
            </a:r>
            <a:r>
              <a:rPr lang="zh-CN" altLang="en-US" sz="2000" b="1">
                <a:solidFill>
                  <a:srgbClr val="FF0000"/>
                </a:solidFill>
              </a:rPr>
              <a:t>、</a:t>
            </a:r>
            <a:r>
              <a:rPr lang="en-US" altLang="zh-CN" sz="2000" b="1">
                <a:solidFill>
                  <a:srgbClr val="FF0000"/>
                </a:solidFill>
              </a:rPr>
              <a:t>1%</a:t>
            </a:r>
            <a:r>
              <a:rPr lang="zh-CN" altLang="en-US" sz="2000" b="1">
                <a:solidFill>
                  <a:srgbClr val="FF0000"/>
                </a:solidFill>
              </a:rPr>
              <a:t>征收率进行换算，换算后加总进行填写。</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a:t>
            </a:r>
            <a:endParaRPr lang="zh-CN" altLang="en-US" sz="2000" b="1">
              <a:solidFill>
                <a:srgbClr val="FF0000"/>
              </a:solidFill>
            </a:endParaRPr>
          </a:p>
          <a:p>
            <a:r>
              <a:rPr lang="zh-CN" altLang="en-US" sz="2000" b="1">
                <a:solidFill>
                  <a:srgbClr val="FF0000"/>
                </a:solidFill>
              </a:rPr>
              <a:t>不含税销售额=30/（1+3%）+10/（1+1%）=390272.04</a:t>
            </a:r>
            <a:endParaRPr lang="zh-CN" altLang="en-US" sz="2000" b="1">
              <a:solidFill>
                <a:srgbClr val="FF0000"/>
              </a:solidFill>
            </a:endParaRPr>
          </a:p>
        </p:txBody>
      </p:sp>
      <p:sp>
        <p:nvSpPr>
          <p:cNvPr id="8" name="文本框 7"/>
          <p:cNvSpPr txBox="1"/>
          <p:nvPr/>
        </p:nvSpPr>
        <p:spPr>
          <a:xfrm>
            <a:off x="9737725" y="3745230"/>
            <a:ext cx="2252345" cy="2245360"/>
          </a:xfrm>
          <a:prstGeom prst="rect">
            <a:avLst/>
          </a:prstGeom>
          <a:noFill/>
          <a:ln w="28575" cmpd="sng">
            <a:solidFill>
              <a:schemeClr val="accent1">
                <a:shade val="50000"/>
              </a:schemeClr>
            </a:solidFill>
            <a:prstDash val="solid"/>
          </a:ln>
        </p:spPr>
        <p:txBody>
          <a:bodyPr wrap="square" rtlCol="0">
            <a:spAutoFit/>
          </a:bodyPr>
          <a:p>
            <a:r>
              <a:rPr lang="zh-CN" altLang="en-US" sz="2000" b="1">
                <a:solidFill>
                  <a:srgbClr val="FF0000"/>
                </a:solidFill>
              </a:rPr>
              <a:t>将</a:t>
            </a:r>
            <a:r>
              <a:rPr lang="en-US" altLang="zh-CN" sz="2000" b="1">
                <a:solidFill>
                  <a:srgbClr val="FF0000"/>
                </a:solidFill>
              </a:rPr>
              <a:t>3</a:t>
            </a:r>
            <a:r>
              <a:rPr lang="zh-CN" altLang="en-US" sz="2000" b="1">
                <a:solidFill>
                  <a:srgbClr val="FF0000"/>
                </a:solidFill>
              </a:rPr>
              <a:t>月不含税销售额乘以</a:t>
            </a:r>
            <a:r>
              <a:rPr lang="en-US" altLang="zh-CN" sz="2000" b="1">
                <a:solidFill>
                  <a:srgbClr val="FF0000"/>
                </a:solidFill>
              </a:rPr>
              <a:t>2%</a:t>
            </a:r>
            <a:r>
              <a:rPr lang="zh-CN" altLang="en-US" sz="2000" b="1">
                <a:solidFill>
                  <a:srgbClr val="FF0000"/>
                </a:solidFill>
              </a:rPr>
              <a:t>的减征额填写在</a:t>
            </a:r>
            <a:r>
              <a:rPr lang="zh-CN" altLang="en-US" sz="2000" b="1">
                <a:solidFill>
                  <a:srgbClr val="FF0000"/>
                </a:solidFill>
                <a:sym typeface="+mn-ea"/>
              </a:rPr>
              <a:t>主表的16行</a:t>
            </a:r>
            <a:r>
              <a:rPr lang="zh-CN" altLang="en-US" sz="2000" b="1">
                <a:solidFill>
                  <a:srgbClr val="FF0000"/>
                </a:solidFill>
              </a:rPr>
              <a:t>。</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公式如下：10/（1+1%）*2%=1980.19（）</a:t>
            </a:r>
            <a:endParaRPr lang="zh-CN" altLang="en-US" sz="2000" b="1">
              <a:solidFill>
                <a:srgbClr val="FF0000"/>
              </a:solidFill>
            </a:endParaRPr>
          </a:p>
        </p:txBody>
      </p:sp>
      <p:cxnSp>
        <p:nvCxnSpPr>
          <p:cNvPr id="10" name="肘形连接符 9"/>
          <p:cNvCxnSpPr/>
          <p:nvPr/>
        </p:nvCxnSpPr>
        <p:spPr>
          <a:xfrm>
            <a:off x="9320530" y="5210175"/>
            <a:ext cx="497840" cy="335915"/>
          </a:xfrm>
          <a:prstGeom prst="bentConnector3">
            <a:avLst>
              <a:gd name="adj1" fmla="val 50128"/>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肘形连接符 8"/>
          <p:cNvCxnSpPr/>
          <p:nvPr/>
        </p:nvCxnSpPr>
        <p:spPr>
          <a:xfrm flipV="1">
            <a:off x="2401570" y="5835650"/>
            <a:ext cx="608965" cy="226695"/>
          </a:xfrm>
          <a:prstGeom prst="bentConnector3">
            <a:avLst>
              <a:gd name="adj1" fmla="val 50052"/>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21920" y="5115560"/>
            <a:ext cx="2252345" cy="1322070"/>
          </a:xfrm>
          <a:prstGeom prst="rect">
            <a:avLst/>
          </a:prstGeom>
          <a:noFill/>
          <a:ln w="28575" cmpd="sng">
            <a:solidFill>
              <a:schemeClr val="accent1">
                <a:shade val="50000"/>
              </a:schemeClr>
            </a:solidFill>
            <a:prstDash val="solid"/>
          </a:ln>
        </p:spPr>
        <p:txBody>
          <a:bodyPr wrap="square" rtlCol="0">
            <a:spAutoFit/>
          </a:bodyPr>
          <a:p>
            <a:r>
              <a:rPr sz="2000" b="1">
                <a:solidFill>
                  <a:srgbClr val="FF0000"/>
                </a:solidFill>
              </a:rPr>
              <a:t>应纳税额：11708.16-1980.19=9727.97（主表的20行）</a:t>
            </a:r>
            <a:endParaRPr sz="2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11"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696595" y="1326515"/>
            <a:ext cx="10258425" cy="4346575"/>
          </a:xfrm>
          <a:prstGeom prst="rect">
            <a:avLst/>
          </a:prstGeom>
        </p:spPr>
      </p:pic>
      <p:sp>
        <p:nvSpPr>
          <p:cNvPr id="4" name="文本框 3"/>
          <p:cNvSpPr txBox="1"/>
          <p:nvPr/>
        </p:nvSpPr>
        <p:spPr>
          <a:xfrm>
            <a:off x="910590" y="5807075"/>
            <a:ext cx="9222105" cy="460375"/>
          </a:xfrm>
          <a:prstGeom prst="rect">
            <a:avLst/>
          </a:prstGeom>
          <a:noFill/>
        </p:spPr>
        <p:txBody>
          <a:bodyPr wrap="square" rtlCol="0">
            <a:spAutoFit/>
          </a:bodyPr>
          <a:p>
            <a:r>
              <a:rPr lang="en-US" altLang="zh-CN" sz="2400">
                <a:solidFill>
                  <a:srgbClr val="FF0000"/>
                </a:solidFill>
                <a:latin typeface="微软雅黑" panose="020B0503020204020204" pitchFamily="34" charset="-122"/>
                <a:ea typeface="微软雅黑" panose="020B0503020204020204" pitchFamily="34" charset="-122"/>
              </a:rPr>
              <a:t>2%</a:t>
            </a:r>
            <a:r>
              <a:rPr lang="zh-CN" altLang="en-US" sz="2400">
                <a:solidFill>
                  <a:srgbClr val="FF0000"/>
                </a:solidFill>
                <a:latin typeface="微软雅黑" panose="020B0503020204020204" pitchFamily="34" charset="-122"/>
                <a:ea typeface="微软雅黑" panose="020B0503020204020204" pitchFamily="34" charset="-122"/>
              </a:rPr>
              <a:t>的</a:t>
            </a:r>
            <a:r>
              <a:rPr lang="zh-CN" altLang="en-US" sz="2400">
                <a:solidFill>
                  <a:srgbClr val="FF0000"/>
                </a:solidFill>
                <a:latin typeface="微软雅黑" panose="020B0503020204020204" pitchFamily="34" charset="-122"/>
                <a:ea typeface="微软雅黑" panose="020B0503020204020204" pitchFamily="34" charset="-122"/>
              </a:rPr>
              <a:t>减征额应填写在《增值税减免税申报明细表》的减税项目栏次</a:t>
            </a:r>
            <a:endParaRPr lang="zh-CN" altLang="en-US" sz="2400">
              <a:solidFill>
                <a:srgbClr val="FF0000"/>
              </a:solidFill>
              <a:latin typeface="微软雅黑" panose="020B0503020204020204" pitchFamily="34" charset="-122"/>
              <a:ea typeface="微软雅黑" panose="020B0503020204020204" pitchFamily="34" charset="-122"/>
            </a:endParaRPr>
          </a:p>
        </p:txBody>
      </p:sp>
      <p:sp>
        <p:nvSpPr>
          <p:cNvPr id="8" name="矩形 7"/>
          <p:cNvSpPr/>
          <p:nvPr/>
        </p:nvSpPr>
        <p:spPr>
          <a:xfrm>
            <a:off x="7679055" y="2635250"/>
            <a:ext cx="1764030" cy="65087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爆炸形 2 9"/>
          <p:cNvSpPr/>
          <p:nvPr/>
        </p:nvSpPr>
        <p:spPr>
          <a:xfrm>
            <a:off x="6866255" y="0"/>
            <a:ext cx="5561330" cy="263525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等于主表的</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栏</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应纳税额减征额</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906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2.2</a:t>
            </a:r>
            <a:r>
              <a:rPr lang="zh-CN" altLang="en-US" sz="3200" b="1" dirty="0">
                <a:solidFill>
                  <a:schemeClr val="bg1"/>
                </a:solidFill>
              </a:rPr>
              <a:t>小规模纳税人本期申报应纳税额抵减额大于2%征收率和重点群体创业抵减额、购置专用设备抵减额之和</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000" b="1" strike="noStrike" noProof="1">
                <a:solidFill>
                  <a:schemeClr val="accent1"/>
                </a:solidFill>
                <a:latin typeface="微软雅黑" panose="020B0503020204020204" pitchFamily="34" charset="-122"/>
              </a:rPr>
              <a:t>政策依据：</a:t>
            </a:r>
            <a:r>
              <a:rPr sz="2000" strike="noStrike" noProof="1">
                <a:latin typeface="微软雅黑" panose="020B0503020204020204" pitchFamily="34" charset="-122"/>
                <a:ea typeface="微软雅黑" panose="020B0503020204020204" pitchFamily="34" charset="-122"/>
              </a:rPr>
              <a:t>根据现行增值税政策以及《增值税减免税申报明细表》填表规则说明，纳税人当期申报的应纳税额减征额应不大于《增值税减免税申报明细表》当期实际抵扣的应纳税额减征额合计。</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buClrTx/>
              <a:buSzTx/>
              <a:buFontTx/>
            </a:pPr>
            <a:r>
              <a:rPr lang="zh-CN" sz="2000" b="1" strike="noStrike" noProof="1">
                <a:solidFill>
                  <a:schemeClr val="accent1"/>
                </a:solidFill>
                <a:latin typeface="微软雅黑" panose="020B0503020204020204" pitchFamily="34" charset="-122"/>
              </a:rPr>
              <a:t>问题情形：</a:t>
            </a:r>
            <a:r>
              <a:rPr sz="2000" strike="noStrike" noProof="1">
                <a:latin typeface="微软雅黑" panose="020B0503020204020204" pitchFamily="34" charset="-122"/>
                <a:ea typeface="微软雅黑" panose="020B0503020204020204" pitchFamily="34" charset="-122"/>
              </a:rPr>
              <a:t>纳税人本期主表申报应纳税额减征额减去《增值税减免税申报明细表》中退役士兵、重点群体创业抵减额以及购置专用设备抵减额减征项目的本期实际抵减税额之和大于享受1%征收率的减征额。</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499745" y="1260475"/>
            <a:ext cx="4758055" cy="516953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en-US" altLang="zh-CN" sz="2000">
                <a:sym typeface="+mn-ea"/>
              </a:rPr>
              <a:t>A</a:t>
            </a:r>
            <a:r>
              <a:rPr lang="zh-CN" altLang="en-US" sz="2000">
                <a:sym typeface="+mn-ea"/>
              </a:rPr>
              <a:t>企业是小规模纳税人，第一季度只在</a:t>
            </a:r>
            <a:r>
              <a:rPr lang="en-US" altLang="zh-CN" sz="2000">
                <a:sym typeface="+mn-ea"/>
              </a:rPr>
              <a:t>3</a:t>
            </a:r>
            <a:r>
              <a:rPr lang="zh-CN" altLang="en-US" sz="2000">
                <a:sym typeface="+mn-ea"/>
              </a:rPr>
              <a:t>月份取得了</a:t>
            </a:r>
            <a:r>
              <a:rPr lang="en-US" altLang="zh-CN" sz="2000">
                <a:sym typeface="+mn-ea"/>
              </a:rPr>
              <a:t>40.4</a:t>
            </a:r>
            <a:r>
              <a:rPr lang="zh-CN" altLang="en-US" sz="2000">
                <a:sym typeface="+mn-ea"/>
              </a:rPr>
              <a:t>万元收入，减按</a:t>
            </a:r>
            <a:r>
              <a:rPr lang="en-US" altLang="zh-CN" sz="2000">
                <a:sym typeface="+mn-ea"/>
              </a:rPr>
              <a:t>1%</a:t>
            </a:r>
            <a:r>
              <a:rPr lang="zh-CN" altLang="en-US" sz="2000">
                <a:sym typeface="+mn-ea"/>
              </a:rPr>
              <a:t>征收可以享受</a:t>
            </a:r>
            <a:r>
              <a:rPr lang="en-US" altLang="zh-CN" sz="2000">
                <a:sym typeface="+mn-ea"/>
              </a:rPr>
              <a:t>8000</a:t>
            </a:r>
            <a:r>
              <a:rPr lang="zh-CN" altLang="en-US" sz="2000">
                <a:sym typeface="+mn-ea"/>
              </a:rPr>
              <a:t>元的减征优惠，同时在申报第一季度增值税时有</a:t>
            </a:r>
            <a:r>
              <a:rPr lang="en-US" altLang="zh-CN" sz="2000">
                <a:sym typeface="+mn-ea"/>
              </a:rPr>
              <a:t>280</a:t>
            </a:r>
            <a:r>
              <a:rPr lang="zh-CN" altLang="en-US" sz="2000">
                <a:sym typeface="+mn-ea"/>
              </a:rPr>
              <a:t>元的税控设备减征额。</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纳税人填写申报表减免税明细表的时当期实际抵扣的应纳税额减征额填写了</a:t>
            </a:r>
            <a:r>
              <a:rPr lang="en-US" altLang="zh-CN" sz="2000">
                <a:sym typeface="+mn-ea"/>
              </a:rPr>
              <a:t>8280</a:t>
            </a:r>
            <a:r>
              <a:rPr lang="zh-CN" altLang="en-US" sz="2000">
                <a:sym typeface="+mn-ea"/>
              </a:rPr>
              <a:t>元，主表的本期应纳税额减征额填写了</a:t>
            </a:r>
            <a:r>
              <a:rPr lang="en-US" altLang="zh-CN" sz="2000">
                <a:sym typeface="+mn-ea"/>
              </a:rPr>
              <a:t>9280</a:t>
            </a:r>
            <a:r>
              <a:rPr lang="zh-CN" altLang="en-US" sz="2000">
                <a:sym typeface="+mn-ea"/>
              </a:rPr>
              <a:t>元。</a:t>
            </a:r>
            <a:endParaRPr lang="zh-CN" altLang="en-US" sz="2000"/>
          </a:p>
        </p:txBody>
      </p:sp>
      <p:sp>
        <p:nvSpPr>
          <p:cNvPr id="6" name="文本框 5"/>
          <p:cNvSpPr txBox="1"/>
          <p:nvPr/>
        </p:nvSpPr>
        <p:spPr>
          <a:xfrm>
            <a:off x="7336155" y="1417320"/>
            <a:ext cx="4594225" cy="39230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fontAlgn="auto">
              <a:lnSpc>
                <a:spcPct val="150000"/>
              </a:lnSpc>
            </a:pPr>
            <a:r>
              <a:rPr lang="zh-CN" altLang="en-US">
                <a:sym typeface="+mn-ea"/>
              </a:rPr>
              <a:t>纳税人享受的疫情减征优惠是3月份不含税销售额2%的部分，纳税人当期申报的应纳税额减征额应不大于《增值税减免税申报明细表》当期实际抵扣的应纳税额减征额合计。因而在填写申报表时减征额减除税控设备的减免额不应大于8000元，纳税人填写存在错误。</a:t>
            </a:r>
            <a:endParaRPr lang="zh-CN" altLang="en-US"/>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9750" y="431038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235710" y="267970"/>
            <a:ext cx="6889115" cy="6296025"/>
          </a:xfrm>
          <a:prstGeom prst="rect">
            <a:avLst/>
          </a:prstGeom>
        </p:spPr>
      </p:pic>
      <p:sp>
        <p:nvSpPr>
          <p:cNvPr id="8" name="矩形 7"/>
          <p:cNvSpPr/>
          <p:nvPr/>
        </p:nvSpPr>
        <p:spPr>
          <a:xfrm>
            <a:off x="1737995" y="5120005"/>
            <a:ext cx="6500495" cy="2660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694815" y="3256280"/>
            <a:ext cx="6587490" cy="488950"/>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6" name="肘形连接符 5"/>
          <p:cNvCxnSpPr/>
          <p:nvPr/>
        </p:nvCxnSpPr>
        <p:spPr>
          <a:xfrm flipV="1">
            <a:off x="8282305" y="3256280"/>
            <a:ext cx="501015" cy="189230"/>
          </a:xfrm>
          <a:prstGeom prst="bentConnector3">
            <a:avLst>
              <a:gd name="adj1" fmla="val 50063"/>
            </a:avLst>
          </a:prstGeom>
          <a:ln w="3492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8860155" y="673100"/>
            <a:ext cx="3129915" cy="2553335"/>
          </a:xfrm>
          <a:prstGeom prst="rect">
            <a:avLst/>
          </a:prstGeom>
          <a:noFill/>
          <a:ln w="28575" cmpd="sng">
            <a:solidFill>
              <a:schemeClr val="accent1">
                <a:shade val="50000"/>
              </a:schemeClr>
            </a:solidFill>
            <a:prstDash val="solid"/>
          </a:ln>
        </p:spPr>
        <p:txBody>
          <a:bodyPr wrap="square" rtlCol="0">
            <a:spAutoFit/>
          </a:bodyPr>
          <a:p>
            <a:r>
              <a:rPr sz="2000" b="1">
                <a:solidFill>
                  <a:srgbClr val="FF0000"/>
                </a:solidFill>
              </a:rPr>
              <a:t>只发生了3月份的销售额，因而3月份销售额按照1%征收率进行换算不含税销售额</a:t>
            </a:r>
            <a:r>
              <a:rPr lang="zh-CN" sz="2000" b="1">
                <a:solidFill>
                  <a:srgbClr val="FF0000"/>
                </a:solidFill>
              </a:rPr>
              <a:t>。</a:t>
            </a:r>
            <a:endParaRPr lang="zh-CN" sz="2000" b="1">
              <a:solidFill>
                <a:srgbClr val="FF0000"/>
              </a:solidFill>
            </a:endParaRPr>
          </a:p>
          <a:p>
            <a:endParaRPr sz="2000" b="1">
              <a:solidFill>
                <a:srgbClr val="FF0000"/>
              </a:solidFill>
            </a:endParaRPr>
          </a:p>
          <a:p>
            <a:r>
              <a:rPr lang="zh-CN" altLang="en-US" sz="2000" b="1">
                <a:solidFill>
                  <a:srgbClr val="FF0000"/>
                </a:solidFill>
              </a:rPr>
              <a:t>公式如下：</a:t>
            </a:r>
            <a:endParaRPr lang="zh-CN" altLang="en-US" sz="2000" b="1">
              <a:solidFill>
                <a:srgbClr val="FF0000"/>
              </a:solidFill>
            </a:endParaRPr>
          </a:p>
          <a:p>
            <a:r>
              <a:rPr lang="zh-CN" altLang="en-US" sz="2000" b="1">
                <a:solidFill>
                  <a:srgbClr val="FF0000"/>
                </a:solidFill>
              </a:rPr>
              <a:t>不含税销售额=</a:t>
            </a:r>
            <a:r>
              <a:rPr lang="en-US" altLang="zh-CN" sz="2000" b="1">
                <a:solidFill>
                  <a:srgbClr val="FF0000"/>
                </a:solidFill>
              </a:rPr>
              <a:t>4</a:t>
            </a:r>
            <a:r>
              <a:rPr lang="zh-CN" altLang="en-US" sz="2000" b="1">
                <a:solidFill>
                  <a:srgbClr val="FF0000"/>
                </a:solidFill>
              </a:rPr>
              <a:t>0</a:t>
            </a:r>
            <a:r>
              <a:rPr lang="en-US" altLang="zh-CN" sz="2000" b="1">
                <a:solidFill>
                  <a:srgbClr val="FF0000"/>
                </a:solidFill>
              </a:rPr>
              <a:t>.4</a:t>
            </a:r>
            <a:r>
              <a:rPr lang="zh-CN" altLang="en-US" sz="2000" b="1">
                <a:solidFill>
                  <a:srgbClr val="FF0000"/>
                </a:solidFill>
              </a:rPr>
              <a:t>/（1+1%）=</a:t>
            </a:r>
            <a:r>
              <a:rPr lang="en-US" altLang="zh-CN" sz="2000" b="1">
                <a:solidFill>
                  <a:srgbClr val="FF0000"/>
                </a:solidFill>
              </a:rPr>
              <a:t>40000</a:t>
            </a:r>
            <a:endParaRPr lang="en-US" altLang="zh-CN" sz="2000" b="1">
              <a:solidFill>
                <a:srgbClr val="FF0000"/>
              </a:solidFill>
            </a:endParaRPr>
          </a:p>
        </p:txBody>
      </p:sp>
      <p:sp>
        <p:nvSpPr>
          <p:cNvPr id="4" name="文本框 3"/>
          <p:cNvSpPr txBox="1"/>
          <p:nvPr/>
        </p:nvSpPr>
        <p:spPr>
          <a:xfrm>
            <a:off x="8860155" y="4008120"/>
            <a:ext cx="3195320" cy="2245360"/>
          </a:xfrm>
          <a:prstGeom prst="rect">
            <a:avLst/>
          </a:prstGeom>
          <a:noFill/>
          <a:ln w="28575" cmpd="sng">
            <a:solidFill>
              <a:schemeClr val="accent1">
                <a:shade val="50000"/>
              </a:schemeClr>
            </a:solidFill>
            <a:prstDash val="solid"/>
          </a:ln>
        </p:spPr>
        <p:txBody>
          <a:bodyPr wrap="square" rtlCol="0">
            <a:spAutoFit/>
          </a:bodyPr>
          <a:p>
            <a:r>
              <a:rPr sz="2000" b="1">
                <a:solidFill>
                  <a:srgbClr val="FF0000"/>
                </a:solidFill>
              </a:rPr>
              <a:t>将3月不含税销售额乘以2%的减征额以及税控设备的减征额加总填写在对应栏次</a:t>
            </a:r>
            <a:r>
              <a:rPr lang="zh-CN" altLang="en-US" sz="2000" b="1">
                <a:solidFill>
                  <a:srgbClr val="FF0000"/>
                </a:solidFill>
              </a:rPr>
              <a:t>。</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a:t>
            </a:r>
            <a:r>
              <a:rPr lang="en-US" sz="2000" b="1">
                <a:solidFill>
                  <a:srgbClr val="FF0000"/>
                </a:solidFill>
              </a:rPr>
              <a:t>40000</a:t>
            </a:r>
            <a:r>
              <a:rPr lang="zh-CN" altLang="en-US" sz="2000" b="1">
                <a:solidFill>
                  <a:srgbClr val="FF0000"/>
                </a:solidFill>
              </a:rPr>
              <a:t>*2%</a:t>
            </a:r>
            <a:r>
              <a:rPr lang="en-US" altLang="zh-CN" sz="2000" b="1">
                <a:solidFill>
                  <a:srgbClr val="FF0000"/>
                </a:solidFill>
              </a:rPr>
              <a:t>+280</a:t>
            </a:r>
            <a:r>
              <a:rPr lang="zh-CN" altLang="en-US" sz="2000" b="1">
                <a:solidFill>
                  <a:srgbClr val="FF0000"/>
                </a:solidFill>
              </a:rPr>
              <a:t>=</a:t>
            </a:r>
            <a:r>
              <a:rPr lang="en-US" altLang="zh-CN" sz="2000" b="1">
                <a:solidFill>
                  <a:srgbClr val="FF0000"/>
                </a:solidFill>
              </a:rPr>
              <a:t>8280</a:t>
            </a:r>
            <a:endParaRPr lang="en-US" altLang="zh-CN" sz="2000" b="1">
              <a:solidFill>
                <a:srgbClr val="FF0000"/>
              </a:solidFill>
            </a:endParaRPr>
          </a:p>
        </p:txBody>
      </p:sp>
      <p:cxnSp>
        <p:nvCxnSpPr>
          <p:cNvPr id="10" name="肘形连接符 9"/>
          <p:cNvCxnSpPr/>
          <p:nvPr/>
        </p:nvCxnSpPr>
        <p:spPr>
          <a:xfrm>
            <a:off x="8282305" y="5270500"/>
            <a:ext cx="497840" cy="335915"/>
          </a:xfrm>
          <a:prstGeom prst="bentConnector3">
            <a:avLst>
              <a:gd name="adj1" fmla="val 50128"/>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4" grpId="0" bldLvl="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645160" y="1915160"/>
            <a:ext cx="10550525" cy="4453255"/>
          </a:xfrm>
          <a:prstGeom prst="rect">
            <a:avLst/>
          </a:prstGeom>
        </p:spPr>
      </p:pic>
      <p:sp>
        <p:nvSpPr>
          <p:cNvPr id="5" name="文本框 4"/>
          <p:cNvSpPr txBox="1"/>
          <p:nvPr/>
        </p:nvSpPr>
        <p:spPr>
          <a:xfrm>
            <a:off x="2230755" y="438785"/>
            <a:ext cx="7119620" cy="1476375"/>
          </a:xfrm>
          <a:prstGeom prst="rect">
            <a:avLst/>
          </a:prstGeom>
          <a:noFill/>
          <a:ln w="57150">
            <a:solidFill>
              <a:srgbClr val="0070C0"/>
            </a:solidFill>
          </a:ln>
        </p:spPr>
        <p:txBody>
          <a:bodyPr wrap="square" rtlCol="0">
            <a:spAutoFit/>
          </a:bodyPr>
          <a:p>
            <a:pPr fontAlgn="auto">
              <a:lnSpc>
                <a:spcPct val="150000"/>
              </a:lnSpc>
            </a:pP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需要填写在减免税申报明细表的减税项目中：</a:t>
            </a:r>
            <a:endPar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月不含税销售额乘以</a:t>
            </a:r>
            <a:r>
              <a:rPr lang="en-US" altLang="zh-CN"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的减征额；</a:t>
            </a:r>
            <a:endPar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altLang="zh-CN"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、税控设备的减征额</a:t>
            </a:r>
            <a:endPar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3" name="矩形 2"/>
          <p:cNvSpPr/>
          <p:nvPr/>
        </p:nvSpPr>
        <p:spPr>
          <a:xfrm>
            <a:off x="4606290" y="3256280"/>
            <a:ext cx="1525905" cy="220154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7824470" y="3150235"/>
            <a:ext cx="1859915" cy="220154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990600"/>
            <a:ext cx="10717213" cy="107632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2.23</a:t>
            </a:r>
            <a:r>
              <a:rPr lang="zh-CN" altLang="en-US" sz="3200" b="1" dirty="0">
                <a:solidFill>
                  <a:schemeClr val="bg1"/>
                </a:solidFill>
                <a:sym typeface="+mn-ea"/>
              </a:rPr>
              <a:t>减免税表当期申报2%减征额发生额不等于本期实际抵减额、本期可抵减额</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过度享受优惠政策</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2399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000" b="1">
                <a:solidFill>
                  <a:schemeClr val="accent1"/>
                </a:solidFill>
                <a:latin typeface="微软雅黑" panose="020B0503020204020204" pitchFamily="34" charset="-122"/>
                <a:sym typeface="+mn-ea"/>
              </a:rPr>
              <a:t>政策依据：</a:t>
            </a:r>
            <a:r>
              <a:rPr sz="2000">
                <a:latin typeface="微软雅黑" panose="020B0503020204020204" pitchFamily="34" charset="-122"/>
                <a:ea typeface="微软雅黑" panose="020B0503020204020204" pitchFamily="34" charset="-122"/>
                <a:sym typeface="+mn-ea"/>
              </a:rPr>
              <a:t>根据现行增值税政策以及《增值税减免税申报明细表》填表规则说明，</a:t>
            </a:r>
            <a:r>
              <a:rPr lang="zh-CN" sz="2000">
                <a:latin typeface="微软雅黑" panose="020B0503020204020204" pitchFamily="34" charset="-122"/>
                <a:ea typeface="微软雅黑" panose="020B0503020204020204" pitchFamily="34" charset="-122"/>
                <a:sym typeface="+mn-ea"/>
              </a:rPr>
              <a:t>本期应纳税额大于减征实际发生额时，实际发生额等于本期实际抵减额和本期可抵减额。</a:t>
            </a:r>
            <a:endParaRPr lang="zh-CN" sz="2000" strike="noStrike" noProof="1">
              <a:latin typeface="微软雅黑" panose="020B0503020204020204" pitchFamily="34" charset="-122"/>
            </a:endParaRPr>
          </a:p>
          <a:p>
            <a:pPr algn="just" defTabSz="913765">
              <a:lnSpc>
                <a:spcPct val="150000"/>
              </a:lnSpc>
            </a:pPr>
            <a:r>
              <a:rPr lang="zh-CN" sz="2000" b="1">
                <a:solidFill>
                  <a:schemeClr val="accent1"/>
                </a:solidFill>
                <a:latin typeface="微软雅黑" panose="020B0503020204020204" pitchFamily="34" charset="-122"/>
                <a:sym typeface="+mn-ea"/>
              </a:rPr>
              <a:t>问题情形：</a:t>
            </a:r>
            <a:r>
              <a:rPr sz="2000">
                <a:latin typeface="微软雅黑" panose="020B0503020204020204" pitchFamily="34" charset="-122"/>
                <a:ea typeface="微软雅黑" panose="020B0503020204020204" pitchFamily="34" charset="-122"/>
                <a:sym typeface="+mn-ea"/>
              </a:rPr>
              <a:t>纳税人本期填报《增值税减免税申报明细表》3</a:t>
            </a:r>
            <a:r>
              <a:rPr lang="en-US" sz="2000">
                <a:latin typeface="微软雅黑" panose="020B0503020204020204" pitchFamily="34" charset="-122"/>
                <a:ea typeface="微软雅黑" panose="020B0503020204020204" pitchFamily="34" charset="-122"/>
                <a:sym typeface="+mn-ea"/>
              </a:rPr>
              <a:t>%</a:t>
            </a:r>
            <a:r>
              <a:rPr sz="2000">
                <a:latin typeface="微软雅黑" panose="020B0503020204020204" pitchFamily="34" charset="-122"/>
                <a:ea typeface="微软雅黑" panose="020B0503020204020204" pitchFamily="34" charset="-122"/>
                <a:sym typeface="+mn-ea"/>
              </a:rPr>
              <a:t>减</a:t>
            </a:r>
            <a:r>
              <a:rPr lang="zh-CN" sz="2000">
                <a:latin typeface="微软雅黑" panose="020B0503020204020204" pitchFamily="34" charset="-122"/>
                <a:ea typeface="微软雅黑" panose="020B0503020204020204" pitchFamily="34" charset="-122"/>
                <a:sym typeface="+mn-ea"/>
              </a:rPr>
              <a:t>按</a:t>
            </a:r>
            <a:r>
              <a:rPr sz="2000">
                <a:latin typeface="微软雅黑" panose="020B0503020204020204" pitchFamily="34" charset="-122"/>
                <a:ea typeface="微软雅黑" panose="020B0503020204020204" pitchFamily="34" charset="-122"/>
                <a:sym typeface="+mn-ea"/>
              </a:rPr>
              <a:t>1</a:t>
            </a:r>
            <a:r>
              <a:rPr lang="en-US" sz="2000">
                <a:latin typeface="微软雅黑" panose="020B0503020204020204" pitchFamily="34" charset="-122"/>
                <a:ea typeface="微软雅黑" panose="020B0503020204020204" pitchFamily="34" charset="-122"/>
                <a:sym typeface="+mn-ea"/>
              </a:rPr>
              <a:t>%</a:t>
            </a:r>
            <a:r>
              <a:rPr sz="2000">
                <a:latin typeface="微软雅黑" panose="020B0503020204020204" pitchFamily="34" charset="-122"/>
                <a:ea typeface="微软雅黑" panose="020B0503020204020204" pitchFamily="34" charset="-122"/>
                <a:sym typeface="+mn-ea"/>
              </a:rPr>
              <a:t>减征项目，其本期发生额不等于本期应抵减税额，不等于本期实际抵减税额。</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流程图: 可选过程 1"/>
          <p:cNvSpPr/>
          <p:nvPr/>
        </p:nvSpPr>
        <p:spPr>
          <a:xfrm>
            <a:off x="1303655" y="368935"/>
            <a:ext cx="1701165" cy="539115"/>
          </a:xfrm>
          <a:prstGeom prst="flowChartAlternate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1445895" y="408305"/>
            <a:ext cx="1616075" cy="460375"/>
          </a:xfrm>
          <a:prstGeom prst="rect">
            <a:avLst/>
          </a:prstGeom>
          <a:noFill/>
        </p:spPr>
        <p:txBody>
          <a:bodyPr wrap="square" rtlCol="0">
            <a:spAutoFit/>
          </a:bodyPr>
          <a:p>
            <a:r>
              <a:rPr lang="zh-CN" altLang="en-US" sz="2400" b="1">
                <a:solidFill>
                  <a:schemeClr val="bg1"/>
                </a:solidFill>
              </a:rPr>
              <a:t>案例分析</a:t>
            </a:r>
            <a:endParaRPr lang="zh-CN" altLang="en-US" sz="2400" b="1">
              <a:solidFill>
                <a:schemeClr val="bg1"/>
              </a:solidFill>
            </a:endParaRPr>
          </a:p>
        </p:txBody>
      </p:sp>
      <p:sp>
        <p:nvSpPr>
          <p:cNvPr id="5" name="文本框 4"/>
          <p:cNvSpPr txBox="1"/>
          <p:nvPr/>
        </p:nvSpPr>
        <p:spPr>
          <a:xfrm>
            <a:off x="945515" y="1757045"/>
            <a:ext cx="4261485" cy="42462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案例详情：</a:t>
            </a:r>
            <a:endParaRPr lang="zh-CN" altLang="en-US" sz="2000"/>
          </a:p>
          <a:p>
            <a:pPr fontAlgn="auto">
              <a:lnSpc>
                <a:spcPct val="150000"/>
              </a:lnSpc>
            </a:pPr>
            <a:r>
              <a:rPr lang="en-US" altLang="zh-CN" sz="2000">
                <a:sym typeface="+mn-ea"/>
              </a:rPr>
              <a:t>A</a:t>
            </a:r>
            <a:r>
              <a:rPr lang="zh-CN" altLang="en-US" sz="2000">
                <a:sym typeface="+mn-ea"/>
              </a:rPr>
              <a:t>企业是小规模纳税人，第一季度取得</a:t>
            </a:r>
            <a:r>
              <a:rPr lang="en-US" altLang="zh-CN" sz="2000">
                <a:sym typeface="+mn-ea"/>
              </a:rPr>
              <a:t>40</a:t>
            </a:r>
            <a:r>
              <a:rPr lang="zh-CN" altLang="en-US" sz="2000">
                <a:sym typeface="+mn-ea"/>
              </a:rPr>
              <a:t>万元收入，</a:t>
            </a:r>
            <a:r>
              <a:rPr lang="en-US" altLang="zh-CN" sz="2000">
                <a:sym typeface="+mn-ea"/>
              </a:rPr>
              <a:t>3</a:t>
            </a:r>
            <a:r>
              <a:rPr lang="zh-CN" altLang="en-US" sz="2000">
                <a:sym typeface="+mn-ea"/>
              </a:rPr>
              <a:t>月份收入为</a:t>
            </a:r>
            <a:r>
              <a:rPr lang="en-US" altLang="zh-CN" sz="2000">
                <a:sym typeface="+mn-ea"/>
              </a:rPr>
              <a:t>10</a:t>
            </a:r>
            <a:r>
              <a:rPr lang="zh-CN" altLang="en-US" sz="2000">
                <a:sym typeface="+mn-ea"/>
              </a:rPr>
              <a:t>万元并开具了</a:t>
            </a:r>
            <a:r>
              <a:rPr lang="en-US" altLang="zh-CN" sz="2000">
                <a:sym typeface="+mn-ea"/>
              </a:rPr>
              <a:t>1%</a:t>
            </a:r>
            <a:r>
              <a:rPr lang="zh-CN" altLang="en-US" sz="2000">
                <a:sym typeface="+mn-ea"/>
              </a:rPr>
              <a:t>征收率的增值税普通发票。</a:t>
            </a:r>
            <a:endParaRPr lang="zh-CN" altLang="en-US" sz="2000">
              <a:sym typeface="+mn-ea"/>
            </a:endParaRPr>
          </a:p>
          <a:p>
            <a:pPr fontAlgn="auto">
              <a:lnSpc>
                <a:spcPct val="150000"/>
              </a:lnSpc>
            </a:pPr>
            <a:endParaRPr lang="zh-CN" altLang="en-US" sz="2000">
              <a:sym typeface="+mn-ea"/>
            </a:endParaRPr>
          </a:p>
          <a:p>
            <a:pPr fontAlgn="auto">
              <a:lnSpc>
                <a:spcPct val="150000"/>
              </a:lnSpc>
            </a:pPr>
            <a:r>
              <a:rPr lang="zh-CN" altLang="en-US" sz="2000">
                <a:sym typeface="+mn-ea"/>
              </a:rPr>
              <a:t>纳税人在申报第一季度增值税时将</a:t>
            </a:r>
            <a:r>
              <a:rPr lang="en-US" altLang="zh-CN" sz="2000">
                <a:sym typeface="+mn-ea"/>
              </a:rPr>
              <a:t>40</a:t>
            </a:r>
            <a:r>
              <a:rPr lang="zh-CN" altLang="en-US" sz="2000">
                <a:sym typeface="+mn-ea"/>
              </a:rPr>
              <a:t>万元收入按照</a:t>
            </a:r>
            <a:r>
              <a:rPr lang="en-US" altLang="zh-CN" sz="2000">
                <a:sym typeface="+mn-ea"/>
              </a:rPr>
              <a:t>1%</a:t>
            </a:r>
            <a:r>
              <a:rPr lang="zh-CN" altLang="en-US" sz="2000">
                <a:sym typeface="+mn-ea"/>
              </a:rPr>
              <a:t>征收率换算了不含税销售额，并在减免税申报明细表上的本期发生额填写了</a:t>
            </a:r>
            <a:r>
              <a:rPr lang="en-US" altLang="zh-CN" sz="2000">
                <a:sym typeface="+mn-ea"/>
              </a:rPr>
              <a:t>7920.8</a:t>
            </a:r>
            <a:r>
              <a:rPr lang="zh-CN" altLang="en-US" sz="2000">
                <a:sym typeface="+mn-ea"/>
              </a:rPr>
              <a:t>元的减征额。</a:t>
            </a:r>
            <a:endParaRPr lang="zh-CN" altLang="en-US" sz="2000"/>
          </a:p>
        </p:txBody>
      </p:sp>
      <p:sp>
        <p:nvSpPr>
          <p:cNvPr id="6" name="文本框 5"/>
          <p:cNvSpPr txBox="1"/>
          <p:nvPr/>
        </p:nvSpPr>
        <p:spPr>
          <a:xfrm>
            <a:off x="7386955" y="1757045"/>
            <a:ext cx="4594225" cy="39230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ct val="150000"/>
              </a:lnSpc>
            </a:pPr>
            <a:r>
              <a:rPr lang="zh-CN" altLang="en-US" sz="2000" b="1"/>
              <a:t>案例解析：</a:t>
            </a:r>
            <a:endParaRPr lang="zh-CN" altLang="en-US" sz="2000" b="1"/>
          </a:p>
          <a:p>
            <a:pPr fontAlgn="auto">
              <a:lnSpc>
                <a:spcPct val="150000"/>
              </a:lnSpc>
            </a:pPr>
            <a:endParaRPr lang="zh-CN" altLang="en-US" sz="2000" b="1"/>
          </a:p>
          <a:p>
            <a:pPr algn="just" defTabSz="913765" fontAlgn="auto">
              <a:lnSpc>
                <a:spcPct val="150000"/>
              </a:lnSpc>
            </a:pPr>
            <a:r>
              <a:rPr lang="zh-CN" altLang="en-US">
                <a:sym typeface="+mn-ea"/>
              </a:rPr>
              <a:t>纳税人只有</a:t>
            </a:r>
            <a:r>
              <a:rPr lang="en-US" altLang="zh-CN">
                <a:sym typeface="+mn-ea"/>
              </a:rPr>
              <a:t>3</a:t>
            </a:r>
            <a:r>
              <a:rPr lang="zh-CN" altLang="en-US">
                <a:sym typeface="+mn-ea"/>
              </a:rPr>
              <a:t>月份发生的业务才能适用减征政策，因而只有</a:t>
            </a:r>
            <a:r>
              <a:rPr lang="en-US" altLang="zh-CN">
                <a:sym typeface="+mn-ea"/>
              </a:rPr>
              <a:t>3</a:t>
            </a:r>
            <a:r>
              <a:rPr lang="zh-CN" altLang="en-US">
                <a:sym typeface="+mn-ea"/>
              </a:rPr>
              <a:t>月份取得的</a:t>
            </a:r>
            <a:r>
              <a:rPr lang="en-US" altLang="zh-CN">
                <a:sym typeface="+mn-ea"/>
              </a:rPr>
              <a:t>10</a:t>
            </a:r>
            <a:r>
              <a:rPr lang="zh-CN" altLang="en-US">
                <a:sym typeface="+mn-ea"/>
              </a:rPr>
              <a:t>万元收入按照</a:t>
            </a:r>
            <a:r>
              <a:rPr lang="en-US" altLang="zh-CN">
                <a:sym typeface="+mn-ea"/>
              </a:rPr>
              <a:t>1%</a:t>
            </a:r>
            <a:r>
              <a:rPr lang="zh-CN" altLang="en-US">
                <a:sym typeface="+mn-ea"/>
              </a:rPr>
              <a:t>征收率换算不含税销售额，其他月份的销售额应正常按照</a:t>
            </a:r>
            <a:r>
              <a:rPr lang="en-US" altLang="zh-CN">
                <a:sym typeface="+mn-ea"/>
              </a:rPr>
              <a:t>3%</a:t>
            </a:r>
            <a:r>
              <a:rPr lang="zh-CN" altLang="en-US">
                <a:sym typeface="+mn-ea"/>
              </a:rPr>
              <a:t>征收率换算不含税销售额。纳税人填写减征额时按照第一季度所有销售额来计算，本期发生额大于本期实际可减征的金额。</a:t>
            </a:r>
            <a:endParaRPr lang="zh-CN" altLang="en-US"/>
          </a:p>
        </p:txBody>
      </p:sp>
      <p:grpSp>
        <p:nvGrpSpPr>
          <p:cNvPr id="178" name="组合 177"/>
          <p:cNvGrpSpPr/>
          <p:nvPr/>
        </p:nvGrpSpPr>
        <p:grpSpPr>
          <a:xfrm>
            <a:off x="12630252" y="2461739"/>
            <a:ext cx="529142" cy="530657"/>
            <a:chOff x="8279408" y="931212"/>
            <a:chExt cx="631297" cy="633103"/>
          </a:xfrm>
          <a:solidFill>
            <a:schemeClr val="tx1">
              <a:lumMod val="65000"/>
              <a:lumOff val="35000"/>
            </a:schemeClr>
          </a:solidFill>
        </p:grpSpPr>
        <p:sp>
          <p:nvSpPr>
            <p:cNvPr id="46"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7"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 name="组合 3"/>
          <p:cNvGrpSpPr/>
          <p:nvPr/>
        </p:nvGrpSpPr>
        <p:grpSpPr>
          <a:xfrm>
            <a:off x="5480685" y="2116455"/>
            <a:ext cx="1733550" cy="1706245"/>
            <a:chOff x="8279408" y="931212"/>
            <a:chExt cx="631297" cy="633103"/>
          </a:xfrm>
          <a:solidFill>
            <a:schemeClr val="tx1">
              <a:lumMod val="65000"/>
              <a:lumOff val="35000"/>
            </a:schemeClr>
          </a:solidFill>
        </p:grpSpPr>
        <p:sp>
          <p:nvSpPr>
            <p:cNvPr id="7" name="Freeform 1678"/>
            <p:cNvSpPr>
              <a:spLocks noEditPoints="1"/>
            </p:cNvSpPr>
            <p:nvPr/>
          </p:nvSpPr>
          <p:spPr bwMode="auto">
            <a:xfrm>
              <a:off x="8279408" y="931212"/>
              <a:ext cx="563664" cy="573518"/>
            </a:xfrm>
            <a:custGeom>
              <a:avLst/>
              <a:gdLst>
                <a:gd name="T0" fmla="*/ 90 w 91"/>
                <a:gd name="T1" fmla="*/ 58 h 92"/>
                <a:gd name="T2" fmla="*/ 44 w 91"/>
                <a:gd name="T3" fmla="*/ 12 h 92"/>
                <a:gd name="T4" fmla="*/ 35 w 91"/>
                <a:gd name="T5" fmla="*/ 4 h 92"/>
                <a:gd name="T6" fmla="*/ 23 w 91"/>
                <a:gd name="T7" fmla="*/ 4 h 92"/>
                <a:gd name="T8" fmla="*/ 3 w 91"/>
                <a:gd name="T9" fmla="*/ 23 h 92"/>
                <a:gd name="T10" fmla="*/ 3 w 91"/>
                <a:gd name="T11" fmla="*/ 35 h 92"/>
                <a:gd name="T12" fmla="*/ 12 w 91"/>
                <a:gd name="T13" fmla="*/ 44 h 92"/>
                <a:gd name="T14" fmla="*/ 58 w 91"/>
                <a:gd name="T15" fmla="*/ 90 h 92"/>
                <a:gd name="T16" fmla="*/ 61 w 91"/>
                <a:gd name="T17" fmla="*/ 92 h 92"/>
                <a:gd name="T18" fmla="*/ 72 w 91"/>
                <a:gd name="T19" fmla="*/ 71 h 92"/>
                <a:gd name="T20" fmla="*/ 91 w 91"/>
                <a:gd name="T21" fmla="*/ 60 h 92"/>
                <a:gd name="T22" fmla="*/ 90 w 91"/>
                <a:gd name="T23" fmla="*/ 58 h 92"/>
                <a:gd name="T24" fmla="*/ 20 w 91"/>
                <a:gd name="T25" fmla="*/ 20 h 92"/>
                <a:gd name="T26" fmla="*/ 25 w 91"/>
                <a:gd name="T27" fmla="*/ 19 h 92"/>
                <a:gd name="T28" fmla="*/ 59 w 91"/>
                <a:gd name="T29" fmla="*/ 53 h 92"/>
                <a:gd name="T30" fmla="*/ 58 w 91"/>
                <a:gd name="T31" fmla="*/ 58 h 92"/>
                <a:gd name="T32" fmla="*/ 53 w 91"/>
                <a:gd name="T33" fmla="*/ 58 h 92"/>
                <a:gd name="T34" fmla="*/ 20 w 91"/>
                <a:gd name="T35" fmla="*/ 25 h 92"/>
                <a:gd name="T36" fmla="*/ 20 w 91"/>
                <a:gd name="T37" fmla="*/ 20 h 92"/>
                <a:gd name="T38" fmla="*/ 60 w 91"/>
                <a:gd name="T39" fmla="*/ 79 h 92"/>
                <a:gd name="T40" fmla="*/ 54 w 91"/>
                <a:gd name="T41" fmla="*/ 79 h 92"/>
                <a:gd name="T42" fmla="*/ 10 w 91"/>
                <a:gd name="T43" fmla="*/ 35 h 92"/>
                <a:gd name="T44" fmla="*/ 10 w 91"/>
                <a:gd name="T45" fmla="*/ 29 h 92"/>
                <a:gd name="T46" fmla="*/ 15 w 91"/>
                <a:gd name="T47" fmla="*/ 29 h 92"/>
                <a:gd name="T48" fmla="*/ 60 w 91"/>
                <a:gd name="T49" fmla="*/ 74 h 92"/>
                <a:gd name="T50" fmla="*/ 60 w 91"/>
                <a:gd name="T51" fmla="*/ 79 h 92"/>
                <a:gd name="T52" fmla="*/ 79 w 91"/>
                <a:gd name="T53" fmla="*/ 59 h 92"/>
                <a:gd name="T54" fmla="*/ 74 w 91"/>
                <a:gd name="T55" fmla="*/ 59 h 92"/>
                <a:gd name="T56" fmla="*/ 30 w 91"/>
                <a:gd name="T57" fmla="*/ 15 h 92"/>
                <a:gd name="T58" fmla="*/ 30 w 91"/>
                <a:gd name="T59" fmla="*/ 10 h 92"/>
                <a:gd name="T60" fmla="*/ 35 w 91"/>
                <a:gd name="T61" fmla="*/ 10 h 92"/>
                <a:gd name="T62" fmla="*/ 79 w 91"/>
                <a:gd name="T63" fmla="*/ 54 h 92"/>
                <a:gd name="T64" fmla="*/ 79 w 91"/>
                <a:gd name="T65" fmla="*/ 5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2">
                  <a:moveTo>
                    <a:pt x="90" y="58"/>
                  </a:moveTo>
                  <a:cubicBezTo>
                    <a:pt x="44" y="12"/>
                    <a:pt x="44" y="12"/>
                    <a:pt x="44" y="12"/>
                  </a:cubicBezTo>
                  <a:cubicBezTo>
                    <a:pt x="35" y="4"/>
                    <a:pt x="35" y="4"/>
                    <a:pt x="35" y="4"/>
                  </a:cubicBezTo>
                  <a:cubicBezTo>
                    <a:pt x="32" y="0"/>
                    <a:pt x="26" y="0"/>
                    <a:pt x="23" y="4"/>
                  </a:cubicBezTo>
                  <a:cubicBezTo>
                    <a:pt x="3" y="23"/>
                    <a:pt x="3" y="23"/>
                    <a:pt x="3" y="23"/>
                  </a:cubicBezTo>
                  <a:cubicBezTo>
                    <a:pt x="0" y="26"/>
                    <a:pt x="0" y="32"/>
                    <a:pt x="3" y="35"/>
                  </a:cubicBezTo>
                  <a:cubicBezTo>
                    <a:pt x="12" y="44"/>
                    <a:pt x="12" y="44"/>
                    <a:pt x="12" y="44"/>
                  </a:cubicBezTo>
                  <a:cubicBezTo>
                    <a:pt x="58" y="90"/>
                    <a:pt x="58" y="90"/>
                    <a:pt x="58" y="90"/>
                  </a:cubicBezTo>
                  <a:cubicBezTo>
                    <a:pt x="59" y="91"/>
                    <a:pt x="60" y="92"/>
                    <a:pt x="61" y="92"/>
                  </a:cubicBezTo>
                  <a:cubicBezTo>
                    <a:pt x="63" y="84"/>
                    <a:pt x="66" y="77"/>
                    <a:pt x="72" y="71"/>
                  </a:cubicBezTo>
                  <a:cubicBezTo>
                    <a:pt x="78" y="66"/>
                    <a:pt x="84" y="62"/>
                    <a:pt x="91" y="60"/>
                  </a:cubicBezTo>
                  <a:cubicBezTo>
                    <a:pt x="91" y="60"/>
                    <a:pt x="91" y="59"/>
                    <a:pt x="90" y="58"/>
                  </a:cubicBezTo>
                  <a:close/>
                  <a:moveTo>
                    <a:pt x="20" y="20"/>
                  </a:moveTo>
                  <a:cubicBezTo>
                    <a:pt x="22" y="18"/>
                    <a:pt x="24" y="18"/>
                    <a:pt x="25" y="19"/>
                  </a:cubicBezTo>
                  <a:cubicBezTo>
                    <a:pt x="59" y="53"/>
                    <a:pt x="59" y="53"/>
                    <a:pt x="59" y="53"/>
                  </a:cubicBezTo>
                  <a:cubicBezTo>
                    <a:pt x="60" y="54"/>
                    <a:pt x="60" y="56"/>
                    <a:pt x="58" y="58"/>
                  </a:cubicBezTo>
                  <a:cubicBezTo>
                    <a:pt x="57" y="59"/>
                    <a:pt x="54" y="60"/>
                    <a:pt x="53" y="58"/>
                  </a:cubicBezTo>
                  <a:cubicBezTo>
                    <a:pt x="20" y="25"/>
                    <a:pt x="20" y="25"/>
                    <a:pt x="20" y="25"/>
                  </a:cubicBezTo>
                  <a:cubicBezTo>
                    <a:pt x="19" y="24"/>
                    <a:pt x="19" y="21"/>
                    <a:pt x="20" y="20"/>
                  </a:cubicBezTo>
                  <a:close/>
                  <a:moveTo>
                    <a:pt x="60" y="79"/>
                  </a:moveTo>
                  <a:cubicBezTo>
                    <a:pt x="58" y="81"/>
                    <a:pt x="56" y="81"/>
                    <a:pt x="54" y="79"/>
                  </a:cubicBezTo>
                  <a:cubicBezTo>
                    <a:pt x="10" y="35"/>
                    <a:pt x="10" y="35"/>
                    <a:pt x="10" y="35"/>
                  </a:cubicBezTo>
                  <a:cubicBezTo>
                    <a:pt x="8" y="33"/>
                    <a:pt x="8" y="31"/>
                    <a:pt x="10" y="29"/>
                  </a:cubicBezTo>
                  <a:cubicBezTo>
                    <a:pt x="11" y="28"/>
                    <a:pt x="14" y="28"/>
                    <a:pt x="15" y="29"/>
                  </a:cubicBezTo>
                  <a:cubicBezTo>
                    <a:pt x="60" y="74"/>
                    <a:pt x="60" y="74"/>
                    <a:pt x="60" y="74"/>
                  </a:cubicBezTo>
                  <a:cubicBezTo>
                    <a:pt x="61" y="75"/>
                    <a:pt x="61" y="77"/>
                    <a:pt x="60" y="79"/>
                  </a:cubicBezTo>
                  <a:close/>
                  <a:moveTo>
                    <a:pt x="79" y="59"/>
                  </a:moveTo>
                  <a:cubicBezTo>
                    <a:pt x="78" y="61"/>
                    <a:pt x="75" y="61"/>
                    <a:pt x="74" y="59"/>
                  </a:cubicBezTo>
                  <a:cubicBezTo>
                    <a:pt x="30" y="15"/>
                    <a:pt x="30" y="15"/>
                    <a:pt x="30" y="15"/>
                  </a:cubicBezTo>
                  <a:cubicBezTo>
                    <a:pt x="28" y="14"/>
                    <a:pt x="28" y="11"/>
                    <a:pt x="30" y="10"/>
                  </a:cubicBezTo>
                  <a:cubicBezTo>
                    <a:pt x="31" y="8"/>
                    <a:pt x="34" y="8"/>
                    <a:pt x="35" y="10"/>
                  </a:cubicBezTo>
                  <a:cubicBezTo>
                    <a:pt x="79" y="54"/>
                    <a:pt x="79" y="54"/>
                    <a:pt x="79" y="54"/>
                  </a:cubicBezTo>
                  <a:cubicBezTo>
                    <a:pt x="81" y="55"/>
                    <a:pt x="81" y="58"/>
                    <a:pt x="79" y="59"/>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sp>
          <p:nvSpPr>
            <p:cNvPr id="8" name="Freeform 1679"/>
            <p:cNvSpPr/>
            <p:nvPr/>
          </p:nvSpPr>
          <p:spPr bwMode="auto">
            <a:xfrm>
              <a:off x="8677725" y="1318521"/>
              <a:ext cx="232980" cy="245794"/>
            </a:xfrm>
            <a:custGeom>
              <a:avLst/>
              <a:gdLst>
                <a:gd name="T0" fmla="*/ 36 w 37"/>
                <a:gd name="T1" fmla="*/ 28 h 39"/>
                <a:gd name="T2" fmla="*/ 31 w 37"/>
                <a:gd name="T3" fmla="*/ 4 h 39"/>
                <a:gd name="T4" fmla="*/ 31 w 37"/>
                <a:gd name="T5" fmla="*/ 2 h 39"/>
                <a:gd name="T6" fmla="*/ 30 w 37"/>
                <a:gd name="T7" fmla="*/ 0 h 39"/>
                <a:gd name="T8" fmla="*/ 11 w 37"/>
                <a:gd name="T9" fmla="*/ 11 h 39"/>
                <a:gd name="T10" fmla="*/ 0 w 37"/>
                <a:gd name="T11" fmla="*/ 32 h 39"/>
                <a:gd name="T12" fmla="*/ 1 w 37"/>
                <a:gd name="T13" fmla="*/ 32 h 39"/>
                <a:gd name="T14" fmla="*/ 2 w 37"/>
                <a:gd name="T15" fmla="*/ 32 h 39"/>
                <a:gd name="T16" fmla="*/ 26 w 37"/>
                <a:gd name="T17" fmla="*/ 37 h 39"/>
                <a:gd name="T18" fmla="*/ 36 w 37"/>
                <a:gd name="T19" fmla="*/ 2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9">
                  <a:moveTo>
                    <a:pt x="36" y="28"/>
                  </a:moveTo>
                  <a:cubicBezTo>
                    <a:pt x="31" y="4"/>
                    <a:pt x="31" y="4"/>
                    <a:pt x="31" y="4"/>
                  </a:cubicBezTo>
                  <a:cubicBezTo>
                    <a:pt x="31" y="3"/>
                    <a:pt x="31" y="3"/>
                    <a:pt x="31" y="2"/>
                  </a:cubicBezTo>
                  <a:cubicBezTo>
                    <a:pt x="31" y="2"/>
                    <a:pt x="31" y="1"/>
                    <a:pt x="30" y="0"/>
                  </a:cubicBezTo>
                  <a:cubicBezTo>
                    <a:pt x="23" y="2"/>
                    <a:pt x="17" y="6"/>
                    <a:pt x="11" y="11"/>
                  </a:cubicBezTo>
                  <a:cubicBezTo>
                    <a:pt x="5" y="17"/>
                    <a:pt x="1" y="24"/>
                    <a:pt x="0" y="32"/>
                  </a:cubicBezTo>
                  <a:cubicBezTo>
                    <a:pt x="1" y="32"/>
                    <a:pt x="1" y="32"/>
                    <a:pt x="1" y="32"/>
                  </a:cubicBezTo>
                  <a:cubicBezTo>
                    <a:pt x="1" y="32"/>
                    <a:pt x="1" y="32"/>
                    <a:pt x="2" y="32"/>
                  </a:cubicBezTo>
                  <a:cubicBezTo>
                    <a:pt x="26" y="37"/>
                    <a:pt x="26" y="37"/>
                    <a:pt x="26" y="37"/>
                  </a:cubicBezTo>
                  <a:cubicBezTo>
                    <a:pt x="33" y="39"/>
                    <a:pt x="37" y="35"/>
                    <a:pt x="36" y="28"/>
                  </a:cubicBezTo>
                  <a:close/>
                </a:path>
              </a:pathLst>
            </a:custGeom>
            <a:grpFill/>
            <a:ln>
              <a:noFill/>
            </a:ln>
          </p:spPr>
          <p:txBody>
            <a:bodyPr vert="horz" wrap="square" lIns="137184" tIns="68592" rIns="137184" bIns="68592" numCol="1" anchor="t" anchorCtr="0" compatLnSpc="1"/>
            <a:lstStyle/>
            <a:p>
              <a:endParaRPr lang="zh-CN" altLang="en-US" sz="5400">
                <a:solidFill>
                  <a:prstClr val="black"/>
                </a:solidFill>
                <a:cs typeface="+mn-ea"/>
                <a:sym typeface="+mn-lt"/>
              </a:endParaRPr>
            </a:p>
          </p:txBody>
        </p:sp>
      </p:grpSp>
      <p:pic>
        <p:nvPicPr>
          <p:cNvPr id="11" name="图片 10" descr="21542990"/>
          <p:cNvPicPr>
            <a:picLocks noChangeAspect="1"/>
          </p:cNvPicPr>
          <p:nvPr/>
        </p:nvPicPr>
        <p:blipFill>
          <a:blip r:embed="rId1"/>
          <a:stretch>
            <a:fillRect/>
          </a:stretch>
        </p:blipFill>
        <p:spPr>
          <a:xfrm>
            <a:off x="10846435" y="99060"/>
            <a:ext cx="914400" cy="914400"/>
          </a:xfrm>
          <a:prstGeom prst="rect">
            <a:avLst/>
          </a:prstGeom>
        </p:spPr>
      </p:pic>
      <p:sp>
        <p:nvSpPr>
          <p:cNvPr id="9" name="文本框 8"/>
          <p:cNvSpPr txBox="1"/>
          <p:nvPr/>
        </p:nvSpPr>
        <p:spPr>
          <a:xfrm>
            <a:off x="8239125" y="615315"/>
            <a:ext cx="2449195" cy="645160"/>
          </a:xfrm>
          <a:prstGeom prst="rect">
            <a:avLst/>
          </a:prstGeom>
          <a:solidFill>
            <a:schemeClr val="accent2">
              <a:lumMod val="40000"/>
              <a:lumOff val="60000"/>
            </a:schemeClr>
          </a:solidFill>
        </p:spPr>
        <p:txBody>
          <a:bodyPr wrap="square" rtlCol="0" anchor="t">
            <a:spAutoFit/>
          </a:bodyPr>
          <a:p>
            <a:r>
              <a:rPr lang="zh-CN" altLang="en-US">
                <a:sym typeface="+mn-ea"/>
              </a:rPr>
              <a:t>纳税人在申报纳税时可能存在哪些问题？</a:t>
            </a:r>
            <a:endParaRPr lang="zh-CN" altLang="en-US"/>
          </a:p>
        </p:txBody>
      </p:sp>
      <p:pic>
        <p:nvPicPr>
          <p:cNvPr id="10" name="图片 9" descr="2154326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9750" y="4310380"/>
            <a:ext cx="1849120" cy="1849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000" fill="hold">
                                          <p:stCondLst>
                                            <p:cond delay="0"/>
                                          </p:stCondLst>
                                        </p:cTn>
                                        <p:tgtEl>
                                          <p:spTgt spid="6"/>
                                        </p:tgtEl>
                                        <p:attrNameLst>
                                          <p:attrName>style.visibility</p:attrName>
                                        </p:attrNameLst>
                                      </p:cBhvr>
                                      <p:to>
                                        <p:strVal val="visible"/>
                                      </p:to>
                                    </p:set>
                                    <p:animEffect transition="in" filter="strips(downRight)">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350963" y="3580130"/>
            <a:ext cx="9242425" cy="1753235"/>
          </a:xfrm>
          <a:prstGeom prst="rect">
            <a:avLst/>
          </a:prstGeom>
        </p:spPr>
        <p:txBody>
          <a:bodyPr wrap="square">
            <a:spAutoFit/>
          </a:bodyPr>
          <a:lstStyle/>
          <a:p>
            <a:pPr algn="ctr" fontAlgn="auto"/>
            <a:r>
              <a:rPr lang="zh-CN" altLang="en-US" sz="5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防疫新政税收优惠</a:t>
            </a:r>
            <a:endParaRPr lang="zh-CN" altLang="en-US"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fontAlgn="auto"/>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2502535" y="114300"/>
            <a:ext cx="6856730" cy="6324600"/>
          </a:xfrm>
          <a:prstGeom prst="rect">
            <a:avLst/>
          </a:prstGeom>
        </p:spPr>
      </p:pic>
      <p:sp>
        <p:nvSpPr>
          <p:cNvPr id="4" name="矩形 3"/>
          <p:cNvSpPr/>
          <p:nvPr/>
        </p:nvSpPr>
        <p:spPr>
          <a:xfrm>
            <a:off x="2901950" y="4924425"/>
            <a:ext cx="6457950" cy="26733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2902585" y="3077845"/>
            <a:ext cx="6306820" cy="43116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3010535" y="5664835"/>
            <a:ext cx="6309360" cy="32575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6" name="肘形连接符 5"/>
          <p:cNvCxnSpPr/>
          <p:nvPr/>
        </p:nvCxnSpPr>
        <p:spPr>
          <a:xfrm flipV="1">
            <a:off x="9209405" y="3077845"/>
            <a:ext cx="501015" cy="189230"/>
          </a:xfrm>
          <a:prstGeom prst="bentConnector3">
            <a:avLst>
              <a:gd name="adj1" fmla="val 50063"/>
            </a:avLst>
          </a:prstGeom>
          <a:ln w="3492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9737725" y="267970"/>
            <a:ext cx="2522220" cy="3169285"/>
          </a:xfrm>
          <a:prstGeom prst="rect">
            <a:avLst/>
          </a:prstGeom>
          <a:noFill/>
          <a:ln w="28575" cmpd="sng">
            <a:solidFill>
              <a:schemeClr val="accent1">
                <a:shade val="50000"/>
              </a:schemeClr>
            </a:solidFill>
            <a:prstDash val="solid"/>
          </a:ln>
        </p:spPr>
        <p:txBody>
          <a:bodyPr wrap="square" rtlCol="0">
            <a:spAutoFit/>
          </a:bodyPr>
          <a:p>
            <a:r>
              <a:rPr lang="en-US" altLang="zh-CN" sz="2000" b="1">
                <a:solidFill>
                  <a:srgbClr val="FF0000"/>
                </a:solidFill>
              </a:rPr>
              <a:t>1</a:t>
            </a:r>
            <a:r>
              <a:rPr lang="zh-CN" altLang="en-US" sz="2000" b="1">
                <a:solidFill>
                  <a:srgbClr val="FF0000"/>
                </a:solidFill>
              </a:rPr>
              <a:t>、</a:t>
            </a:r>
            <a:r>
              <a:rPr lang="en-US" altLang="zh-CN" sz="2000" b="1">
                <a:solidFill>
                  <a:srgbClr val="FF0000"/>
                </a:solidFill>
              </a:rPr>
              <a:t>2</a:t>
            </a:r>
            <a:r>
              <a:rPr lang="zh-CN" altLang="en-US" sz="2000" b="1">
                <a:solidFill>
                  <a:srgbClr val="FF0000"/>
                </a:solidFill>
              </a:rPr>
              <a:t>月和</a:t>
            </a:r>
            <a:r>
              <a:rPr lang="en-US" altLang="zh-CN" sz="2000" b="1">
                <a:solidFill>
                  <a:srgbClr val="FF0000"/>
                </a:solidFill>
              </a:rPr>
              <a:t>3</a:t>
            </a:r>
            <a:r>
              <a:rPr lang="zh-CN" altLang="en-US" sz="2000" b="1">
                <a:solidFill>
                  <a:srgbClr val="FF0000"/>
                </a:solidFill>
              </a:rPr>
              <a:t>月销售额分别按照</a:t>
            </a:r>
            <a:r>
              <a:rPr lang="en-US" altLang="zh-CN" sz="2000" b="1">
                <a:solidFill>
                  <a:srgbClr val="FF0000"/>
                </a:solidFill>
              </a:rPr>
              <a:t>3%</a:t>
            </a:r>
            <a:r>
              <a:rPr lang="zh-CN" altLang="en-US" sz="2000" b="1">
                <a:solidFill>
                  <a:srgbClr val="FF0000"/>
                </a:solidFill>
              </a:rPr>
              <a:t>、</a:t>
            </a:r>
            <a:r>
              <a:rPr lang="en-US" altLang="zh-CN" sz="2000" b="1">
                <a:solidFill>
                  <a:srgbClr val="FF0000"/>
                </a:solidFill>
              </a:rPr>
              <a:t>1%</a:t>
            </a:r>
            <a:r>
              <a:rPr lang="zh-CN" altLang="en-US" sz="2000" b="1">
                <a:solidFill>
                  <a:srgbClr val="FF0000"/>
                </a:solidFill>
              </a:rPr>
              <a:t>征收率进行换算，换算后加总进行填写。</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a:t>
            </a:r>
            <a:endParaRPr lang="zh-CN" altLang="en-US" sz="2000" b="1">
              <a:solidFill>
                <a:srgbClr val="FF0000"/>
              </a:solidFill>
            </a:endParaRPr>
          </a:p>
          <a:p>
            <a:r>
              <a:rPr lang="zh-CN" altLang="en-US" sz="2000" b="1">
                <a:solidFill>
                  <a:srgbClr val="FF0000"/>
                </a:solidFill>
              </a:rPr>
              <a:t>不含税销售额=30/（1+3%）+10/（1+1%）=390272.04</a:t>
            </a:r>
            <a:endParaRPr lang="zh-CN" altLang="en-US" sz="2000" b="1">
              <a:solidFill>
                <a:srgbClr val="FF0000"/>
              </a:solidFill>
            </a:endParaRPr>
          </a:p>
        </p:txBody>
      </p:sp>
      <p:sp>
        <p:nvSpPr>
          <p:cNvPr id="8" name="文本框 7"/>
          <p:cNvSpPr txBox="1"/>
          <p:nvPr/>
        </p:nvSpPr>
        <p:spPr>
          <a:xfrm>
            <a:off x="9737725" y="3745230"/>
            <a:ext cx="2252345" cy="2245360"/>
          </a:xfrm>
          <a:prstGeom prst="rect">
            <a:avLst/>
          </a:prstGeom>
          <a:noFill/>
          <a:ln w="28575" cmpd="sng">
            <a:solidFill>
              <a:schemeClr val="accent1">
                <a:shade val="50000"/>
              </a:schemeClr>
            </a:solidFill>
            <a:prstDash val="solid"/>
          </a:ln>
        </p:spPr>
        <p:txBody>
          <a:bodyPr wrap="square" rtlCol="0">
            <a:spAutoFit/>
          </a:bodyPr>
          <a:p>
            <a:r>
              <a:rPr lang="zh-CN" altLang="en-US" sz="2000" b="1">
                <a:solidFill>
                  <a:srgbClr val="FF0000"/>
                </a:solidFill>
              </a:rPr>
              <a:t>将</a:t>
            </a:r>
            <a:r>
              <a:rPr lang="en-US" altLang="zh-CN" sz="2000" b="1">
                <a:solidFill>
                  <a:srgbClr val="FF0000"/>
                </a:solidFill>
              </a:rPr>
              <a:t>3</a:t>
            </a:r>
            <a:r>
              <a:rPr lang="zh-CN" altLang="en-US" sz="2000" b="1">
                <a:solidFill>
                  <a:srgbClr val="FF0000"/>
                </a:solidFill>
              </a:rPr>
              <a:t>月不含税销售额乘以</a:t>
            </a:r>
            <a:r>
              <a:rPr lang="en-US" altLang="zh-CN" sz="2000" b="1">
                <a:solidFill>
                  <a:srgbClr val="FF0000"/>
                </a:solidFill>
              </a:rPr>
              <a:t>2%</a:t>
            </a:r>
            <a:r>
              <a:rPr lang="zh-CN" altLang="en-US" sz="2000" b="1">
                <a:solidFill>
                  <a:srgbClr val="FF0000"/>
                </a:solidFill>
              </a:rPr>
              <a:t>的减征额填写在</a:t>
            </a:r>
            <a:r>
              <a:rPr lang="zh-CN" altLang="en-US" sz="2000" b="1">
                <a:solidFill>
                  <a:srgbClr val="FF0000"/>
                </a:solidFill>
                <a:sym typeface="+mn-ea"/>
              </a:rPr>
              <a:t>主表的16行</a:t>
            </a:r>
            <a:r>
              <a:rPr lang="zh-CN" altLang="en-US" sz="2000" b="1">
                <a:solidFill>
                  <a:srgbClr val="FF0000"/>
                </a:solidFill>
              </a:rPr>
              <a:t>。</a:t>
            </a:r>
            <a:endParaRPr lang="zh-CN" altLang="en-US" sz="2000" b="1">
              <a:solidFill>
                <a:srgbClr val="FF0000"/>
              </a:solidFill>
            </a:endParaRPr>
          </a:p>
          <a:p>
            <a:endParaRPr lang="zh-CN" altLang="en-US" sz="2000" b="1">
              <a:solidFill>
                <a:srgbClr val="FF0000"/>
              </a:solidFill>
            </a:endParaRPr>
          </a:p>
          <a:p>
            <a:r>
              <a:rPr lang="zh-CN" altLang="en-US" sz="2000" b="1">
                <a:solidFill>
                  <a:srgbClr val="FF0000"/>
                </a:solidFill>
              </a:rPr>
              <a:t>公式如下：10/（1+1%）*2%=1980.19（）</a:t>
            </a:r>
            <a:endParaRPr lang="zh-CN" altLang="en-US" sz="2000" b="1">
              <a:solidFill>
                <a:srgbClr val="FF0000"/>
              </a:solidFill>
            </a:endParaRPr>
          </a:p>
        </p:txBody>
      </p:sp>
      <p:cxnSp>
        <p:nvCxnSpPr>
          <p:cNvPr id="10" name="肘形连接符 9"/>
          <p:cNvCxnSpPr/>
          <p:nvPr/>
        </p:nvCxnSpPr>
        <p:spPr>
          <a:xfrm>
            <a:off x="9320530" y="5210175"/>
            <a:ext cx="497840" cy="335915"/>
          </a:xfrm>
          <a:prstGeom prst="bentConnector3">
            <a:avLst>
              <a:gd name="adj1" fmla="val 50128"/>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肘形连接符 8"/>
          <p:cNvCxnSpPr/>
          <p:nvPr/>
        </p:nvCxnSpPr>
        <p:spPr>
          <a:xfrm flipV="1">
            <a:off x="2401570" y="5835650"/>
            <a:ext cx="608965" cy="226695"/>
          </a:xfrm>
          <a:prstGeom prst="bentConnector3">
            <a:avLst>
              <a:gd name="adj1" fmla="val 50052"/>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21920" y="5115560"/>
            <a:ext cx="2252345" cy="1322070"/>
          </a:xfrm>
          <a:prstGeom prst="rect">
            <a:avLst/>
          </a:prstGeom>
          <a:noFill/>
          <a:ln w="28575" cmpd="sng">
            <a:solidFill>
              <a:schemeClr val="accent1">
                <a:shade val="50000"/>
              </a:schemeClr>
            </a:solidFill>
            <a:prstDash val="solid"/>
          </a:ln>
        </p:spPr>
        <p:txBody>
          <a:bodyPr wrap="square" rtlCol="0">
            <a:spAutoFit/>
          </a:bodyPr>
          <a:p>
            <a:r>
              <a:rPr sz="2000" b="1">
                <a:solidFill>
                  <a:srgbClr val="FF0000"/>
                </a:solidFill>
              </a:rPr>
              <a:t>应纳税额：11708.16-1980.19=9727.97（主表的20行）</a:t>
            </a:r>
            <a:endParaRPr sz="2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11"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696595" y="1326515"/>
            <a:ext cx="10258425" cy="4346575"/>
          </a:xfrm>
          <a:prstGeom prst="rect">
            <a:avLst/>
          </a:prstGeom>
        </p:spPr>
      </p:pic>
      <p:sp>
        <p:nvSpPr>
          <p:cNvPr id="4" name="文本框 3"/>
          <p:cNvSpPr txBox="1"/>
          <p:nvPr/>
        </p:nvSpPr>
        <p:spPr>
          <a:xfrm>
            <a:off x="910590" y="5807075"/>
            <a:ext cx="9222105" cy="460375"/>
          </a:xfrm>
          <a:prstGeom prst="rect">
            <a:avLst/>
          </a:prstGeom>
          <a:noFill/>
        </p:spPr>
        <p:txBody>
          <a:bodyPr wrap="square" rtlCol="0">
            <a:spAutoFit/>
          </a:bodyPr>
          <a:p>
            <a:r>
              <a:rPr lang="en-US" altLang="zh-CN" sz="2400">
                <a:solidFill>
                  <a:srgbClr val="FF0000"/>
                </a:solidFill>
                <a:latin typeface="微软雅黑" panose="020B0503020204020204" pitchFamily="34" charset="-122"/>
                <a:ea typeface="微软雅黑" panose="020B0503020204020204" pitchFamily="34" charset="-122"/>
              </a:rPr>
              <a:t>2%</a:t>
            </a:r>
            <a:r>
              <a:rPr lang="zh-CN" altLang="en-US" sz="2400">
                <a:solidFill>
                  <a:srgbClr val="FF0000"/>
                </a:solidFill>
                <a:latin typeface="微软雅黑" panose="020B0503020204020204" pitchFamily="34" charset="-122"/>
                <a:ea typeface="微软雅黑" panose="020B0503020204020204" pitchFamily="34" charset="-122"/>
              </a:rPr>
              <a:t>的</a:t>
            </a:r>
            <a:r>
              <a:rPr lang="zh-CN" altLang="en-US" sz="2400">
                <a:solidFill>
                  <a:srgbClr val="FF0000"/>
                </a:solidFill>
                <a:latin typeface="微软雅黑" panose="020B0503020204020204" pitchFamily="34" charset="-122"/>
                <a:ea typeface="微软雅黑" panose="020B0503020204020204" pitchFamily="34" charset="-122"/>
              </a:rPr>
              <a:t>减征额应填写在《增值税减免税申报明细表》的减税项目栏次</a:t>
            </a:r>
            <a:endParaRPr lang="zh-CN" altLang="en-US" sz="2400">
              <a:solidFill>
                <a:srgbClr val="FF0000"/>
              </a:solidFill>
              <a:latin typeface="微软雅黑" panose="020B0503020204020204" pitchFamily="34" charset="-122"/>
              <a:ea typeface="微软雅黑" panose="020B0503020204020204" pitchFamily="34" charset="-122"/>
            </a:endParaRPr>
          </a:p>
        </p:txBody>
      </p:sp>
      <p:sp>
        <p:nvSpPr>
          <p:cNvPr id="8" name="矩形 7"/>
          <p:cNvSpPr/>
          <p:nvPr/>
        </p:nvSpPr>
        <p:spPr>
          <a:xfrm>
            <a:off x="7637780" y="2635250"/>
            <a:ext cx="1764030" cy="650875"/>
          </a:xfrm>
          <a:prstGeom prst="rect">
            <a:avLst/>
          </a:prstGeom>
          <a:noFill/>
          <a:ln w="412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爆炸形 2 9"/>
          <p:cNvSpPr/>
          <p:nvPr/>
        </p:nvSpPr>
        <p:spPr>
          <a:xfrm>
            <a:off x="6866255" y="0"/>
            <a:ext cx="5561330" cy="263525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等于主表的</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栏</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应纳税额减征额</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715385" y="3580765"/>
            <a:ext cx="5922645" cy="922020"/>
          </a:xfrm>
          <a:prstGeom prst="rect">
            <a:avLst/>
          </a:prstGeom>
        </p:spPr>
        <p:txBody>
          <a:bodyPr wrap="square">
            <a:spAutoFit/>
          </a:bodyPr>
          <a:lstStyle/>
          <a:p>
            <a:pPr algn="l" fontAlgn="auto">
              <a:buClrTx/>
              <a:buSzTx/>
            </a:pPr>
            <a:r>
              <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申报操作提醒</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09980"/>
            <a:ext cx="10523220"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未充分享受优惠政策</a:t>
            </a:r>
            <a:endPar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 name="矩形 10"/>
          <p:cNvSpPr>
            <a:spLocks noChangeArrowheads="1"/>
          </p:cNvSpPr>
          <p:nvPr/>
        </p:nvSpPr>
        <p:spPr bwMode="auto">
          <a:xfrm>
            <a:off x="622300" y="1863725"/>
            <a:ext cx="10716895" cy="590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fontAlgn="auto">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r>
              <a:rPr lang="en-US" altLang="zh-CN" sz="2000" b="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b="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小规模纳税人未充分享受减按</a:t>
            </a:r>
            <a:r>
              <a:rPr lang="en-US" altLang="zh-CN" sz="2000" b="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b="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征收优惠政策</a:t>
            </a:r>
            <a:endParaRPr lang="en-US" altLang="zh-CN" sz="2000" b="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纳税人3月份开具不具抵扣功能的增值税普通发票，可以享受减按1%征收的优惠政策。因而纳税人可以去更正当期申报表，3月份开具的3%增值税普通发票应当按照1%征收率换算不含税销售额，将2%部分的减征额填写减征栏次和减免税申报明细表上。</a:t>
            </a: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r>
              <a:rPr lang="en-US" altLang="zh-CN" sz="2000" b="1" strike="noStrike" noProof="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000" b="1" strike="noStrike" noProof="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小规模纳税人未充分享受疫情期间免征增值税优惠政策</a:t>
            </a:r>
            <a:endParaRPr lang="en-US" altLang="zh-CN" sz="2000" b="1" strike="noStrike" noProof="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a:p>
            <a:pPr algn="just" defTabSz="913765" fontAlgn="auto">
              <a:lnSpc>
                <a:spcPct val="150000"/>
              </a:lnSpc>
            </a:pPr>
            <a:r>
              <a:rPr sz="2000" b="1">
                <a:latin typeface="微软雅黑" panose="020B0503020204020204" pitchFamily="34" charset="-122"/>
                <a:ea typeface="微软雅黑" panose="020B0503020204020204" pitchFamily="34" charset="-122"/>
                <a:cs typeface="微软雅黑" panose="020B0503020204020204" pitchFamily="34" charset="-122"/>
                <a:sym typeface="+mn-ea"/>
              </a:rPr>
              <a:t>纳税人已将适用免税政策的销售额、销售数量，按照征税销售额、销售数量进行增值税、消费税纳税申报的，可以选择更正当期申报或者在下期申报时调整。已征应予免征的增值税、消费税税款，可以予以退还或者分别抵减纳税人以后应缴纳的增值税、消费税税款。</a:t>
            </a:r>
            <a:endParaRPr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fontAlgn="auto">
              <a:lnSpc>
                <a:spcPct val="150000"/>
              </a:lnSpc>
            </a:pPr>
            <a:r>
              <a:rPr lang="zh-CN" sz="2000" b="1">
                <a:latin typeface="微软雅黑" panose="020B0503020204020204" pitchFamily="34" charset="-122"/>
                <a:ea typeface="微软雅黑" panose="020B0503020204020204" pitchFamily="34" charset="-122"/>
                <a:cs typeface="微软雅黑" panose="020B0503020204020204" pitchFamily="34" charset="-122"/>
                <a:sym typeface="+mn-ea"/>
              </a:rPr>
              <a:t>纳税人可以选择更正当期报表，也可以直接在下期申报时来进行冲减。</a:t>
            </a:r>
            <a:endParaRPr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09980"/>
            <a:ext cx="10330180"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不应享受而享受或未按规定享受优惠政策</a:t>
            </a:r>
            <a:endPar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文本框 1"/>
          <p:cNvSpPr txBox="1"/>
          <p:nvPr/>
        </p:nvSpPr>
        <p:spPr>
          <a:xfrm>
            <a:off x="562610" y="2136775"/>
            <a:ext cx="10801350" cy="4554220"/>
          </a:xfrm>
          <a:prstGeom prst="rect">
            <a:avLst/>
          </a:prstGeom>
          <a:noFill/>
        </p:spPr>
        <p:txBody>
          <a:bodyPr wrap="square" rtlCol="0">
            <a:spAutoFit/>
          </a:bodyPr>
          <a:p>
            <a:pPr fontAlgn="auto">
              <a:lnSpc>
                <a:spcPct val="150000"/>
              </a:lnSpc>
            </a:pPr>
            <a:r>
              <a:rPr lang="en-US" altLang="zh-CN" sz="20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小规模纳税人原适用</a:t>
            </a:r>
            <a:r>
              <a:rPr lang="en-US" altLang="zh-CN" sz="20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征收率减按</a:t>
            </a:r>
            <a:r>
              <a:rPr lang="en-US" altLang="zh-CN" sz="20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征收的政策从</a:t>
            </a:r>
            <a:r>
              <a:rPr lang="en-US" altLang="zh-CN" sz="200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20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月开始享受，因存在减征额填写错误，不应享受而享受了的纳税人</a:t>
            </a: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需要及时去更正申报表</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。填报的减征额按照规定进行转换计算，且与实际可享受的减征额一致。</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        按照13号公告有关规定，免征增值税的销售额等项目应当填写在《增值税纳税申报表（小规模纳税人适用）》及《增值税减免税申报明细表》免税项目相应栏次；减按1%征收率征收增值税的销售额应当填写在《增值税纳税申报表（小规模纳税人适用）》“应征增值税不含税销售额（3%征收率）”相应栏次，对应减征的增值税应纳税额按销售额的2%计算填写在《增值税纳税申报表（小规模纳税人适用）》“本期应纳税额减征额”及《增值税减免税申报明细表》减税项目相应栏次。</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41987" name="图片 4"/>
          <p:cNvPicPr>
            <a:picLocks noChangeAspect="1"/>
          </p:cNvPicPr>
          <p:nvPr/>
        </p:nvPicPr>
        <p:blipFill>
          <a:blip r:embed="rId1" cstate="print"/>
          <a:stretch>
            <a:fillRect/>
          </a:stretch>
        </p:blipFill>
        <p:spPr>
          <a:xfrm>
            <a:off x="5048250" y="1093788"/>
            <a:ext cx="2095500" cy="1409700"/>
          </a:xfrm>
          <a:prstGeom prst="rect">
            <a:avLst/>
          </a:prstGeom>
          <a:noFill/>
          <a:ln w="9525">
            <a:noFill/>
          </a:ln>
        </p:spPr>
      </p:pic>
      <p:sp>
        <p:nvSpPr>
          <p:cNvPr id="2" name="矩形 1"/>
          <p:cNvSpPr/>
          <p:nvPr/>
        </p:nvSpPr>
        <p:spPr>
          <a:xfrm>
            <a:off x="4175125" y="3424238"/>
            <a:ext cx="3841750" cy="1198563"/>
          </a:xfrm>
          <a:prstGeom prst="rect">
            <a:avLst/>
          </a:prstGeom>
        </p:spPr>
        <p:txBody>
          <a:bodyPr wrap="none">
            <a:spAutoFit/>
          </a:bodyPr>
          <a:lstStyle/>
          <a:p>
            <a:pPr algn="ctr" fontAlgn="auto"/>
            <a:r>
              <a:rPr lang="zh-CN" altLang="en-US"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935" y="103314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政策依据</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34770" y="1797050"/>
            <a:ext cx="10113645" cy="5169535"/>
          </a:xfrm>
          <a:prstGeom prst="rect">
            <a:avLst/>
          </a:prstGeom>
          <a:noFill/>
          <a:ln w="9525">
            <a:noFill/>
          </a:ln>
        </p:spPr>
        <p:txBody>
          <a:bodyPr wrap="square">
            <a:spAutoFit/>
          </a:bodyPr>
          <a:lstStyle/>
          <a:p>
            <a:pPr>
              <a:lnSpc>
                <a:spcPct val="150000"/>
              </a:lnSpc>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、《关于支持新型冠状病毒感染的肺炎疫情防控有关税收政策的公告》</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（财政部 税务总局公告2020年第8号）</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关于支持新型冠状病毒感染的肺炎疫情防控有关税收征收管理事项的公告</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（国家税务总局公告2020年第4号）</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000" b="1" dirty="0">
                <a:latin typeface="微软雅黑" panose="020B0503020204020204" pitchFamily="34" charset="-122"/>
                <a:ea typeface="宋体" panose="02010600030101010101" pitchFamily="2" charset="-122"/>
                <a:cs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《财政部 税务总局关于支持个体工商户复工复业增值税政策的公告》</a:t>
            </a:r>
            <a:endParaRPr lang="zh-CN" altLang="en-US" sz="2000" b="1" dirty="0">
              <a:latin typeface="微软雅黑" panose="020B0503020204020204" pitchFamily="34" charset="-122"/>
              <a:ea typeface="宋体" panose="02010600030101010101" pitchFamily="2" charset="-122"/>
              <a:cs typeface="微软雅黑" panose="020B0503020204020204" pitchFamily="34" charset="-122"/>
            </a:endParaRPr>
          </a:p>
          <a:p>
            <a:pPr algn="l">
              <a:lnSpc>
                <a:spcPct val="150000"/>
              </a:lnSpc>
              <a:buClrTx/>
              <a:buSzTx/>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（财政部 税务总局公告2020年第13号）</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《国家税务总局关于支持个体工商户复工复业等税收征收管理事项的公告》</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buFontTx/>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（国家税务总局公告2020年第5号 ）</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税务总局关于延长小规模纳税人减免增值税政策执行期限的公告》</a:t>
            </a:r>
            <a:endParaRPr lang="zh-CN" altLang="en-US" sz="2000" b="1" dirty="0">
              <a:latin typeface="微软雅黑" panose="020B0503020204020204" pitchFamily="34" charset="-122"/>
              <a:ea typeface="宋体" panose="02010600030101010101" pitchFamily="2" charset="-122"/>
              <a:cs typeface="微软雅黑" panose="020B0503020204020204" pitchFamily="34" charset="-122"/>
            </a:endParaRPr>
          </a:p>
          <a:p>
            <a:pPr algn="l">
              <a:lnSpc>
                <a:spcPct val="150000"/>
              </a:lnSpc>
              <a:buClrTx/>
              <a:buSzTx/>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税务总局公告2020年第24号）</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buFontTx/>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9430" y="2057400"/>
            <a:ext cx="11035030" cy="4199890"/>
          </a:xfrm>
          <a:prstGeom prst="rect">
            <a:avLst/>
          </a:prstGeom>
          <a:noFill/>
        </p:spPr>
        <p:txBody>
          <a:bodyPr wrap="square" rtlCol="0">
            <a:spAutoFit/>
          </a:bodyPr>
          <a:p>
            <a:pPr algn="l" fontAlgn="auto">
              <a:lnSpc>
                <a:spcPct val="150000"/>
              </a:lnSpc>
              <a:buClrTx/>
              <a:buSzTx/>
              <a:buFontTx/>
            </a:pPr>
            <a:r>
              <a:rPr lang="zh-CN" altLang="en-US"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税务总局公告2020年第8号：</a:t>
            </a:r>
            <a:endParaRPr lang="zh-CN" altLang="en-US"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en-US" altLang="zh-CN" sz="2800" b="1" dirty="0">
                <a:latin typeface="仿宋_GB2312" panose="02010609030101010101" charset="-122"/>
                <a:ea typeface="仿宋_GB2312" panose="02010609030101010101" charset="-122"/>
                <a:sym typeface="+mn-ea"/>
              </a:rPr>
              <a:t>     对纳税人运输疫情防控重点保障物资取得的收入、提供公共交通运输服务、生活服务，以及为居民提供必需生活物资快递收派服务取得的收入，</a:t>
            </a:r>
            <a:r>
              <a:rPr lang="en-US" altLang="zh-CN" sz="2800" b="1" dirty="0">
                <a:solidFill>
                  <a:srgbClr val="FF0000"/>
                </a:solidFill>
                <a:latin typeface="仿宋_GB2312" panose="02010609030101010101" charset="-122"/>
                <a:ea typeface="仿宋_GB2312" panose="02010609030101010101" charset="-122"/>
                <a:sym typeface="+mn-ea"/>
              </a:rPr>
              <a:t>免征增值税</a:t>
            </a:r>
            <a:r>
              <a:rPr lang="en-US" altLang="zh-CN" sz="2800" b="1" dirty="0">
                <a:latin typeface="仿宋_GB2312" panose="02010609030101010101" charset="-122"/>
                <a:ea typeface="仿宋_GB2312" panose="02010609030101010101" charset="-122"/>
                <a:sym typeface="+mn-ea"/>
              </a:rPr>
              <a:t>。</a:t>
            </a:r>
            <a:endParaRPr lang="en-US" altLang="zh-CN" sz="2800" b="1" dirty="0">
              <a:latin typeface="仿宋_GB2312" panose="02010609030101010101" charset="-122"/>
              <a:ea typeface="仿宋_GB2312" panose="02010609030101010101" charset="-122"/>
              <a:sym typeface="+mn-ea"/>
            </a:endParaRPr>
          </a:p>
          <a:p>
            <a:pPr algn="l" fontAlgn="auto">
              <a:lnSpc>
                <a:spcPct val="150000"/>
              </a:lnSpc>
              <a:buClrTx/>
              <a:buSzTx/>
              <a:buFontTx/>
            </a:pP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pPr algn="l" fontAlgn="auto">
              <a:lnSpc>
                <a:spcPct val="150000"/>
              </a:lnSpc>
              <a:buClrTx/>
              <a:buSzTx/>
              <a:buFontTx/>
            </a:pPr>
            <a:r>
              <a:rPr lang="zh-CN" altLang="en-US" dirty="0">
                <a:latin typeface="微软雅黑" panose="020B0503020204020204" pitchFamily="34" charset="-122"/>
                <a:ea typeface="宋体" panose="02010600030101010101" pitchFamily="2" charset="-122"/>
                <a:cs typeface="微软雅黑" panose="020B0503020204020204" pitchFamily="34" charset="-122"/>
              </a:rPr>
              <a:t>    </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pPr algn="l" fontAlgn="auto">
              <a:lnSpc>
                <a:spcPct val="150000"/>
              </a:lnSpc>
            </a:pPr>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本公告自</a:t>
            </a:r>
            <a:r>
              <a:rPr lang="zh-CN" altLang="en-US"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2020年1月1日</a:t>
            </a:r>
            <a:r>
              <a:rPr lang="zh-CN" altLang="en-US" dirty="0">
                <a:latin typeface="微软雅黑" panose="020B0503020204020204" pitchFamily="34" charset="-122"/>
                <a:ea typeface="宋体" panose="02010600030101010101" pitchFamily="2" charset="-122"/>
                <a:cs typeface="微软雅黑" panose="020B0503020204020204" pitchFamily="34" charset="-122"/>
                <a:sym typeface="+mn-ea"/>
              </a:rPr>
              <a:t>起实施，截止日期视疫情情况另行公告。</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增值税应税服务免征增值税</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51815" y="1746885"/>
            <a:ext cx="10857865" cy="5077460"/>
          </a:xfrm>
          <a:prstGeom prst="rect">
            <a:avLst/>
          </a:prstGeom>
          <a:noFill/>
        </p:spPr>
        <p:txBody>
          <a:bodyPr wrap="square" rtlCol="0">
            <a:spAutoFit/>
          </a:bodyPr>
          <a:p>
            <a:pPr fontAlgn="auto">
              <a:lnSpc>
                <a:spcPct val="150000"/>
              </a:lnSpc>
            </a:pPr>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税务总局公告2020年第13号</a:t>
            </a: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      自2020年3月1日至5月31日，对湖北省增值税小规模纳税人，适用3%征收率的应税销售收入，免征增值税；适用3%预征率的预缴增值税项目，暂停预缴增值税。</a:t>
            </a:r>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除湖北省外，其他省、自治区、直辖市的增值税小规模纳税人，</a:t>
            </a:r>
            <a:r>
              <a:rPr lang="zh-CN" altLang="en-US" sz="24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适用</a:t>
            </a:r>
            <a:r>
              <a:rPr lang="zh-CN" altLang="en-US" sz="24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3%征收率的应税销售收入，减按1%征收率征收增值税；</a:t>
            </a:r>
            <a:r>
              <a:rPr lang="zh-CN" altLang="en-US" sz="2400" b="1" dirty="0">
                <a:latin typeface="微软雅黑" panose="020B0503020204020204" pitchFamily="34" charset="-122"/>
                <a:ea typeface="宋体" panose="02010600030101010101" pitchFamily="2" charset="-122"/>
                <a:cs typeface="微软雅黑" panose="020B0503020204020204" pitchFamily="34" charset="-122"/>
                <a:sym typeface="+mn-ea"/>
              </a:rPr>
              <a:t>适用3%预征率的预缴增值税项目，减按1%预征率预缴增值税。</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en-US" altLang="zh-CN" sz="2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财政部 税务总局公告2020年第24号</a:t>
            </a:r>
            <a:r>
              <a:rPr lang="zh-CN" altLang="en-US" sz="24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上述税收优惠政策实施期限</a:t>
            </a:r>
            <a:r>
              <a:rPr lang="zh-CN" altLang="en-US" sz="24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延长到2020年12月31日</a:t>
            </a:r>
            <a:r>
              <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a:p>
            <a:pPr fontAlgn="auto">
              <a:lnSpc>
                <a:spcPct val="150000"/>
              </a:lnSpc>
            </a:pPr>
            <a:endParaRPr lang="zh-CN" altLang="en-US" sz="2400" dirty="0">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1665"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防疫新政</a:t>
            </a:r>
            <a:r>
              <a:rPr lang="en-US" altLang="zh-CN" sz="3000" b="1" dirty="0">
                <a:solidFill>
                  <a:schemeClr val="bg1"/>
                </a:solidFill>
                <a:latin typeface="微软雅黑" panose="020B0503020204020204" pitchFamily="34" charset="-122"/>
                <a:ea typeface="微软雅黑" panose="020B0503020204020204" pitchFamily="34" charset="-122"/>
              </a:rPr>
              <a:t>-增值税小规模纳税人</a:t>
            </a:r>
            <a:r>
              <a:rPr lang="zh-CN" altLang="en-US" sz="3000" b="1" dirty="0">
                <a:solidFill>
                  <a:schemeClr val="bg1"/>
                </a:solidFill>
                <a:latin typeface="微软雅黑" panose="020B0503020204020204" pitchFamily="34" charset="-122"/>
                <a:ea typeface="微软雅黑" panose="020B0503020204020204" pitchFamily="34" charset="-122"/>
              </a:rPr>
              <a:t>征收率</a:t>
            </a:r>
            <a:r>
              <a:rPr lang="en-US" altLang="zh-CN" sz="3000" b="1" dirty="0">
                <a:solidFill>
                  <a:schemeClr val="bg1"/>
                </a:solidFill>
                <a:latin typeface="微软雅黑" panose="020B0503020204020204" pitchFamily="34" charset="-122"/>
                <a:ea typeface="微软雅黑" panose="020B0503020204020204" pitchFamily="34" charset="-122"/>
              </a:rPr>
              <a:t>3%</a:t>
            </a:r>
            <a:r>
              <a:rPr lang="zh-CN" altLang="en-US" sz="3000" b="1" dirty="0">
                <a:solidFill>
                  <a:schemeClr val="bg1"/>
                </a:solidFill>
                <a:latin typeface="微软雅黑" panose="020B0503020204020204" pitchFamily="34" charset="-122"/>
                <a:ea typeface="微软雅黑" panose="020B0503020204020204" pitchFamily="34" charset="-122"/>
              </a:rPr>
              <a:t>降</a:t>
            </a:r>
            <a:r>
              <a:rPr lang="en-US" altLang="zh-CN" sz="3000" b="1" dirty="0">
                <a:solidFill>
                  <a:schemeClr val="bg1"/>
                </a:solidFill>
                <a:latin typeface="微软雅黑" panose="020B0503020204020204" pitchFamily="34" charset="-122"/>
                <a:ea typeface="微软雅黑" panose="020B0503020204020204" pitchFamily="34" charset="-122"/>
              </a:rPr>
              <a:t>1%</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3" name="椭圆 2"/>
          <p:cNvSpPr/>
          <p:nvPr/>
        </p:nvSpPr>
        <p:spPr>
          <a:xfrm>
            <a:off x="2229485" y="447675"/>
            <a:ext cx="8216265" cy="2045970"/>
          </a:xfrm>
          <a:prstGeom prst="ellipse">
            <a:avLst/>
          </a:prstGeom>
          <a:noFill/>
          <a:ln w="76200">
            <a:solidFill>
              <a:srgbClr val="FF0000"/>
            </a:soli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p>
            <a:pPr algn="ctr"/>
            <a:r>
              <a:rPr lang="zh-CN" altLang="en-US" sz="9600">
                <a:solidFill>
                  <a:srgbClr val="FF0000"/>
                </a:solidFill>
              </a:rPr>
              <a:t>期限延长！</a:t>
            </a:r>
            <a:endParaRPr lang="zh-CN" altLang="en-US" sz="9600">
              <a:solidFill>
                <a:srgbClr val="FF0000"/>
              </a:solidFill>
            </a:endParaRPr>
          </a:p>
        </p:txBody>
      </p:sp>
      <p:cxnSp>
        <p:nvCxnSpPr>
          <p:cNvPr id="4" name="直接连接符 3"/>
          <p:cNvCxnSpPr/>
          <p:nvPr/>
        </p:nvCxnSpPr>
        <p:spPr>
          <a:xfrm>
            <a:off x="4323715" y="6261735"/>
            <a:ext cx="3381375" cy="1206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7065" y="1783080"/>
            <a:ext cx="10897235" cy="3446145"/>
          </a:xfrm>
          <a:prstGeom prst="rect">
            <a:avLst/>
          </a:prstGeom>
          <a:noFill/>
        </p:spPr>
        <p:txBody>
          <a:bodyPr wrap="square" rtlCol="0">
            <a:spAutoFit/>
          </a:bodyPr>
          <a:p>
            <a:r>
              <a:rPr lang="zh-CN" altLang="en-US" sz="3200" b="1" dirty="0">
                <a:latin typeface="微软雅黑" panose="020B0503020204020204" pitchFamily="34" charset="-122"/>
                <a:ea typeface="宋体" panose="02010600030101010101" pitchFamily="2" charset="-122"/>
                <a:cs typeface="微软雅黑" panose="020B0503020204020204" pitchFamily="34" charset="-122"/>
                <a:sym typeface="+mn-ea"/>
              </a:rPr>
              <a:t>基本规定：</a:t>
            </a:r>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dirty="0">
              <a:latin typeface="微软雅黑" panose="020B0503020204020204" pitchFamily="34" charset="-122"/>
              <a:ea typeface="宋体" panose="02010600030101010101" pitchFamily="2" charset="-122"/>
              <a:cs typeface="微软雅黑" panose="020B0503020204020204" pitchFamily="34" charset="-122"/>
              <a:sym typeface="+mn-ea"/>
            </a:endParaRPr>
          </a:p>
          <a:p>
            <a:r>
              <a:rPr lang="en-US" altLang="zh-CN" sz="28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国家税务总局公告2020年第5号</a:t>
            </a:r>
            <a:r>
              <a:rPr lang="zh-CN" altLang="en-US" sz="28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rPr>
              <a:t>：</a:t>
            </a:r>
            <a:endParaRPr lang="zh-CN" altLang="en-US" sz="2800" b="1" dirty="0">
              <a:solidFill>
                <a:schemeClr val="accent1"/>
              </a:solidFill>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       增值税小规模纳税人取得应税销售收入，</a:t>
            </a:r>
            <a:r>
              <a:rPr lang="zh-CN" altLang="en-US" sz="28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纳税义务发生时间</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在2020年2月底以前，适用3%征收率征收增值税的，按照3%征收率开具增值税发票；纳税义务发生时间在</a:t>
            </a:r>
            <a:r>
              <a:rPr lang="zh-CN" altLang="en-US" sz="2800" b="1"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2020年3月1日</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至</a:t>
            </a:r>
            <a:r>
              <a:rPr lang="en-US" altLang="zh-CN" sz="2800" dirty="0">
                <a:latin typeface="微软雅黑" panose="020B0503020204020204" pitchFamily="34" charset="-122"/>
                <a:ea typeface="宋体" panose="02010600030101010101" pitchFamily="2" charset="-122"/>
                <a:cs typeface="微软雅黑" panose="020B0503020204020204" pitchFamily="34" charset="-122"/>
                <a:sym typeface="+mn-ea"/>
              </a:rPr>
              <a:t>12</a:t>
            </a:r>
            <a:r>
              <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rPr>
              <a:t>月31日，适用减按1%征收率征收增值税的，按照1%征收率开具增值税发票。</a:t>
            </a:r>
            <a:endParaRPr lang="zh-CN" altLang="en-US" sz="2800" dirty="0">
              <a:latin typeface="微软雅黑" panose="020B0503020204020204" pitchFamily="34" charset="-122"/>
              <a:ea typeface="宋体" panose="02010600030101010101" pitchFamily="2" charset="-122"/>
              <a:cs typeface="微软雅黑" panose="020B0503020204020204" pitchFamily="34" charset="-122"/>
              <a:sym typeface="+mn-ea"/>
            </a:endParaRPr>
          </a:p>
          <a:p>
            <a:endParaRPr lang="zh-CN" altLang="en-US" sz="28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endParaRPr>
          </a:p>
        </p:txBody>
      </p:sp>
      <p:sp>
        <p:nvSpPr>
          <p:cNvPr id="16386" name="矩形 24"/>
          <p:cNvSpPr/>
          <p:nvPr/>
        </p:nvSpPr>
        <p:spPr>
          <a:xfrm>
            <a:off x="621665"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征收率</a:t>
            </a:r>
            <a:r>
              <a:rPr lang="en-US" altLang="zh-CN" sz="3000" b="1" dirty="0">
                <a:solidFill>
                  <a:schemeClr val="bg1"/>
                </a:solidFill>
                <a:latin typeface="微软雅黑" panose="020B0503020204020204" pitchFamily="34" charset="-122"/>
                <a:ea typeface="微软雅黑" panose="020B0503020204020204" pitchFamily="34" charset="-122"/>
              </a:rPr>
              <a:t>3%</a:t>
            </a:r>
            <a:r>
              <a:rPr lang="zh-CN" altLang="en-US" sz="3000" b="1" dirty="0">
                <a:solidFill>
                  <a:schemeClr val="bg1"/>
                </a:solidFill>
                <a:latin typeface="微软雅黑" panose="020B0503020204020204" pitchFamily="34" charset="-122"/>
                <a:ea typeface="微软雅黑" panose="020B0503020204020204" pitchFamily="34" charset="-122"/>
              </a:rPr>
              <a:t>降</a:t>
            </a:r>
            <a:r>
              <a:rPr lang="en-US" altLang="zh-CN" sz="3000" b="1" dirty="0">
                <a:solidFill>
                  <a:schemeClr val="bg1"/>
                </a:solidFill>
                <a:latin typeface="微软雅黑" panose="020B0503020204020204" pitchFamily="34" charset="-122"/>
                <a:ea typeface="微软雅黑" panose="020B0503020204020204" pitchFamily="34" charset="-122"/>
              </a:rPr>
              <a:t>1%——</a:t>
            </a:r>
            <a:r>
              <a:rPr lang="zh-CN" altLang="en-US" sz="3000" b="1" dirty="0">
                <a:solidFill>
                  <a:schemeClr val="bg1"/>
                </a:solidFill>
                <a:latin typeface="微软雅黑" panose="020B0503020204020204" pitchFamily="34" charset="-122"/>
                <a:ea typeface="微软雅黑" panose="020B0503020204020204" pitchFamily="34" charset="-122"/>
              </a:rPr>
              <a:t>如何开票？</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2251075" y="5332095"/>
            <a:ext cx="5509260" cy="1014730"/>
          </a:xfrm>
          <a:prstGeom prst="rect">
            <a:avLst/>
          </a:prstGeom>
          <a:solidFill>
            <a:schemeClr val="accent2">
              <a:lumMod val="40000"/>
              <a:lumOff val="60000"/>
            </a:schemeClr>
          </a:solidFill>
        </p:spPr>
        <p:txBody>
          <a:bodyPr wrap="square" rtlCol="0" anchor="t">
            <a:spAutoFit/>
          </a:bodyPr>
          <a:p>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思考：</a:t>
            </a:r>
            <a:endPar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endParaRPr>
          </a:p>
          <a:p>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在</a:t>
            </a:r>
            <a:r>
              <a:rPr lang="en-US" altLang="zh-CN"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2020</a:t>
            </a:r>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年</a:t>
            </a:r>
            <a:r>
              <a:rPr lang="en-US" altLang="zh-CN"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3</a:t>
            </a:r>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月到</a:t>
            </a:r>
            <a:r>
              <a:rPr lang="en-US" altLang="zh-CN"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12</a:t>
            </a:r>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月减征政策执行期间，补开以前的发票，可以按照</a:t>
            </a:r>
            <a:r>
              <a:rPr lang="en-US" altLang="zh-CN"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1%</a:t>
            </a:r>
            <a:r>
              <a:rPr lang="zh-CN" altLang="en-US" sz="2000" dirty="0">
                <a:solidFill>
                  <a:srgbClr val="FF0000"/>
                </a:solidFill>
                <a:latin typeface="微软雅黑" panose="020B0503020204020204" pitchFamily="34" charset="-122"/>
                <a:ea typeface="宋体" panose="02010600030101010101" pitchFamily="2" charset="-122"/>
                <a:cs typeface="微软雅黑" panose="020B0503020204020204" pitchFamily="34" charset="-122"/>
                <a:sym typeface="+mn-ea"/>
              </a:rPr>
              <a:t>的征收率开具吗？</a:t>
            </a:r>
            <a:endParaRPr lang="zh-CN" altLang="en-US" sz="2000"/>
          </a:p>
        </p:txBody>
      </p:sp>
      <p:pic>
        <p:nvPicPr>
          <p:cNvPr id="13" name="图片 12" descr="21542990"/>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7830185" y="4914265"/>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1"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7065" y="1783080"/>
            <a:ext cx="10897235" cy="3169285"/>
          </a:xfrm>
          <a:prstGeom prst="rect">
            <a:avLst/>
          </a:prstGeom>
          <a:noFill/>
        </p:spPr>
        <p:txBody>
          <a:bodyPr wrap="square" rtlCol="0">
            <a:spAutoFit/>
          </a:bodyPr>
          <a:p>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sym typeface="+mn-ea"/>
              </a:rPr>
              <a:t>特殊规定：</a:t>
            </a:r>
            <a:endPar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sz="2800">
                <a:latin typeface="微软雅黑" panose="020B0503020204020204" pitchFamily="34" charset="-122"/>
                <a:ea typeface="微软雅黑" panose="020B0503020204020204" pitchFamily="34" charset="-122"/>
                <a:cs typeface="微软雅黑" panose="020B0503020204020204" pitchFamily="34" charset="-122"/>
                <a:sym typeface="+mn-ea"/>
              </a:rPr>
              <a:t>      在复工复业政策实施期间，除湖北省外，其他省、自治区、直辖市的</a:t>
            </a:r>
            <a:r>
              <a:rPr sz="280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增值税小规模纳税人月销售额超过10万元，开具了征收率为3%的增值税普通发票的，可以在申报纳税时</a:t>
            </a:r>
            <a:r>
              <a:rPr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直接减按1%征收率</a:t>
            </a:r>
            <a:r>
              <a:rPr sz="280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申报缴纳增值税。</a:t>
            </a:r>
            <a:endParaRPr lang="zh-CN" altLang="en-US" sz="2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386" name="矩形 24"/>
          <p:cNvSpPr/>
          <p:nvPr/>
        </p:nvSpPr>
        <p:spPr>
          <a:xfrm>
            <a:off x="621665" y="1193800"/>
            <a:ext cx="10717213" cy="553085"/>
          </a:xfrm>
          <a:prstGeom prst="rect">
            <a:avLst/>
          </a:prstGeom>
          <a:solidFill>
            <a:srgbClr val="004DA1"/>
          </a:solidFill>
          <a:ln w="9525">
            <a:noFill/>
          </a:ln>
        </p:spPr>
        <p:txBody>
          <a:bodyPr wrap="square" anchor="t">
            <a:spAutoFit/>
          </a:bodyPr>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征收率</a:t>
            </a:r>
            <a:r>
              <a:rPr lang="en-US" altLang="zh-CN" sz="3000" b="1" dirty="0">
                <a:solidFill>
                  <a:schemeClr val="bg1"/>
                </a:solidFill>
                <a:latin typeface="微软雅黑" panose="020B0503020204020204" pitchFamily="34" charset="-122"/>
                <a:ea typeface="微软雅黑" panose="020B0503020204020204" pitchFamily="34" charset="-122"/>
              </a:rPr>
              <a:t>3%</a:t>
            </a:r>
            <a:r>
              <a:rPr lang="zh-CN" altLang="en-US" sz="3000" b="1" dirty="0">
                <a:solidFill>
                  <a:schemeClr val="bg1"/>
                </a:solidFill>
                <a:latin typeface="微软雅黑" panose="020B0503020204020204" pitchFamily="34" charset="-122"/>
                <a:ea typeface="微软雅黑" panose="020B0503020204020204" pitchFamily="34" charset="-122"/>
              </a:rPr>
              <a:t>降</a:t>
            </a:r>
            <a:r>
              <a:rPr lang="en-US" altLang="zh-CN" sz="3000" b="1" dirty="0">
                <a:solidFill>
                  <a:schemeClr val="bg1"/>
                </a:solidFill>
                <a:latin typeface="微软雅黑" panose="020B0503020204020204" pitchFamily="34" charset="-122"/>
                <a:ea typeface="微软雅黑" panose="020B0503020204020204" pitchFamily="34" charset="-122"/>
              </a:rPr>
              <a:t>1%——</a:t>
            </a:r>
            <a:r>
              <a:rPr lang="zh-CN" altLang="en-US" sz="3000" b="1" dirty="0">
                <a:solidFill>
                  <a:schemeClr val="bg1"/>
                </a:solidFill>
                <a:latin typeface="微软雅黑" panose="020B0503020204020204" pitchFamily="34" charset="-122"/>
                <a:ea typeface="微软雅黑" panose="020B0503020204020204" pitchFamily="34" charset="-122"/>
              </a:rPr>
              <a:t>如何开票？</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2623820" y="4678045"/>
            <a:ext cx="7281545" cy="1753235"/>
          </a:xfrm>
          <a:prstGeom prst="rect">
            <a:avLst/>
          </a:prstGeom>
          <a:solidFill>
            <a:schemeClr val="accent2">
              <a:lumMod val="40000"/>
              <a:lumOff val="60000"/>
            </a:schemeClr>
          </a:solidFill>
        </p:spPr>
        <p:txBody>
          <a:bodyPr wrap="square" rtlCol="0" anchor="t">
            <a:spAutoFit/>
          </a:bodyPr>
          <a:p>
            <a:pPr algn="just" defTabSz="913765">
              <a:lnSpc>
                <a:spcPct val="150000"/>
              </a:lnSpc>
              <a:buClrTx/>
              <a:buSzTx/>
              <a:buFontTx/>
            </a:pPr>
            <a:r>
              <a:rPr b="1">
                <a:latin typeface="微软雅黑" panose="020B0503020204020204" pitchFamily="34" charset="-122"/>
                <a:sym typeface="+mn-ea"/>
              </a:rPr>
              <a:t>需要提醒的是，按照《中华人民共和国发票管理办法》等相关规定，纳税人应</a:t>
            </a:r>
            <a:r>
              <a:rPr b="1">
                <a:solidFill>
                  <a:srgbClr val="FF0000"/>
                </a:solidFill>
                <a:latin typeface="微软雅黑" panose="020B0503020204020204" pitchFamily="34" charset="-122"/>
                <a:sym typeface="+mn-ea"/>
              </a:rPr>
              <a:t>如实开具</a:t>
            </a:r>
            <a:r>
              <a:rPr b="1">
                <a:latin typeface="微软雅黑" panose="020B0503020204020204" pitchFamily="34" charset="-122"/>
                <a:sym typeface="+mn-ea"/>
              </a:rPr>
              <a:t>发票。纳税人享受减按1%征收率征收政策的，在开具增值税普通发票时，应当在税率或征收率栏次填写“1%”字样。今后，纳税人</a:t>
            </a:r>
            <a:r>
              <a:rPr b="1">
                <a:solidFill>
                  <a:srgbClr val="FF0000"/>
                </a:solidFill>
                <a:latin typeface="微软雅黑" panose="020B0503020204020204" pitchFamily="34" charset="-122"/>
                <a:sym typeface="+mn-ea"/>
              </a:rPr>
              <a:t>应当按照上述规定开具</a:t>
            </a:r>
            <a:r>
              <a:rPr b="1">
                <a:latin typeface="微软雅黑" panose="020B0503020204020204" pitchFamily="34" charset="-122"/>
                <a:sym typeface="+mn-ea"/>
              </a:rPr>
              <a:t>增值税普通发票。</a:t>
            </a:r>
            <a:endParaRPr lang="zh-CN" altLang="en-US" b="1"/>
          </a:p>
        </p:txBody>
      </p:sp>
      <p:pic>
        <p:nvPicPr>
          <p:cNvPr id="3" name="图片 2" descr="21543007"/>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208260" y="4824095"/>
            <a:ext cx="889635" cy="8896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bldLvl="0" animBg="1"/>
    </p:bldLst>
  </p:timing>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7838</Words>
  <Application>WPS 演示</Application>
  <PresentationFormat>宽屏</PresentationFormat>
  <Paragraphs>363</Paragraphs>
  <Slides>45</Slides>
  <Notes>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45</vt:i4>
      </vt:variant>
    </vt:vector>
  </HeadingPairs>
  <TitlesOfParts>
    <vt:vector size="58" baseType="lpstr">
      <vt:lpstr>Arial</vt:lpstr>
      <vt:lpstr>宋体</vt:lpstr>
      <vt:lpstr>Wingdings</vt:lpstr>
      <vt:lpstr>微软雅黑</vt:lpstr>
      <vt:lpstr>方正大黑简体</vt:lpstr>
      <vt:lpstr>等线</vt:lpstr>
      <vt:lpstr>仿宋_GB2312</vt:lpstr>
      <vt:lpstr>仿宋</vt:lpstr>
      <vt:lpstr>Arial Unicode MS</vt:lpstr>
      <vt:lpstr>等线 Light</vt:lpstr>
      <vt:lpstr>Calibri</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橘子橘子</cp:lastModifiedBy>
  <cp:revision>267</cp:revision>
  <dcterms:created xsi:type="dcterms:W3CDTF">2019-06-19T02:08:00Z</dcterms:created>
  <dcterms:modified xsi:type="dcterms:W3CDTF">2020-05-12T23:14:00Z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