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1.svg" ContentType="image/svg+xml"/>
  <Override PartName="/ppt/media/image2.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41"/>
  </p:notesMasterIdLst>
  <p:handoutMasterIdLst>
    <p:handoutMasterId r:id="rId42"/>
  </p:handoutMasterIdLst>
  <p:sldIdLst>
    <p:sldId id="414" r:id="rId4"/>
    <p:sldId id="413" r:id="rId5"/>
    <p:sldId id="417" r:id="rId6"/>
    <p:sldId id="415" r:id="rId7"/>
    <p:sldId id="542" r:id="rId8"/>
    <p:sldId id="541" r:id="rId9"/>
    <p:sldId id="544" r:id="rId10"/>
    <p:sldId id="418" r:id="rId11"/>
    <p:sldId id="624" r:id="rId12"/>
    <p:sldId id="434" r:id="rId13"/>
    <p:sldId id="420" r:id="rId14"/>
    <p:sldId id="653" r:id="rId15"/>
    <p:sldId id="579" r:id="rId16"/>
    <p:sldId id="580" r:id="rId17"/>
    <p:sldId id="581" r:id="rId18"/>
    <p:sldId id="514" r:id="rId19"/>
    <p:sldId id="515" r:id="rId20"/>
    <p:sldId id="507" r:id="rId21"/>
    <p:sldId id="518" r:id="rId22"/>
    <p:sldId id="516" r:id="rId23"/>
    <p:sldId id="517" r:id="rId24"/>
    <p:sldId id="438" r:id="rId25"/>
    <p:sldId id="419" r:id="rId26"/>
    <p:sldId id="610" r:id="rId27"/>
    <p:sldId id="484" r:id="rId28"/>
    <p:sldId id="511" r:id="rId29"/>
    <p:sldId id="422" r:id="rId30"/>
    <p:sldId id="612" r:id="rId31"/>
    <p:sldId id="487" r:id="rId32"/>
    <p:sldId id="427" r:id="rId33"/>
    <p:sldId id="611" r:id="rId34"/>
    <p:sldId id="475" r:id="rId35"/>
    <p:sldId id="605" r:id="rId36"/>
    <p:sldId id="446" r:id="rId37"/>
    <p:sldId id="447" r:id="rId38"/>
    <p:sldId id="448" r:id="rId39"/>
    <p:sldId id="449" r:id="rId4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2" clrIdx="0"/>
  <p:cmAuthor id="2" name="李欣倪" initials="李欣倪"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745"/>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6" Type="http://schemas.openxmlformats.org/officeDocument/2006/relationships/commentAuthors" Target="commentAuthors.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handoutMaster" Target="handoutMasters/handoutMaster1.xml"/><Relationship Id="rId41" Type="http://schemas.openxmlformats.org/officeDocument/2006/relationships/notesMaster" Target="notesMasters/notesMaster1.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stretch>
            <a:fillRect/>
          </a:stretch>
        </p:blipFill>
        <p:spPr>
          <a:xfrm>
            <a:off x="247650" y="271463"/>
            <a:ext cx="889000" cy="596900"/>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5127" name="组合 9"/>
          <p:cNvGrpSpPr/>
          <p:nvPr userDrawn="1"/>
        </p:nvGrpSpPr>
        <p:grpSpPr>
          <a:xfrm>
            <a:off x="8975725" y="215900"/>
            <a:ext cx="2959100" cy="447675"/>
            <a:chOff x="2242052" y="404335"/>
            <a:chExt cx="8667992" cy="1310268"/>
          </a:xfrm>
        </p:grpSpPr>
        <p:sp>
          <p:nvSpPr>
            <p:cNvPr id="11" name="PA-任意多边形 20"/>
            <p:cNvSpPr/>
            <p:nvPr>
              <p:custDataLst>
                <p:tags r:id="rId3"/>
              </p:custDataLst>
            </p:nvPr>
          </p:nvSpPr>
          <p:spPr>
            <a:xfrm>
              <a:off x="5068389" y="404335"/>
              <a:ext cx="5841652" cy="895648"/>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fontAlgn="auto"/>
              <a:endParaRPr lang="zh-CN" altLang="zh-CN" sz="72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PA-任意多边形 24"/>
            <p:cNvSpPr/>
            <p:nvPr>
              <p:custDataLst>
                <p:tags r:id="rId4"/>
              </p:custDataLst>
            </p:nvPr>
          </p:nvSpPr>
          <p:spPr>
            <a:xfrm>
              <a:off x="5068392" y="1401306"/>
              <a:ext cx="5841652" cy="241261"/>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dist" fontAlgn="auto"/>
              <a:endParaRPr lang="zh-CN" altLang="en-US" sz="20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3" name="PA-任意多边形 22"/>
            <p:cNvSpPr/>
            <p:nvPr>
              <p:custDataLst>
                <p:tags r:id="rId5"/>
              </p:custDataLst>
            </p:nvPr>
          </p:nvSpPr>
          <p:spPr>
            <a:xfrm>
              <a:off x="2242052" y="404335"/>
              <a:ext cx="2655878"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fontAlgn="auto"/>
              <a:endParaRPr lang="zh-CN" altLang="en-US" sz="3200" strike="noStrike" noProof="1">
                <a:solidFill>
                  <a:srgbClr val="004DA1"/>
                </a:solidFill>
                <a:effectLst>
                  <a:outerShdw blurRad="38100" dist="38100" dir="2700000" algn="tl">
                    <a:srgbClr val="000000">
                      <a:alpha val="43137"/>
                    </a:srgbClr>
                  </a:outerShdw>
                </a:effectLst>
              </a:endParaRPr>
            </a:p>
          </p:txBody>
        </p:sp>
      </p:grpSp>
      <p:cxnSp>
        <p:nvCxnSpPr>
          <p:cNvPr id="14"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178268"/>
            <a:ext cx="889000" cy="545031"/>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033689" y="6423887"/>
            <a:ext cx="2194869"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
        <p:nvSpPr>
          <p:cNvPr id="15" name="文本框 14"/>
          <p:cNvSpPr txBox="1"/>
          <p:nvPr userDrawn="1"/>
        </p:nvSpPr>
        <p:spPr>
          <a:xfrm>
            <a:off x="251470" y="665633"/>
            <a:ext cx="987425" cy="276999"/>
          </a:xfrm>
          <a:prstGeom prst="rect">
            <a:avLst/>
          </a:prstGeom>
          <a:noFill/>
        </p:spPr>
        <p:txBody>
          <a:bodyPr wrap="square" rtlCol="0">
            <a:spAutoFit/>
          </a:bodyPr>
          <a:lstStyle/>
          <a:p>
            <a:r>
              <a:rPr lang="zh-CN" altLang="en-US" sz="1200" dirty="0">
                <a:solidFill>
                  <a:srgbClr val="004DA1"/>
                </a:solidFill>
                <a:latin typeface="方正大黑简体" panose="03000509000000000000" pitchFamily="65" charset="-122"/>
                <a:ea typeface="方正大黑简体" panose="03000509000000000000" pitchFamily="65" charset="-122"/>
              </a:rPr>
              <a:t>纳税人学堂</a:t>
            </a:r>
            <a:endParaRPr lang="zh-CN" altLang="en-US" sz="1200" dirty="0"/>
          </a:p>
        </p:txBody>
      </p:sp>
      <p:sp>
        <p:nvSpPr>
          <p:cNvPr id="7" name="文本框 6"/>
          <p:cNvSpPr txBox="1"/>
          <p:nvPr userDrawn="1"/>
        </p:nvSpPr>
        <p:spPr>
          <a:xfrm>
            <a:off x="10119157" y="6054555"/>
            <a:ext cx="2364260" cy="369332"/>
          </a:xfrm>
          <a:prstGeom prst="rect">
            <a:avLst/>
          </a:prstGeom>
          <a:noFill/>
        </p:spPr>
        <p:txBody>
          <a:bodyPr wrap="square" rtlCol="0">
            <a:spAutoFit/>
          </a:bodyPr>
          <a:lstStyle/>
          <a:p>
            <a:r>
              <a:rPr lang="zh-CN" altLang="en-US" dirty="0">
                <a:solidFill>
                  <a:srgbClr val="004DA1"/>
                </a:solidFill>
                <a:latin typeface="方正大黑简体" panose="03000509000000000000" pitchFamily="65" charset="-122"/>
                <a:ea typeface="方正大黑简体" panose="03000509000000000000" pitchFamily="65" charset="-122"/>
              </a:rPr>
              <a:t>广西税务在线直播</a:t>
            </a:r>
            <a:endParaRPr lang="zh-CN" altLang="en-US" dirty="0">
              <a:solidFill>
                <a:srgbClr val="004DA1"/>
              </a:solidFill>
              <a:latin typeface="方正大黑简体" panose="03000509000000000000" pitchFamily="65" charset="-122"/>
              <a:ea typeface="方正大黑简体" panose="03000509000000000000" pitchFamily="65"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2" Type="http://schemas.openxmlformats.org/officeDocument/2006/relationships/theme" Target="../theme/theme2.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svg"/><Relationship Id="rId3" Type="http://schemas.openxmlformats.org/officeDocument/2006/relationships/image" Target="../media/image4.png"/><Relationship Id="rId2" Type="http://schemas.openxmlformats.org/officeDocument/2006/relationships/image" Target="../media/image1.svg"/><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png"/><Relationship Id="rId1" Type="http://schemas.openxmlformats.org/officeDocument/2006/relationships/tags" Target="../tags/tag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8.png"/><Relationship Id="rId1" Type="http://schemas.openxmlformats.org/officeDocument/2006/relationships/tags" Target="../tags/tag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4.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9" name="矩形 8"/>
          <p:cNvSpPr/>
          <p:nvPr/>
        </p:nvSpPr>
        <p:spPr>
          <a:xfrm>
            <a:off x="-635"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13315" name="图片 4"/>
          <p:cNvPicPr>
            <a:picLocks noChangeAspect="1"/>
          </p:cNvPicPr>
          <p:nvPr/>
        </p:nvPicPr>
        <p:blipFill>
          <a:blip r:embed="rId1" cstate="print"/>
          <a:stretch>
            <a:fillRect/>
          </a:stretch>
        </p:blipFill>
        <p:spPr>
          <a:xfrm>
            <a:off x="5048250" y="492125"/>
            <a:ext cx="2093913" cy="1409700"/>
          </a:xfrm>
          <a:prstGeom prst="rect">
            <a:avLst/>
          </a:prstGeom>
          <a:noFill/>
          <a:ln w="9525">
            <a:noFill/>
          </a:ln>
        </p:spPr>
      </p:pic>
      <p:grpSp>
        <p:nvGrpSpPr>
          <p:cNvPr id="13316" name="组合 6"/>
          <p:cNvGrpSpPr/>
          <p:nvPr/>
        </p:nvGrpSpPr>
        <p:grpSpPr>
          <a:xfrm>
            <a:off x="1894713" y="2398152"/>
            <a:ext cx="7935482" cy="1571610"/>
            <a:chOff x="1769069" y="2733960"/>
            <a:chExt cx="7934583" cy="1571794"/>
          </a:xfrm>
        </p:grpSpPr>
        <p:sp>
          <p:nvSpPr>
            <p:cNvPr id="2" name="矩形 1"/>
            <p:cNvSpPr/>
            <p:nvPr/>
          </p:nvSpPr>
          <p:spPr>
            <a:xfrm>
              <a:off x="2585538" y="2733960"/>
              <a:ext cx="6786111" cy="1322225"/>
            </a:xfrm>
            <a:prstGeom prst="rect">
              <a:avLst/>
            </a:prstGeom>
          </p:spPr>
          <p:txBody>
            <a:bodyPr wrap="none">
              <a:spAutoFit/>
            </a:bodyPr>
            <a:lstStyle/>
            <a:p>
              <a:pPr algn="ctr" fontAlgn="auto"/>
              <a:r>
                <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rPr>
                <a:t>增值税一般纳税人防疫期间</a:t>
              </a:r>
              <a:endPar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a:p>
              <a:pPr algn="ctr" fontAlgn="auto"/>
              <a:r>
                <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rPr>
                <a:t>申报操作要点及热点问题解析</a:t>
              </a:r>
              <a:endPar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
          <p:nvSpPr>
            <p:cNvPr id="13318" name="矩形 5"/>
            <p:cNvSpPr/>
            <p:nvPr/>
          </p:nvSpPr>
          <p:spPr>
            <a:xfrm>
              <a:off x="1769069" y="3783723"/>
              <a:ext cx="7934583" cy="522031"/>
            </a:xfrm>
            <a:prstGeom prst="rect">
              <a:avLst/>
            </a:prstGeom>
            <a:noFill/>
            <a:ln w="9525">
              <a:noFill/>
            </a:ln>
          </p:spPr>
          <p:txBody>
            <a:bodyPr wrap="square" anchor="t">
              <a:spAutoFit/>
            </a:bodyPr>
            <a:lstStyle/>
            <a:p>
              <a:pPr algn="ct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sp>
        <p:nvSpPr>
          <p:cNvPr id="13319" name="文本框 7"/>
          <p:cNvSpPr txBox="1"/>
          <p:nvPr/>
        </p:nvSpPr>
        <p:spPr>
          <a:xfrm>
            <a:off x="4176395" y="4847273"/>
            <a:ext cx="3840480" cy="922020"/>
          </a:xfrm>
          <a:prstGeom prst="rect">
            <a:avLst/>
          </a:prstGeom>
          <a:noFill/>
          <a:ln w="9525">
            <a:noFill/>
          </a:ln>
        </p:spPr>
        <p:txBody>
          <a:bodyPr wrap="none" anchor="t">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国家税务总局广西壮族自治区税务局</a:t>
            </a:r>
            <a:endParaRPr lang="zh-CN" altLang="en-US" dirty="0">
              <a:solidFill>
                <a:schemeClr val="bg1"/>
              </a:solidFill>
              <a:latin typeface="微软雅黑" panose="020B0503020204020204" pitchFamily="34" charset="-122"/>
              <a:ea typeface="微软雅黑" panose="020B0503020204020204" pitchFamily="34" charset="-122"/>
            </a:endParaRPr>
          </a:p>
          <a:p>
            <a:pPr algn="ctr"/>
            <a:endParaRPr lang="en-US" altLang="zh-CN" dirty="0">
              <a:solidFill>
                <a:schemeClr val="bg1"/>
              </a:solidFill>
              <a:latin typeface="微软雅黑" panose="020B0503020204020204" pitchFamily="34" charset="-122"/>
              <a:ea typeface="微软雅黑" panose="020B0503020204020204" pitchFamily="34" charset="-122"/>
            </a:endParaRPr>
          </a:p>
          <a:p>
            <a:pPr algn="ctr"/>
            <a:r>
              <a:rPr lang="en-US" altLang="zh-CN" dirty="0">
                <a:solidFill>
                  <a:schemeClr val="bg1"/>
                </a:solidFill>
                <a:latin typeface="微软雅黑" panose="020B0503020204020204" pitchFamily="34" charset="-122"/>
                <a:ea typeface="微软雅黑" panose="020B0503020204020204" pitchFamily="34" charset="-122"/>
              </a:rPr>
              <a:t>2020</a:t>
            </a:r>
            <a:r>
              <a:rPr lang="zh-CN" altLang="en-US" dirty="0" smtClean="0">
                <a:solidFill>
                  <a:schemeClr val="bg1"/>
                </a:solidFill>
                <a:latin typeface="微软雅黑" panose="020B0503020204020204" pitchFamily="34" charset="-122"/>
                <a:ea typeface="微软雅黑" panose="020B0503020204020204" pitchFamily="34" charset="-122"/>
              </a:rPr>
              <a:t>年</a:t>
            </a:r>
            <a:r>
              <a:rPr lang="en-US" altLang="zh-CN" dirty="0" smtClean="0">
                <a:solidFill>
                  <a:schemeClr val="bg1"/>
                </a:solidFill>
                <a:latin typeface="微软雅黑" panose="020B0503020204020204" pitchFamily="34" charset="-122"/>
                <a:ea typeface="微软雅黑" panose="020B0503020204020204" pitchFamily="34" charset="-122"/>
              </a:rPr>
              <a:t>5</a:t>
            </a:r>
            <a:r>
              <a:rPr lang="zh-CN" altLang="en-US" dirty="0" smtClean="0">
                <a:solidFill>
                  <a:schemeClr val="bg1"/>
                </a:solidFill>
                <a:latin typeface="微软雅黑" panose="020B0503020204020204" pitchFamily="34" charset="-122"/>
                <a:ea typeface="微软雅黑" panose="020B0503020204020204" pitchFamily="34" charset="-122"/>
              </a:rPr>
              <a:t>月</a:t>
            </a:r>
            <a:r>
              <a:rPr lang="en-US" altLang="zh-CN" dirty="0" smtClean="0">
                <a:solidFill>
                  <a:schemeClr val="bg1"/>
                </a:solidFill>
                <a:latin typeface="微软雅黑" panose="020B0503020204020204" pitchFamily="34" charset="-122"/>
                <a:ea typeface="微软雅黑" panose="020B0503020204020204" pitchFamily="34" charset="-122"/>
              </a:rPr>
              <a:t>13</a:t>
            </a:r>
            <a:r>
              <a:rPr lang="zh-CN" altLang="en-US" dirty="0" smtClean="0">
                <a:solidFill>
                  <a:schemeClr val="bg1"/>
                </a:solidFill>
                <a:latin typeface="微软雅黑" panose="020B0503020204020204" pitchFamily="34" charset="-122"/>
                <a:ea typeface="微软雅黑" panose="020B0503020204020204" pitchFamily="34" charset="-122"/>
              </a:rPr>
              <a:t>日</a:t>
            </a:r>
            <a:endParaRPr lang="zh-CN" altLang="en-US"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4788" y="2435225"/>
            <a:ext cx="9242425" cy="922020"/>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未充分享受优惠政策</a:t>
            </a:r>
            <a:endPar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398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1.1 </a:t>
            </a:r>
            <a:r>
              <a:rPr lang="zh-CN" altLang="en-US" sz="3200" b="1" dirty="0">
                <a:solidFill>
                  <a:schemeClr val="bg1"/>
                </a:solidFill>
              </a:rPr>
              <a:t>公共交通服务、快递收派和生活服务纳税人从未申报免税销售额</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endParaRPr lang="en-US" altLang="zh-CN" sz="2000" strike="noStrike" noProof="1">
              <a:solidFill>
                <a:srgbClr val="404040"/>
              </a:solidFill>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政策要点：</a:t>
            </a:r>
            <a:r>
              <a:rPr sz="2000" strike="noStrike" noProof="1">
                <a:latin typeface="微软雅黑" panose="020B0503020204020204" pitchFamily="34" charset="-122"/>
                <a:ea typeface="微软雅黑" panose="020B0503020204020204" pitchFamily="34" charset="-122"/>
              </a:rPr>
              <a:t>根据财政部 税务总局公告2020年第8号第五条规定，疫情防控期间对纳税人提供</a:t>
            </a:r>
            <a:r>
              <a:rPr sz="2000" b="1" strike="noStrike" noProof="1">
                <a:solidFill>
                  <a:srgbClr val="FF0000"/>
                </a:solidFill>
                <a:latin typeface="微软雅黑" panose="020B0503020204020204" pitchFamily="34" charset="-122"/>
                <a:ea typeface="微软雅黑" panose="020B0503020204020204" pitchFamily="34" charset="-122"/>
              </a:rPr>
              <a:t>公共交通运输服务、生活服务，以及为居民提供必需生活物资快递收派服务</a:t>
            </a:r>
            <a:r>
              <a:rPr sz="2000" strike="noStrike" noProof="1">
                <a:latin typeface="微软雅黑" panose="020B0503020204020204" pitchFamily="34" charset="-122"/>
                <a:ea typeface="微软雅黑" panose="020B0503020204020204" pitchFamily="34" charset="-122"/>
              </a:rPr>
              <a:t>取得的收入，</a:t>
            </a:r>
            <a:r>
              <a:rPr sz="2000" b="1" strike="noStrike" noProof="1">
                <a:solidFill>
                  <a:srgbClr val="FF0000"/>
                </a:solidFill>
                <a:latin typeface="微软雅黑" panose="020B0503020204020204" pitchFamily="34" charset="-122"/>
                <a:ea typeface="微软雅黑" panose="020B0503020204020204" pitchFamily="34" charset="-122"/>
              </a:rPr>
              <a:t>免征</a:t>
            </a:r>
            <a:r>
              <a:rPr sz="2000" strike="noStrike" noProof="1">
                <a:latin typeface="微软雅黑" panose="020B0503020204020204" pitchFamily="34" charset="-122"/>
                <a:ea typeface="微软雅黑" panose="020B0503020204020204" pitchFamily="34" charset="-122"/>
              </a:rPr>
              <a:t>增值税。</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000" b="1">
                <a:solidFill>
                  <a:schemeClr val="accent1"/>
                </a:solidFill>
                <a:latin typeface="微软雅黑" panose="020B0503020204020204" pitchFamily="34" charset="-122"/>
                <a:sym typeface="+mn-ea"/>
              </a:rPr>
              <a:t>问题情形：</a:t>
            </a:r>
            <a:r>
              <a:rPr sz="2000">
                <a:latin typeface="微软雅黑" panose="020B0503020204020204" pitchFamily="34" charset="-122"/>
                <a:ea typeface="微软雅黑" panose="020B0503020204020204" pitchFamily="34" charset="-122"/>
                <a:sym typeface="+mn-ea"/>
              </a:rPr>
              <a:t>税务</a:t>
            </a:r>
            <a:r>
              <a:rPr lang="zh-CN" sz="2000">
                <a:latin typeface="微软雅黑" panose="020B0503020204020204" pitchFamily="34" charset="-122"/>
                <a:ea typeface="微软雅黑" panose="020B0503020204020204" pitchFamily="34" charset="-122"/>
                <a:sym typeface="+mn-ea"/>
              </a:rPr>
              <a:t>登记中</a:t>
            </a:r>
            <a:r>
              <a:rPr sz="2000" strike="noStrike" noProof="1">
                <a:latin typeface="微软雅黑" panose="020B0503020204020204" pitchFamily="34" charset="-122"/>
                <a:ea typeface="微软雅黑" panose="020B0503020204020204" pitchFamily="34" charset="-122"/>
              </a:rPr>
              <a:t>主行业分别为公共交通服务、快递收派和生活服务等行业的纳税人，当期申报应税销售额合计大于零，且2020年以来未申报疫情防控期间免征增值税优惠政策免税销售额。</a:t>
            </a:r>
            <a:r>
              <a:rPr lang="zh-CN" sz="2000">
                <a:latin typeface="微软雅黑" panose="020B0503020204020204" pitchFamily="34" charset="-122"/>
                <a:ea typeface="微软雅黑" panose="020B0503020204020204" pitchFamily="34" charset="-122"/>
                <a:sym typeface="+mn-ea"/>
              </a:rPr>
              <a:t>考虑可能是纳税人不了解政策导致应享未享。</a:t>
            </a:r>
            <a:endParaRPr lang="zh-CN"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21665" y="1746885"/>
            <a:ext cx="11174730" cy="4984750"/>
          </a:xfrm>
          <a:prstGeom prst="rect">
            <a:avLst/>
          </a:prstGeom>
          <a:noFill/>
        </p:spPr>
        <p:txBody>
          <a:bodyPr wrap="square" rtlCol="0">
            <a:spAutoFit/>
          </a:bodyPr>
          <a:p>
            <a:r>
              <a:rPr lang="en-US" altLang="zh-CN"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财税〔2016〕36号</a:t>
            </a:r>
            <a:r>
              <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rPr>
              <a:t>：</a:t>
            </a:r>
            <a:endPar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endParaRPr>
          </a:p>
          <a:p>
            <a:pPr fontAlgn="auto">
              <a:lnSpc>
                <a:spcPct val="150000"/>
              </a:lnSpc>
            </a:pPr>
            <a:r>
              <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rPr>
              <a:t>      </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生活服务的具体范围，按照《销售服务、无形资产、不动产注释》(财税〔2016〕36号印发)规定执行。生活服务，是指为满足</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城乡居民日常生活需求</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提供的各类服务活动，包括</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文化体育</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教育医疗</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旅游娱乐</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餐饮住宿</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居民日常</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服务和</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其他生活</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要点：</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、企业可对照上述增值税税目注释享受相关免税政策。 </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、生活服务免税政策不区分服务对象。无论是提供服务给个人还是企业，都可以享受。而快递收派服务免征增值税的范围必须是疫情防控期间为居民提供必需生活物资快递收派服务取得的收入。</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、无论是小规模纳税人还是一般纳税人，都可以享受。</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r>
              <a:rPr lang="zh-CN" altLang="en-US" dirty="0">
                <a:latin typeface="微软雅黑" panose="020B0503020204020204" pitchFamily="34" charset="-122"/>
                <a:ea typeface="宋体" panose="02010600030101010101" pitchFamily="2" charset="-122"/>
                <a:cs typeface="微软雅黑" panose="020B0503020204020204" pitchFamily="34" charset="-122"/>
                <a:sym typeface="+mn-ea"/>
              </a:rPr>
              <a:t>    </a:t>
            </a: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免税政策执行口径和范围</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398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1.2 </a:t>
            </a:r>
            <a:r>
              <a:rPr lang="zh-CN" altLang="en-US" sz="3200" b="1" dirty="0">
                <a:solidFill>
                  <a:schemeClr val="bg1"/>
                </a:solidFill>
              </a:rPr>
              <a:t>公共交通服务、快递收派和生活服务纳税人当期未申报免税销售额且存在未开具发票收入</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endParaRPr lang="en-US" altLang="zh-CN" sz="2000" strike="noStrike" noProof="1">
              <a:solidFill>
                <a:srgbClr val="404040"/>
              </a:solidFill>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政策要点：</a:t>
            </a:r>
            <a:r>
              <a:rPr sz="2000" strike="noStrike" noProof="1">
                <a:latin typeface="微软雅黑" panose="020B0503020204020204" pitchFamily="34" charset="-122"/>
                <a:ea typeface="微软雅黑" panose="020B0503020204020204" pitchFamily="34" charset="-122"/>
              </a:rPr>
              <a:t>据财政部 税务总局公告2020年第8号第五条规定，疫情防控期间对纳税人提供公共交通运输服务、生活服务，以及为居民提供必需生活物资快递收派服务取得的收入，免征增值税。</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问题情形：</a:t>
            </a:r>
            <a:r>
              <a:rPr lang="zh-CN" sz="2000" strike="noStrike" noProof="1">
                <a:latin typeface="微软雅黑" panose="020B0503020204020204" pitchFamily="34" charset="-122"/>
                <a:ea typeface="微软雅黑" panose="020B0503020204020204" pitchFamily="34" charset="-122"/>
              </a:rPr>
              <a:t>税务</a:t>
            </a:r>
            <a:r>
              <a:rPr sz="2000" strike="noStrike" noProof="1">
                <a:latin typeface="微软雅黑" panose="020B0503020204020204" pitchFamily="34" charset="-122"/>
                <a:ea typeface="微软雅黑" panose="020B0503020204020204" pitchFamily="34" charset="-122"/>
              </a:rPr>
              <a:t>登记主行业分别为公共交通服务、快递收派和生活服务等行业的纳税人，当期申报应税销售额合计大于零，且2020年以来未申报疫情防控期间免征增值税优惠政策免税销售额，并且当期申报未开具发票销售额大于零。</a:t>
            </a:r>
            <a:r>
              <a:rPr lang="zh-CN" sz="2000" strike="noStrike" noProof="1">
                <a:latin typeface="微软雅黑" panose="020B0503020204020204" pitchFamily="34" charset="-122"/>
                <a:ea typeface="微软雅黑" panose="020B0503020204020204" pitchFamily="34" charset="-122"/>
              </a:rPr>
              <a:t>考虑可能是纳税人不了解政策或者填报错误导致未能享受优惠。</a:t>
            </a:r>
            <a:endParaRPr lang="zh-CN"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804545" y="1436370"/>
            <a:ext cx="4197985" cy="452310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400" b="1">
                <a:sym typeface="+mn-ea"/>
              </a:rPr>
              <a:t>案例详情：</a:t>
            </a:r>
            <a:endParaRPr lang="zh-CN" altLang="en-US" sz="2400" b="1">
              <a:sym typeface="+mn-ea"/>
            </a:endParaRPr>
          </a:p>
          <a:p>
            <a:pPr fontAlgn="auto">
              <a:lnSpc>
                <a:spcPct val="150000"/>
              </a:lnSpc>
            </a:pPr>
            <a:r>
              <a:rPr lang="en-US" sz="2400"/>
              <a:t>A</a:t>
            </a:r>
            <a:r>
              <a:rPr lang="zh-CN" altLang="en-US" sz="2400"/>
              <a:t>企业是从事餐饮服务的一般纳税人，</a:t>
            </a:r>
            <a:r>
              <a:rPr lang="en-US" altLang="zh-CN" sz="2400"/>
              <a:t>2</a:t>
            </a:r>
            <a:r>
              <a:rPr lang="zh-CN" altLang="en-US" sz="2400"/>
              <a:t>月份取得</a:t>
            </a:r>
            <a:r>
              <a:rPr lang="en-US" altLang="zh-CN" sz="2400"/>
              <a:t>30</a:t>
            </a:r>
            <a:r>
              <a:rPr lang="zh-CN" altLang="en-US" sz="2400"/>
              <a:t>万元收入，均未开具发票。</a:t>
            </a:r>
            <a:endParaRPr lang="zh-CN" altLang="en-US" sz="2400"/>
          </a:p>
          <a:p>
            <a:pPr fontAlgn="auto">
              <a:lnSpc>
                <a:spcPct val="150000"/>
              </a:lnSpc>
            </a:pPr>
            <a:endParaRPr lang="zh-CN" altLang="en-US" sz="2400"/>
          </a:p>
          <a:p>
            <a:pPr fontAlgn="auto">
              <a:lnSpc>
                <a:spcPct val="150000"/>
              </a:lnSpc>
            </a:pPr>
            <a:r>
              <a:rPr lang="zh-CN" altLang="en-US" sz="2400"/>
              <a:t>在申报</a:t>
            </a:r>
            <a:r>
              <a:rPr lang="en-US" altLang="zh-CN" sz="2400"/>
              <a:t>2</a:t>
            </a:r>
            <a:r>
              <a:rPr lang="zh-CN" altLang="en-US" sz="2400"/>
              <a:t>月所属期增值税时，将</a:t>
            </a:r>
            <a:r>
              <a:rPr lang="en-US" altLang="zh-CN" sz="2400"/>
              <a:t>30</a:t>
            </a:r>
            <a:r>
              <a:rPr lang="zh-CN" altLang="en-US" sz="2400"/>
              <a:t>万元全部做了</a:t>
            </a:r>
            <a:r>
              <a:rPr lang="en-US" altLang="zh-CN" sz="2400" b="1">
                <a:solidFill>
                  <a:srgbClr val="FF0000"/>
                </a:solidFill>
              </a:rPr>
              <a:t>6%</a:t>
            </a:r>
            <a:r>
              <a:rPr lang="zh-CN" altLang="en-US" sz="2400" b="1">
                <a:solidFill>
                  <a:srgbClr val="FF0000"/>
                </a:solidFill>
              </a:rPr>
              <a:t>税率</a:t>
            </a:r>
            <a:r>
              <a:rPr lang="zh-CN" altLang="en-US" sz="2400"/>
              <a:t>的</a:t>
            </a:r>
            <a:r>
              <a:rPr lang="zh-CN" altLang="en-US" sz="2400" b="1">
                <a:solidFill>
                  <a:srgbClr val="FF0000"/>
                </a:solidFill>
              </a:rPr>
              <a:t>未开票收入</a:t>
            </a:r>
            <a:r>
              <a:rPr lang="zh-CN" altLang="en-US" sz="2400"/>
              <a:t>的申报。</a:t>
            </a:r>
            <a:endParaRPr lang="zh-CN" altLang="en-US" sz="2400"/>
          </a:p>
        </p:txBody>
      </p:sp>
      <p:sp>
        <p:nvSpPr>
          <p:cNvPr id="4" name="文本框 3"/>
          <p:cNvSpPr txBox="1"/>
          <p:nvPr/>
        </p:nvSpPr>
        <p:spPr>
          <a:xfrm>
            <a:off x="7267575" y="1873885"/>
            <a:ext cx="4196715" cy="396938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400" b="1">
                <a:sym typeface="+mn-ea"/>
              </a:rPr>
              <a:t>案例解析：</a:t>
            </a:r>
            <a:endParaRPr lang="zh-CN" altLang="en-US" sz="2400" b="1"/>
          </a:p>
          <a:p>
            <a:pPr fontAlgn="auto">
              <a:lnSpc>
                <a:spcPct val="150000"/>
              </a:lnSpc>
            </a:pPr>
            <a:r>
              <a:rPr lang="zh-CN" altLang="en-US" sz="2400"/>
              <a:t>2月份提供餐饮服务取得的收入可以享受疫情期间免征增值税的优惠政策，在申报时应当按照</a:t>
            </a:r>
            <a:r>
              <a:rPr lang="zh-CN" altLang="en-US" sz="2400" b="1">
                <a:solidFill>
                  <a:srgbClr val="FF0000"/>
                </a:solidFill>
              </a:rPr>
              <a:t>免税的未开票收入</a:t>
            </a:r>
            <a:r>
              <a:rPr lang="zh-CN" altLang="en-US" sz="2400"/>
              <a:t>进行申报，之后补开发票时应当按照免税进行补开。</a:t>
            </a:r>
            <a:endParaRPr lang="zh-CN" altLang="en-US" sz="2400"/>
          </a:p>
        </p:txBody>
      </p:sp>
      <p:grpSp>
        <p:nvGrpSpPr>
          <p:cNvPr id="6" name="组合 5"/>
          <p:cNvGrpSpPr/>
          <p:nvPr/>
        </p:nvGrpSpPr>
        <p:grpSpPr>
          <a:xfrm>
            <a:off x="5155565" y="2416175"/>
            <a:ext cx="1490345" cy="159067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pic>
        <p:nvPicPr>
          <p:cNvPr id="10" name="图片 9" descr="21543267"/>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445895" y="3994150"/>
            <a:ext cx="1849120" cy="1849120"/>
          </a:xfrm>
          <a:prstGeom prst="rect">
            <a:avLst/>
          </a:prstGeom>
        </p:spPr>
      </p:pic>
      <p:sp>
        <p:nvSpPr>
          <p:cNvPr id="12" name="文本框 11"/>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3" name="图片 12" descr="21542990"/>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846435" y="99060"/>
            <a:ext cx="914400"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1"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bldLvl="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tretch>
            <a:fillRect/>
          </a:stretch>
        </p:blipFill>
        <p:spPr>
          <a:xfrm>
            <a:off x="53340" y="918210"/>
            <a:ext cx="12138660" cy="5021580"/>
          </a:xfrm>
          <a:prstGeom prst="rect">
            <a:avLst/>
          </a:prstGeom>
        </p:spPr>
      </p:pic>
      <p:sp>
        <p:nvSpPr>
          <p:cNvPr id="5" name="矩形 4"/>
          <p:cNvSpPr/>
          <p:nvPr/>
        </p:nvSpPr>
        <p:spPr>
          <a:xfrm>
            <a:off x="492760" y="5612130"/>
            <a:ext cx="2811145" cy="35814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883920" y="4062730"/>
            <a:ext cx="2372360" cy="35814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左箭头 5"/>
          <p:cNvSpPr/>
          <p:nvPr/>
        </p:nvSpPr>
        <p:spPr>
          <a:xfrm>
            <a:off x="3303905" y="3870325"/>
            <a:ext cx="1781175" cy="55054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此栏不填写</a:t>
            </a:r>
            <a:endParaRPr lang="zh-CN" altLang="en-US"/>
          </a:p>
        </p:txBody>
      </p:sp>
      <p:sp>
        <p:nvSpPr>
          <p:cNvPr id="2" name="文本框 1"/>
          <p:cNvSpPr txBox="1"/>
          <p:nvPr/>
        </p:nvSpPr>
        <p:spPr>
          <a:xfrm>
            <a:off x="1514475" y="162560"/>
            <a:ext cx="8609965" cy="6451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400" b="1">
                <a:sym typeface="+mn-ea"/>
              </a:rPr>
              <a:t>案例：</a:t>
            </a:r>
            <a:r>
              <a:rPr lang="en-US" altLang="zh-CN" sz="2400"/>
              <a:t>2</a:t>
            </a:r>
            <a:r>
              <a:rPr lang="zh-CN" altLang="en-US" sz="2400"/>
              <a:t>月份取得</a:t>
            </a:r>
            <a:r>
              <a:rPr lang="en-US" altLang="zh-CN" sz="2400"/>
              <a:t>30</a:t>
            </a:r>
            <a:r>
              <a:rPr lang="zh-CN" altLang="en-US" sz="2400"/>
              <a:t>万元</a:t>
            </a:r>
            <a:r>
              <a:rPr lang="zh-CN" altLang="en-US" sz="2400">
                <a:sym typeface="+mn-ea"/>
              </a:rPr>
              <a:t>餐饮服务</a:t>
            </a:r>
            <a:r>
              <a:rPr lang="zh-CN" altLang="en-US" sz="2400"/>
              <a:t>收入，均未开具发票。</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6" grpId="1" animBg="1"/>
      <p:bldP spid="5" grpId="0" bldLvl="0" animBg="1"/>
      <p:bldP spid="5" grpId="1" animBg="1"/>
      <p:bldP spid="4" grpId="0" bldLvl="0" animBg="1"/>
      <p:bldP spid="4"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710565" y="1140460"/>
            <a:ext cx="3987165" cy="516953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a:p>
          <a:p>
            <a:pPr fontAlgn="auto">
              <a:lnSpc>
                <a:spcPct val="150000"/>
              </a:lnSpc>
            </a:pPr>
            <a:endParaRPr lang="zh-CN" altLang="en-US" sz="2000"/>
          </a:p>
          <a:p>
            <a:pPr fontAlgn="auto">
              <a:lnSpc>
                <a:spcPct val="150000"/>
              </a:lnSpc>
            </a:pPr>
            <a:r>
              <a:rPr lang="en-US" altLang="zh-CN" sz="2000"/>
              <a:t>A</a:t>
            </a:r>
            <a:r>
              <a:rPr lang="zh-CN" altLang="en-US" sz="2000"/>
              <a:t>企业是从事餐饮服务的一般纳税人，</a:t>
            </a:r>
            <a:r>
              <a:rPr lang="en-US" altLang="zh-CN" sz="2000"/>
              <a:t>3</a:t>
            </a:r>
            <a:r>
              <a:rPr lang="zh-CN" altLang="en-US" sz="2000"/>
              <a:t>月份取得</a:t>
            </a:r>
            <a:r>
              <a:rPr lang="en-US" altLang="zh-CN" sz="2000"/>
              <a:t>30</a:t>
            </a:r>
            <a:r>
              <a:rPr lang="zh-CN" altLang="en-US" sz="2000"/>
              <a:t>万元收入。</a:t>
            </a:r>
            <a:endParaRPr lang="zh-CN" altLang="en-US" sz="2000"/>
          </a:p>
          <a:p>
            <a:pPr fontAlgn="auto">
              <a:lnSpc>
                <a:spcPct val="150000"/>
              </a:lnSpc>
            </a:pPr>
            <a:r>
              <a:rPr lang="zh-CN" sz="2000"/>
              <a:t>全部</a:t>
            </a:r>
            <a:r>
              <a:rPr lang="zh-CN" altLang="en-US" sz="2000"/>
              <a:t>误开</a:t>
            </a:r>
            <a:r>
              <a:rPr lang="zh-CN" altLang="en-US" sz="2000"/>
              <a:t>了税率为</a:t>
            </a:r>
            <a:r>
              <a:rPr lang="en-US" altLang="zh-CN" sz="2000"/>
              <a:t>6%</a:t>
            </a:r>
            <a:r>
              <a:rPr lang="zh-CN" altLang="en-US" sz="2000"/>
              <a:t>的</a:t>
            </a:r>
            <a:r>
              <a:rPr lang="zh-CN" altLang="en-US" sz="2000"/>
              <a:t>增值税专用发票，暂时未能追回。</a:t>
            </a:r>
            <a:endParaRPr lang="zh-CN" altLang="en-US" sz="2000"/>
          </a:p>
          <a:p>
            <a:pPr fontAlgn="auto">
              <a:lnSpc>
                <a:spcPct val="150000"/>
              </a:lnSpc>
            </a:pPr>
            <a:endParaRPr lang="zh-CN" altLang="en-US" sz="2000"/>
          </a:p>
          <a:p>
            <a:pPr fontAlgn="auto">
              <a:lnSpc>
                <a:spcPct val="150000"/>
              </a:lnSpc>
            </a:pPr>
            <a:r>
              <a:rPr lang="en-US" altLang="zh-CN" sz="2000"/>
              <a:t>4</a:t>
            </a:r>
            <a:r>
              <a:rPr lang="zh-CN" altLang="en-US" sz="2000"/>
              <a:t>月份申报期申报时将取得的</a:t>
            </a:r>
            <a:r>
              <a:rPr lang="en-US" altLang="zh-CN" sz="2000"/>
              <a:t>30</a:t>
            </a:r>
            <a:r>
              <a:rPr lang="zh-CN" altLang="en-US" sz="2000"/>
              <a:t>万元收入全部按照</a:t>
            </a:r>
            <a:r>
              <a:rPr lang="en-US" altLang="zh-CN" sz="2000"/>
              <a:t>6%</a:t>
            </a:r>
            <a:r>
              <a:rPr lang="zh-CN" altLang="en-US" sz="2000"/>
              <a:t>税率填写在开具专用发票栏次进行申报并缴纳税款。</a:t>
            </a:r>
            <a:endParaRPr lang="zh-CN" altLang="en-US" sz="2000"/>
          </a:p>
        </p:txBody>
      </p:sp>
      <p:sp>
        <p:nvSpPr>
          <p:cNvPr id="6" name="文本框 5"/>
          <p:cNvSpPr txBox="1"/>
          <p:nvPr/>
        </p:nvSpPr>
        <p:spPr>
          <a:xfrm>
            <a:off x="6642100" y="1874520"/>
            <a:ext cx="5306695" cy="393827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sz="2000" b="1"/>
              <a:t>案例解析：</a:t>
            </a:r>
            <a:endParaRPr lang="zh-CN" altLang="en-US" sz="2000" b="1"/>
          </a:p>
          <a:p>
            <a:endParaRPr lang="zh-CN" altLang="en-US" sz="2000" b="1"/>
          </a:p>
          <a:p>
            <a:pPr fontAlgn="auto">
              <a:lnSpc>
                <a:spcPct val="150000"/>
              </a:lnSpc>
            </a:pPr>
            <a:r>
              <a:rPr lang="en-US" altLang="zh-CN" sz="2000"/>
              <a:t>1</a:t>
            </a:r>
            <a:r>
              <a:rPr sz="2000">
                <a:sym typeface="+mn-ea"/>
              </a:rPr>
              <a:t>纳税人在疫情防控期间已经开具增值税专用发票，按照规定应当开具对应红字发票而未及时开具的，可以</a:t>
            </a:r>
            <a:r>
              <a:rPr sz="2000" b="1">
                <a:solidFill>
                  <a:srgbClr val="FF0000"/>
                </a:solidFill>
                <a:sym typeface="+mn-ea"/>
              </a:rPr>
              <a:t>先适用</a:t>
            </a:r>
            <a:r>
              <a:rPr sz="2000">
                <a:sym typeface="+mn-ea"/>
              </a:rPr>
              <a:t>免征增值税政策，对应红字发票应当于相关免征增值税政策执行到期后1个月内完成开具。</a:t>
            </a:r>
            <a:r>
              <a:rPr lang="zh-CN" sz="2000">
                <a:sym typeface="+mn-ea"/>
              </a:rPr>
              <a:t>因而开具专用发票也可以先按照免税来进行申报，</a:t>
            </a:r>
            <a:r>
              <a:rPr lang="zh-CN" sz="2000">
                <a:sym typeface="+mn-ea"/>
              </a:rPr>
              <a:t>专用发票的数据可以先按负数冲减</a:t>
            </a:r>
            <a:r>
              <a:rPr lang="zh-CN" sz="2000">
                <a:sym typeface="+mn-ea"/>
              </a:rPr>
              <a:t>。</a:t>
            </a:r>
            <a:endParaRPr lang="zh-CN" altLang="en-US" sz="2000"/>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4824730" y="2372995"/>
            <a:ext cx="1570355" cy="1679575"/>
            <a:chOff x="8279408" y="931212"/>
            <a:chExt cx="607475"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74" y="1318494"/>
              <a:ext cx="209109" cy="245821"/>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05585" y="4339590"/>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53340" y="918210"/>
            <a:ext cx="12138660" cy="5021580"/>
          </a:xfrm>
          <a:prstGeom prst="rect">
            <a:avLst/>
          </a:prstGeom>
        </p:spPr>
      </p:pic>
      <p:sp>
        <p:nvSpPr>
          <p:cNvPr id="5" name="矩形 4"/>
          <p:cNvSpPr/>
          <p:nvPr/>
        </p:nvSpPr>
        <p:spPr>
          <a:xfrm>
            <a:off x="492760" y="5612130"/>
            <a:ext cx="2811145" cy="35814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883920" y="4062730"/>
            <a:ext cx="2372360" cy="35814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文本框 5"/>
          <p:cNvSpPr txBox="1"/>
          <p:nvPr/>
        </p:nvSpPr>
        <p:spPr>
          <a:xfrm>
            <a:off x="1514475" y="162560"/>
            <a:ext cx="10050145" cy="6451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400" b="1">
                <a:sym typeface="+mn-ea"/>
              </a:rPr>
              <a:t>案例：</a:t>
            </a:r>
            <a:r>
              <a:rPr lang="en-US" altLang="zh-CN" sz="2400"/>
              <a:t>2</a:t>
            </a:r>
            <a:r>
              <a:rPr lang="zh-CN" altLang="en-US" sz="2400"/>
              <a:t>月份取得</a:t>
            </a:r>
            <a:r>
              <a:rPr lang="en-US" altLang="zh-CN" sz="2400"/>
              <a:t>30</a:t>
            </a:r>
            <a:r>
              <a:rPr lang="zh-CN" altLang="en-US" sz="2400"/>
              <a:t>万元</a:t>
            </a:r>
            <a:r>
              <a:rPr lang="zh-CN" altLang="en-US" sz="2400">
                <a:sym typeface="+mn-ea"/>
              </a:rPr>
              <a:t>餐饮服务</a:t>
            </a:r>
            <a:r>
              <a:rPr lang="zh-CN" altLang="en-US" sz="2400"/>
              <a:t>收入，误开了专票，暂时未能追回。</a:t>
            </a:r>
            <a:endParaRPr lang="zh-CN" altLang="en-US" sz="2400"/>
          </a:p>
        </p:txBody>
      </p:sp>
      <p:sp>
        <p:nvSpPr>
          <p:cNvPr id="7" name="下箭头 6"/>
          <p:cNvSpPr/>
          <p:nvPr/>
        </p:nvSpPr>
        <p:spPr>
          <a:xfrm>
            <a:off x="1744345" y="2319655"/>
            <a:ext cx="1400175" cy="16630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t>正负冲减</a:t>
            </a:r>
            <a:endParaRPr lang="zh-CN" altLang="en-US" b="1"/>
          </a:p>
        </p:txBody>
      </p:sp>
      <p:sp>
        <p:nvSpPr>
          <p:cNvPr id="8" name="左箭头 7"/>
          <p:cNvSpPr/>
          <p:nvPr/>
        </p:nvSpPr>
        <p:spPr>
          <a:xfrm>
            <a:off x="3303905" y="5859145"/>
            <a:ext cx="4026535" cy="80137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t>再按照未开票收入申报在免税栏次</a:t>
            </a:r>
            <a:endParaRPr lang="zh-CN" altLang="en-US" b="1"/>
          </a:p>
        </p:txBody>
      </p:sp>
      <p:sp>
        <p:nvSpPr>
          <p:cNvPr id="9" name="矩形 8"/>
          <p:cNvSpPr/>
          <p:nvPr/>
        </p:nvSpPr>
        <p:spPr>
          <a:xfrm>
            <a:off x="3303905" y="1744980"/>
            <a:ext cx="1176655" cy="135191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398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1.3 </a:t>
            </a:r>
            <a:r>
              <a:rPr lang="zh-CN" altLang="en-US" sz="3200" b="1" dirty="0">
                <a:solidFill>
                  <a:schemeClr val="bg1"/>
                </a:solidFill>
              </a:rPr>
              <a:t>开具符合免税条件普通发票金额疑似未享受申报享受免税政策</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3599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endParaRPr lang="en-US" altLang="zh-CN" sz="2000" strike="noStrike" noProof="1">
              <a:solidFill>
                <a:srgbClr val="404040"/>
              </a:solidFill>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政策要点：</a:t>
            </a:r>
            <a:r>
              <a:rPr sz="2000" strike="noStrike" noProof="1">
                <a:latin typeface="微软雅黑" panose="020B0503020204020204" pitchFamily="34" charset="-122"/>
                <a:ea typeface="微软雅黑" panose="020B0503020204020204" pitchFamily="34" charset="-122"/>
              </a:rPr>
              <a:t>根据近期《疫情防控税收优惠政策热点问答》（第十期），总局明确纳税人开具符合免税条件，且不具抵扣功能的增值税普通发票，可申报享受免征增值税。</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问题情形：</a:t>
            </a:r>
            <a:r>
              <a:rPr sz="2000" strike="noStrike" noProof="1">
                <a:latin typeface="微软雅黑" panose="020B0503020204020204" pitchFamily="34" charset="-122"/>
                <a:ea typeface="微软雅黑" panose="020B0503020204020204" pitchFamily="34" charset="-122"/>
              </a:rPr>
              <a:t>一般纳税人对可享受免税的收入开具了</a:t>
            </a:r>
            <a:r>
              <a:rPr sz="2000" b="1" strike="noStrike" noProof="1">
                <a:solidFill>
                  <a:srgbClr val="FF0000"/>
                </a:solidFill>
                <a:latin typeface="微软雅黑" panose="020B0503020204020204" pitchFamily="34" charset="-122"/>
                <a:ea typeface="微软雅黑" panose="020B0503020204020204" pitchFamily="34" charset="-122"/>
              </a:rPr>
              <a:t>有税率</a:t>
            </a:r>
            <a:r>
              <a:rPr sz="2000" strike="noStrike" noProof="1">
                <a:latin typeface="微软雅黑" panose="020B0503020204020204" pitchFamily="34" charset="-122"/>
                <a:ea typeface="微软雅黑" panose="020B0503020204020204" pitchFamily="34" charset="-122"/>
              </a:rPr>
              <a:t>的普票，</a:t>
            </a:r>
            <a:r>
              <a:rPr sz="2000" b="1" strike="noStrike" noProof="1">
                <a:solidFill>
                  <a:srgbClr val="FF0000"/>
                </a:solidFill>
                <a:latin typeface="微软雅黑" panose="020B0503020204020204" pitchFamily="34" charset="-122"/>
                <a:ea typeface="微软雅黑" panose="020B0503020204020204" pitchFamily="34" charset="-122"/>
              </a:rPr>
              <a:t>不需要将发票追回换开后才享受免税政策，可直接进行免税申报。</a:t>
            </a:r>
            <a:r>
              <a:rPr sz="2000" strike="noStrike" noProof="1">
                <a:latin typeface="微软雅黑" panose="020B0503020204020204" pitchFamily="34" charset="-122"/>
                <a:ea typeface="微软雅黑" panose="020B0503020204020204" pitchFamily="34" charset="-122"/>
              </a:rPr>
              <a:t>但</a:t>
            </a:r>
            <a:r>
              <a:rPr lang="zh-CN" sz="2000" strike="noStrike" noProof="1">
                <a:latin typeface="微软雅黑" panose="020B0503020204020204" pitchFamily="34" charset="-122"/>
                <a:ea typeface="微软雅黑" panose="020B0503020204020204" pitchFamily="34" charset="-122"/>
              </a:rPr>
              <a:t>部分纳税人</a:t>
            </a:r>
            <a:r>
              <a:rPr sz="2000" strike="noStrike" noProof="1">
                <a:latin typeface="微软雅黑" panose="020B0503020204020204" pitchFamily="34" charset="-122"/>
                <a:ea typeface="微软雅黑" panose="020B0503020204020204" pitchFamily="34" charset="-122"/>
              </a:rPr>
              <a:t>未按照免税填写增值税申报表，</a:t>
            </a:r>
            <a:r>
              <a:rPr lang="zh-CN" sz="2000" strike="noStrike" noProof="1">
                <a:latin typeface="微软雅黑" panose="020B0503020204020204" pitchFamily="34" charset="-122"/>
                <a:ea typeface="微软雅黑" panose="020B0503020204020204" pitchFamily="34" charset="-122"/>
              </a:rPr>
              <a:t>导致</a:t>
            </a:r>
            <a:r>
              <a:rPr sz="2000" strike="noStrike" noProof="1">
                <a:latin typeface="微软雅黑" panose="020B0503020204020204" pitchFamily="34" charset="-122"/>
                <a:ea typeface="微软雅黑" panose="020B0503020204020204" pitchFamily="34" charset="-122"/>
              </a:rPr>
              <a:t>未</a:t>
            </a:r>
            <a:r>
              <a:rPr lang="zh-CN" sz="2000" strike="noStrike" noProof="1">
                <a:latin typeface="微软雅黑" panose="020B0503020204020204" pitchFamily="34" charset="-122"/>
                <a:ea typeface="微软雅黑" panose="020B0503020204020204" pitchFamily="34" charset="-122"/>
              </a:rPr>
              <a:t>能</a:t>
            </a:r>
            <a:r>
              <a:rPr sz="2000" strike="noStrike" noProof="1">
                <a:latin typeface="微软雅黑" panose="020B0503020204020204" pitchFamily="34" charset="-122"/>
                <a:ea typeface="微软雅黑" panose="020B0503020204020204" pitchFamily="34" charset="-122"/>
              </a:rPr>
              <a:t>享受</a:t>
            </a:r>
            <a:r>
              <a:rPr lang="zh-CN" sz="2000" strike="noStrike" noProof="1">
                <a:latin typeface="微软雅黑" panose="020B0503020204020204" pitchFamily="34" charset="-122"/>
                <a:ea typeface="微软雅黑" panose="020B0503020204020204" pitchFamily="34" charset="-122"/>
              </a:rPr>
              <a:t>到</a:t>
            </a:r>
            <a:r>
              <a:rPr sz="2000" strike="noStrike" noProof="1">
                <a:latin typeface="微软雅黑" panose="020B0503020204020204" pitchFamily="34" charset="-122"/>
                <a:ea typeface="微软雅黑" panose="020B0503020204020204" pitchFamily="34" charset="-122"/>
              </a:rPr>
              <a:t>免征增值税优惠。</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33095" y="1036320"/>
            <a:ext cx="1071689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r>
              <a:rPr sz="2000" b="1" strike="noStrike" noProof="1">
                <a:latin typeface="微软雅黑" panose="020B0503020204020204" pitchFamily="34" charset="-122"/>
              </a:rPr>
              <a:t>问：纳税人符合财政部 税务总局公告2020年第8号第五条的免税政策，1月份开具适用税率的增值税普通发票，是否需要将发票收回或者开具红字才可以享受优惠？是否可以参照国家税务总局公告2020年4号第三条第二项规定先享受免税，在免征增值税政策执行到期后1个月内再开具红字发票？后续享受优惠如何开具普通发票？</a:t>
            </a:r>
            <a:endParaRPr sz="2000" b="1" strike="noStrike" noProof="1">
              <a:latin typeface="微软雅黑" panose="020B0503020204020204" pitchFamily="34" charset="-122"/>
            </a:endParaRPr>
          </a:p>
          <a:p>
            <a:pPr algn="just" defTabSz="913765">
              <a:lnSpc>
                <a:spcPct val="150000"/>
              </a:lnSpc>
            </a:pPr>
            <a:r>
              <a:rPr sz="2000" strike="noStrike" noProof="1">
                <a:latin typeface="微软雅黑" panose="020B0503020204020204" pitchFamily="34" charset="-122"/>
              </a:rPr>
              <a:t>答：根据国家税务总局公告2020年4号规定，纳税人在疫情防控期间</a:t>
            </a:r>
            <a:r>
              <a:rPr sz="2000" b="1" strike="noStrike" noProof="1">
                <a:solidFill>
                  <a:srgbClr val="FF0000"/>
                </a:solidFill>
                <a:latin typeface="微软雅黑" panose="020B0503020204020204" pitchFamily="34" charset="-122"/>
              </a:rPr>
              <a:t>已经开具增值税专用发票</a:t>
            </a:r>
            <a:r>
              <a:rPr sz="2000" strike="noStrike" noProof="1">
                <a:latin typeface="微软雅黑" panose="020B0503020204020204" pitchFamily="34" charset="-122"/>
              </a:rPr>
              <a:t>，按照本公告规定应当开具对应红字发票而未及时开具的，</a:t>
            </a:r>
            <a:r>
              <a:rPr sz="2000" b="1" strike="noStrike" noProof="1">
                <a:solidFill>
                  <a:srgbClr val="FF0000"/>
                </a:solidFill>
                <a:latin typeface="微软雅黑" panose="020B0503020204020204" pitchFamily="34" charset="-122"/>
              </a:rPr>
              <a:t>可以先适用免征增值税</a:t>
            </a:r>
            <a:r>
              <a:rPr sz="2000" strike="noStrike" noProof="1">
                <a:latin typeface="微软雅黑" panose="020B0503020204020204" pitchFamily="34" charset="-122"/>
              </a:rPr>
              <a:t>政策，对应红字发票应当于相关免征增值税政策执行到期后1个月内完成开具；纳税人开具的增值税普通发票，可以适用免征增值税政策，不用收回作废或开具对应红字发票；其他参照增值税专用发票规定执行。</a:t>
            </a:r>
            <a:endParaRPr sz="2000" strike="noStrike" noProof="1">
              <a:latin typeface="微软雅黑" panose="020B0503020204020204" pitchFamily="34" charset="-122"/>
            </a:endParaRPr>
          </a:p>
          <a:p>
            <a:pPr algn="just" defTabSz="913765">
              <a:lnSpc>
                <a:spcPct val="150000"/>
              </a:lnSpc>
            </a:pPr>
            <a:r>
              <a:rPr lang="zh-CN" sz="2000">
                <a:latin typeface="微软雅黑" panose="020B0503020204020204" pitchFamily="34" charset="-122"/>
                <a:sym typeface="+mn-ea"/>
              </a:rPr>
              <a:t>因此，</a:t>
            </a:r>
            <a:r>
              <a:rPr sz="2000" b="1">
                <a:solidFill>
                  <a:srgbClr val="FF0000"/>
                </a:solidFill>
                <a:latin typeface="微软雅黑" panose="020B0503020204020204" pitchFamily="34" charset="-122"/>
                <a:sym typeface="+mn-ea"/>
              </a:rPr>
              <a:t>已经开具适用税率的增值税普通发票的，不需要将发票追回换开后才享受免税政策</a:t>
            </a:r>
            <a:r>
              <a:rPr sz="2000">
                <a:latin typeface="微软雅黑" panose="020B0503020204020204" pitchFamily="34" charset="-122"/>
                <a:sym typeface="+mn-ea"/>
              </a:rPr>
              <a:t>，可直接进行免税申报。公告下发之后，纳税人按照规定享受免税优惠时，如果开具的是注明税率或征收率栏次的普通发票，应当在税率或者征收率栏次填写“免税”字样。</a:t>
            </a:r>
            <a:endParaRPr sz="2000" strike="noStrike" noProof="1">
              <a:latin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组合 13"/>
          <p:cNvGrpSpPr/>
          <p:nvPr/>
        </p:nvGrpSpPr>
        <p:grpSpPr>
          <a:xfrm>
            <a:off x="2587943" y="1808480"/>
            <a:ext cx="6807200" cy="708660"/>
            <a:chOff x="2872740" y="1722120"/>
            <a:chExt cx="6807200" cy="708521"/>
          </a:xfrm>
        </p:grpSpPr>
        <p:sp>
          <p:nvSpPr>
            <p:cNvPr id="5" name="文本框 4"/>
            <p:cNvSpPr txBox="1"/>
            <p:nvPr/>
          </p:nvSpPr>
          <p:spPr>
            <a:xfrm>
              <a:off x="3642995" y="1815465"/>
              <a:ext cx="6036945" cy="521868"/>
            </a:xfrm>
            <a:prstGeom prst="rect">
              <a:avLst/>
            </a:prstGeom>
            <a:noFill/>
          </p:spPr>
          <p:txBody>
            <a:bodyPr wrap="square" rtlCol="0">
              <a:spAutoFit/>
            </a:bodyPr>
            <a:p>
              <a:pPr fontAlgn="auto"/>
              <a:r>
                <a:rPr lang="zh-CN" altLang="en-US"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疫情期间增值税相关优惠政策</a:t>
              </a:r>
              <a:endParaRPr lang="zh-CN" altLang="en-US"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6" name="组合 9"/>
            <p:cNvGrpSpPr/>
            <p:nvPr/>
          </p:nvGrpSpPr>
          <p:grpSpPr>
            <a:xfrm>
              <a:off x="2872740" y="1722120"/>
              <a:ext cx="683201" cy="708521"/>
              <a:chOff x="2872740" y="1722120"/>
              <a:chExt cx="683201" cy="708521"/>
            </a:xfrm>
          </p:grpSpPr>
          <p:sp>
            <p:nvSpPr>
              <p:cNvPr id="7" name="椭圆 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p>
            </p:txBody>
          </p:sp>
          <p:sp>
            <p:nvSpPr>
              <p:cNvPr id="8" name="文本框 8"/>
              <p:cNvSpPr txBox="1"/>
              <p:nvPr/>
            </p:nvSpPr>
            <p:spPr>
              <a:xfrm>
                <a:off x="2872740" y="1722755"/>
                <a:ext cx="683201" cy="707886"/>
              </a:xfrm>
              <a:prstGeom prst="rect">
                <a:avLst/>
              </a:prstGeom>
              <a:noFill/>
              <a:ln w="9525">
                <a:noFill/>
              </a:ln>
            </p:spPr>
            <p:txBody>
              <a:bodyPr wrap="square" anchor="t">
                <a:spAutoFit/>
              </a:bodyPr>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9" name="直接连接符 8"/>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6" name="文本框 15"/>
          <p:cNvSpPr txBox="1"/>
          <p:nvPr/>
        </p:nvSpPr>
        <p:spPr>
          <a:xfrm>
            <a:off x="3404954" y="2871470"/>
            <a:ext cx="5113892" cy="521970"/>
          </a:xfrm>
          <a:prstGeom prst="rect">
            <a:avLst/>
          </a:prstGeom>
          <a:noFill/>
        </p:spPr>
        <p:txBody>
          <a:bodyPr wrap="square" rtlCol="0">
            <a:spAutoFit/>
          </a:bodyPr>
          <a:p>
            <a:pPr fontAlgn="auto"/>
            <a:r>
              <a:rPr lang="zh-CN" altLang="en-US" sz="28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申报操作相关要点问题</a:t>
            </a:r>
            <a:endParaRPr lang="zh-CN" altLang="en-US" sz="2800" b="1" noProof="1">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4" name="组合 14"/>
          <p:cNvGrpSpPr/>
          <p:nvPr/>
        </p:nvGrpSpPr>
        <p:grpSpPr>
          <a:xfrm>
            <a:off x="2562860" y="2816860"/>
            <a:ext cx="5956300" cy="706755"/>
            <a:chOff x="2846446" y="1722120"/>
            <a:chExt cx="6015614" cy="706616"/>
          </a:xfrm>
        </p:grpSpPr>
        <p:grpSp>
          <p:nvGrpSpPr>
            <p:cNvPr id="14346" name="组合 16"/>
            <p:cNvGrpSpPr/>
            <p:nvPr/>
          </p:nvGrpSpPr>
          <p:grpSpPr>
            <a:xfrm>
              <a:off x="2846446" y="1722120"/>
              <a:ext cx="709495" cy="706616"/>
              <a:chOff x="2846446" y="1722120"/>
              <a:chExt cx="709495" cy="706616"/>
            </a:xfrm>
          </p:grpSpPr>
          <p:sp>
            <p:nvSpPr>
              <p:cNvPr id="19" name="椭圆 18"/>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p>
            </p:txBody>
          </p:sp>
          <p:sp>
            <p:nvSpPr>
              <p:cNvPr id="14348" name="文本框 19"/>
              <p:cNvSpPr txBox="1"/>
              <p:nvPr/>
            </p:nvSpPr>
            <p:spPr>
              <a:xfrm>
                <a:off x="2846446" y="1722120"/>
                <a:ext cx="683201" cy="706616"/>
              </a:xfrm>
              <a:prstGeom prst="rect">
                <a:avLst/>
              </a:prstGeom>
              <a:noFill/>
              <a:ln w="9525">
                <a:noFill/>
              </a:ln>
            </p:spPr>
            <p:txBody>
              <a:bodyPr wrap="square" anchor="t">
                <a:spAutoFit/>
              </a:bodyPr>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8" name="直接连接符 17"/>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50" name="组合 20"/>
          <p:cNvGrpSpPr/>
          <p:nvPr/>
        </p:nvGrpSpPr>
        <p:grpSpPr>
          <a:xfrm>
            <a:off x="2587625" y="3778885"/>
            <a:ext cx="6748145" cy="706830"/>
            <a:chOff x="2872740" y="1698630"/>
            <a:chExt cx="6806204" cy="706691"/>
          </a:xfrm>
        </p:grpSpPr>
        <p:sp>
          <p:nvSpPr>
            <p:cNvPr id="22" name="文本框 21"/>
            <p:cNvSpPr txBox="1"/>
            <p:nvPr/>
          </p:nvSpPr>
          <p:spPr>
            <a:xfrm>
              <a:off x="3696926" y="1802749"/>
              <a:ext cx="5982018" cy="521867"/>
            </a:xfrm>
            <a:prstGeom prst="rect">
              <a:avLst/>
            </a:prstGeom>
            <a:noFill/>
          </p:spPr>
          <p:txBody>
            <a:bodyPr wrap="square" rtlCol="0">
              <a:spAutoFit/>
            </a:bodyPr>
            <a:p>
              <a:pPr algn="l" fontAlgn="auto">
                <a:buClrTx/>
                <a:buSzTx/>
              </a:pPr>
              <a:r>
                <a:rPr lang="zh-CN" altLang="zh-CN" sz="28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申报操作提醒</a:t>
              </a:r>
              <a:endParaRPr lang="zh-CN" altLang="zh-CN"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52" name="组合 22"/>
            <p:cNvGrpSpPr/>
            <p:nvPr/>
          </p:nvGrpSpPr>
          <p:grpSpPr>
            <a:xfrm>
              <a:off x="2872740" y="1698630"/>
              <a:ext cx="689606" cy="706691"/>
              <a:chOff x="2872740" y="1698630"/>
              <a:chExt cx="689606" cy="706691"/>
            </a:xfrm>
          </p:grpSpPr>
          <p:sp>
            <p:nvSpPr>
              <p:cNvPr id="25" name="椭圆 24"/>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p>
            </p:txBody>
          </p:sp>
          <p:sp>
            <p:nvSpPr>
              <p:cNvPr id="14354" name="文本框 25"/>
              <p:cNvSpPr txBox="1"/>
              <p:nvPr/>
            </p:nvSpPr>
            <p:spPr>
              <a:xfrm>
                <a:off x="2879145" y="1698630"/>
                <a:ext cx="683201" cy="706616"/>
              </a:xfrm>
              <a:prstGeom prst="rect">
                <a:avLst/>
              </a:prstGeom>
              <a:noFill/>
              <a:ln w="9525">
                <a:noFill/>
              </a:ln>
            </p:spPr>
            <p:txBody>
              <a:bodyPr wrap="square" anchor="t">
                <a:spAutoFit/>
              </a:bodyPr>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24" name="直接连接符 23"/>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50" name="矩形 4"/>
          <p:cNvSpPr/>
          <p:nvPr/>
        </p:nvSpPr>
        <p:spPr>
          <a:xfrm>
            <a:off x="1220788" y="295275"/>
            <a:ext cx="6878637" cy="460375"/>
          </a:xfrm>
          <a:prstGeom prst="rect">
            <a:avLst/>
          </a:prstGeom>
          <a:noFill/>
          <a:ln w="9525">
            <a:noFill/>
          </a:ln>
        </p:spPr>
        <p:txBody>
          <a:bodyPr wrap="square" anchor="t">
            <a:spAutoFit/>
          </a:bodyPr>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zh-CN" altLang="en-US" sz="2400" b="1" dirty="0">
              <a:solidFill>
                <a:srgbClr val="004DA1"/>
              </a:solidFill>
              <a:latin typeface="微软雅黑" panose="020B0503020204020204" pitchFamily="34" charset="-122"/>
              <a:ea typeface="微软雅黑" panose="020B0503020204020204" pitchFamily="34" charset="-122"/>
              <a:sym typeface="等线" panose="02010600030101010101"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585470" y="1583690"/>
            <a:ext cx="4162425" cy="42462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b="1"/>
          </a:p>
          <a:p>
            <a:pPr fontAlgn="auto">
              <a:lnSpc>
                <a:spcPct val="150000"/>
              </a:lnSpc>
            </a:pPr>
            <a:endParaRPr lang="zh-CN" altLang="en-US" sz="2000"/>
          </a:p>
          <a:p>
            <a:pPr fontAlgn="auto">
              <a:lnSpc>
                <a:spcPct val="150000"/>
              </a:lnSpc>
            </a:pPr>
            <a:r>
              <a:rPr lang="en-US" sz="2000"/>
              <a:t>B</a:t>
            </a:r>
            <a:r>
              <a:rPr lang="zh-CN" altLang="en-US" sz="2000"/>
              <a:t>企业是从事餐饮服务的一般纳税人，</a:t>
            </a:r>
            <a:r>
              <a:rPr lang="en-US" altLang="zh-CN" sz="2000"/>
              <a:t>3</a:t>
            </a:r>
            <a:r>
              <a:rPr lang="zh-CN" altLang="en-US" sz="2000"/>
              <a:t>月份取得</a:t>
            </a:r>
            <a:r>
              <a:rPr lang="en-US" altLang="zh-CN" sz="2000"/>
              <a:t>30</a:t>
            </a:r>
            <a:r>
              <a:rPr lang="zh-CN" altLang="en-US" sz="2000"/>
              <a:t>万元收入。</a:t>
            </a:r>
            <a:r>
              <a:rPr lang="zh-CN" sz="2000"/>
              <a:t>全部</a:t>
            </a:r>
            <a:r>
              <a:rPr lang="zh-CN" altLang="en-US" sz="2000"/>
              <a:t>开具了税率为</a:t>
            </a:r>
            <a:r>
              <a:rPr lang="en-US" altLang="zh-CN" sz="2000"/>
              <a:t>6%</a:t>
            </a:r>
            <a:r>
              <a:rPr lang="zh-CN" altLang="en-US" sz="2000"/>
              <a:t>的</a:t>
            </a:r>
            <a:r>
              <a:rPr lang="zh-CN" altLang="en-US" sz="2000"/>
              <a:t>增值税普通发票。</a:t>
            </a:r>
            <a:endParaRPr lang="zh-CN" altLang="en-US" sz="2000"/>
          </a:p>
          <a:p>
            <a:pPr fontAlgn="auto">
              <a:lnSpc>
                <a:spcPct val="150000"/>
              </a:lnSpc>
            </a:pPr>
            <a:endParaRPr lang="zh-CN" altLang="en-US" sz="2000"/>
          </a:p>
          <a:p>
            <a:pPr fontAlgn="auto">
              <a:lnSpc>
                <a:spcPct val="150000"/>
              </a:lnSpc>
            </a:pPr>
            <a:r>
              <a:rPr lang="en-US" altLang="zh-CN" sz="2000"/>
              <a:t>4</a:t>
            </a:r>
            <a:r>
              <a:rPr lang="zh-CN" altLang="en-US" sz="2000"/>
              <a:t>月份申报期</a:t>
            </a:r>
            <a:r>
              <a:rPr lang="zh-CN" altLang="en-US" sz="2000"/>
              <a:t>申报时将取得的</a:t>
            </a:r>
            <a:r>
              <a:rPr lang="en-US" altLang="zh-CN" sz="2000"/>
              <a:t>30</a:t>
            </a:r>
            <a:r>
              <a:rPr lang="zh-CN" altLang="en-US" sz="2000"/>
              <a:t>万元全部按照</a:t>
            </a:r>
            <a:r>
              <a:rPr lang="en-US" altLang="zh-CN" sz="2000"/>
              <a:t>6%</a:t>
            </a:r>
            <a:r>
              <a:rPr lang="zh-CN" altLang="en-US" sz="2000"/>
              <a:t>税率进行申报并缴纳税款。</a:t>
            </a:r>
            <a:endParaRPr lang="zh-CN" altLang="en-US" sz="2000"/>
          </a:p>
        </p:txBody>
      </p:sp>
      <p:sp>
        <p:nvSpPr>
          <p:cNvPr id="6" name="文本框 5"/>
          <p:cNvSpPr txBox="1"/>
          <p:nvPr/>
        </p:nvSpPr>
        <p:spPr>
          <a:xfrm>
            <a:off x="7650480" y="2528570"/>
            <a:ext cx="3850640" cy="28613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fontAlgn="auto">
              <a:lnSpc>
                <a:spcPct val="150000"/>
              </a:lnSpc>
            </a:pPr>
            <a:endParaRPr lang="zh-CN" altLang="en-US" sz="2000" b="1"/>
          </a:p>
          <a:p>
            <a:pPr fontAlgn="auto">
              <a:lnSpc>
                <a:spcPct val="150000"/>
              </a:lnSpc>
            </a:pPr>
            <a:r>
              <a:rPr lang="en-US" altLang="zh-CN" sz="2000"/>
              <a:t>1.</a:t>
            </a:r>
            <a:r>
              <a:rPr lang="zh-CN" altLang="en-US" sz="2000"/>
              <a:t>提供餐饮服务开具的</a:t>
            </a:r>
            <a:r>
              <a:rPr lang="en-US" altLang="zh-CN" sz="2000"/>
              <a:t>6%</a:t>
            </a:r>
            <a:r>
              <a:rPr lang="zh-CN" altLang="en-US" sz="2000"/>
              <a:t>税率增值税普通发票可以直接按照免税来进行申报。</a:t>
            </a:r>
            <a:endParaRPr lang="zh-CN" altLang="en-US" sz="2000"/>
          </a:p>
          <a:p>
            <a:pPr fontAlgn="auto">
              <a:lnSpc>
                <a:spcPct val="150000"/>
              </a:lnSpc>
            </a:pPr>
            <a:r>
              <a:rPr lang="en-US" altLang="zh-CN" sz="2000"/>
              <a:t>2.</a:t>
            </a:r>
            <a:r>
              <a:rPr lang="zh-CN" altLang="en-US" sz="2000"/>
              <a:t>对应的数据按照负数冲减。</a:t>
            </a:r>
            <a:endParaRPr lang="zh-CN" altLang="en-US" sz="2000"/>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480685" y="2116455"/>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23060" y="3822700"/>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custDataLst>
              <p:tags r:id="rId1"/>
            </p:custDataLst>
          </p:nvPr>
        </p:nvPicPr>
        <p:blipFill>
          <a:blip r:embed="rId2"/>
          <a:stretch>
            <a:fillRect/>
          </a:stretch>
        </p:blipFill>
        <p:spPr>
          <a:xfrm>
            <a:off x="121920" y="887730"/>
            <a:ext cx="11948160" cy="5082540"/>
          </a:xfrm>
          <a:prstGeom prst="rect">
            <a:avLst/>
          </a:prstGeom>
        </p:spPr>
      </p:pic>
      <p:sp>
        <p:nvSpPr>
          <p:cNvPr id="5" name="矩形 4"/>
          <p:cNvSpPr/>
          <p:nvPr/>
        </p:nvSpPr>
        <p:spPr>
          <a:xfrm>
            <a:off x="492760" y="5612130"/>
            <a:ext cx="2811145" cy="35814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883920" y="4062730"/>
            <a:ext cx="2372360" cy="35814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下箭头 6"/>
          <p:cNvSpPr/>
          <p:nvPr/>
        </p:nvSpPr>
        <p:spPr>
          <a:xfrm>
            <a:off x="1744345" y="2319655"/>
            <a:ext cx="1400175" cy="16630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t>正负冲减</a:t>
            </a:r>
            <a:endParaRPr lang="zh-CN" altLang="en-US" b="1"/>
          </a:p>
        </p:txBody>
      </p:sp>
      <p:sp>
        <p:nvSpPr>
          <p:cNvPr id="8" name="左箭头 7"/>
          <p:cNvSpPr/>
          <p:nvPr/>
        </p:nvSpPr>
        <p:spPr>
          <a:xfrm>
            <a:off x="3303905" y="5859145"/>
            <a:ext cx="4026535" cy="80137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t>再按照未开票收入申报在免税栏次</a:t>
            </a:r>
            <a:endParaRPr lang="zh-CN" altLang="en-US" b="1"/>
          </a:p>
        </p:txBody>
      </p:sp>
      <p:sp>
        <p:nvSpPr>
          <p:cNvPr id="2" name="矩形 1"/>
          <p:cNvSpPr/>
          <p:nvPr/>
        </p:nvSpPr>
        <p:spPr>
          <a:xfrm>
            <a:off x="4317365" y="1744980"/>
            <a:ext cx="1125855" cy="136144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4788" y="2435225"/>
            <a:ext cx="9242425" cy="1753235"/>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不应享受而享受或未按规定</a:t>
            </a:r>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享受优惠政策</a:t>
            </a:r>
            <a:endPar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2.1 </a:t>
            </a:r>
            <a:r>
              <a:rPr lang="zh-CN" altLang="en-US" sz="3200" b="1" dirty="0">
                <a:solidFill>
                  <a:schemeClr val="bg1"/>
                </a:solidFill>
              </a:rPr>
              <a:t>当期申报免税销售收入，但未发生相应进项税额转出</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过度享受优惠政策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4061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endParaRPr lang="en-US" altLang="zh-CN" sz="2000" strike="noStrike" noProof="1">
              <a:solidFill>
                <a:srgbClr val="404040"/>
              </a:solidFill>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政策要点：</a:t>
            </a:r>
            <a:r>
              <a:rPr sz="2000" strike="noStrike" noProof="1">
                <a:latin typeface="微软雅黑" panose="020B0503020204020204" pitchFamily="34" charset="-122"/>
                <a:ea typeface="微软雅黑" panose="020B0503020204020204" pitchFamily="34" charset="-122"/>
              </a:rPr>
              <a:t>根据增值税暂行条例以及《财政部 国家税务总局关于全面推开营业税改征增值税试点的通知》（财税〔2016〕36号）规定，用于简易计税方法计税项目、免征增值税项目、集体福利等项目的进项税额不得从销项税额中抵扣。</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zh-CN" sz="2000" b="1" strike="noStrike" noProof="1">
                <a:solidFill>
                  <a:schemeClr val="accent1"/>
                </a:solidFill>
                <a:latin typeface="微软雅黑" panose="020B0503020204020204" pitchFamily="34" charset="-122"/>
              </a:rPr>
              <a:t>问题情形：</a:t>
            </a:r>
            <a:r>
              <a:rPr sz="2000" strike="noStrike" noProof="1">
                <a:latin typeface="微软雅黑" panose="020B0503020204020204" pitchFamily="34" charset="-122"/>
                <a:ea typeface="微软雅黑" panose="020B0503020204020204" pitchFamily="34" charset="-122"/>
              </a:rPr>
              <a:t>享受免征增值税优惠的情况下，对应的进项税额不得抵扣，但一般纳税人填写的增值税申报表中，有填写免税收入，但未填写有进项税额转出。</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628015" y="1374775"/>
            <a:ext cx="4606290" cy="516953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a:p>
          <a:p>
            <a:pPr fontAlgn="auto">
              <a:lnSpc>
                <a:spcPct val="150000"/>
              </a:lnSpc>
            </a:pPr>
            <a:r>
              <a:rPr lang="en-US" sz="2000">
                <a:sym typeface="+mn-ea"/>
              </a:rPr>
              <a:t>A</a:t>
            </a:r>
            <a:r>
              <a:rPr lang="zh-CN" altLang="en-US" sz="2000">
                <a:sym typeface="+mn-ea"/>
              </a:rPr>
              <a:t>企业是提供住宿服务的一般纳税人，</a:t>
            </a:r>
            <a:r>
              <a:rPr lang="en-US" altLang="zh-CN" sz="2000">
                <a:sym typeface="+mn-ea"/>
              </a:rPr>
              <a:t>1</a:t>
            </a:r>
            <a:r>
              <a:rPr lang="zh-CN" altLang="en-US" sz="2000">
                <a:sym typeface="+mn-ea"/>
              </a:rPr>
              <a:t>月份购进一批</a:t>
            </a:r>
            <a:r>
              <a:rPr lang="en-US" altLang="zh-CN" sz="2000">
                <a:sym typeface="+mn-ea"/>
              </a:rPr>
              <a:t>11.3</a:t>
            </a:r>
            <a:r>
              <a:rPr lang="zh-CN" altLang="en-US" sz="2000">
                <a:sym typeface="+mn-ea"/>
              </a:rPr>
              <a:t>万元的货物用于酒店住宿业务，取得了对应的增值税专用发票并于当期抵扣了进项税额，企业</a:t>
            </a:r>
            <a:r>
              <a:rPr lang="en-US" altLang="zh-CN" sz="2000">
                <a:sym typeface="+mn-ea"/>
              </a:rPr>
              <a:t>3</a:t>
            </a:r>
            <a:r>
              <a:rPr lang="zh-CN" altLang="en-US" sz="2000">
                <a:sym typeface="+mn-ea"/>
              </a:rPr>
              <a:t>月份时取得了</a:t>
            </a:r>
            <a:r>
              <a:rPr lang="en-US" altLang="zh-CN" sz="2000">
                <a:sym typeface="+mn-ea"/>
              </a:rPr>
              <a:t>20</a:t>
            </a:r>
            <a:r>
              <a:rPr lang="zh-CN" altLang="en-US" sz="2000">
                <a:sym typeface="+mn-ea"/>
              </a:rPr>
              <a:t>万元住宿服务收入，按照免税开具了增值税普通发票。</a:t>
            </a:r>
            <a:endParaRPr lang="zh-CN" altLang="en-US" sz="2000">
              <a:sym typeface="+mn-ea"/>
            </a:endParaRPr>
          </a:p>
          <a:p>
            <a:pPr fontAlgn="auto">
              <a:lnSpc>
                <a:spcPct val="150000"/>
              </a:lnSpc>
            </a:pPr>
            <a:endParaRPr lang="zh-CN" altLang="en-US" sz="2000">
              <a:sym typeface="+mn-ea"/>
            </a:endParaRPr>
          </a:p>
          <a:p>
            <a:pPr fontAlgn="auto">
              <a:lnSpc>
                <a:spcPct val="150000"/>
              </a:lnSpc>
            </a:pPr>
            <a:r>
              <a:rPr lang="zh-CN" altLang="en-US" sz="2000">
                <a:sym typeface="+mn-ea"/>
              </a:rPr>
              <a:t>在</a:t>
            </a:r>
            <a:r>
              <a:rPr lang="en-US" altLang="zh-CN" sz="2000">
                <a:sym typeface="+mn-ea"/>
              </a:rPr>
              <a:t>4</a:t>
            </a:r>
            <a:r>
              <a:rPr lang="zh-CN" altLang="en-US" sz="2000">
                <a:sym typeface="+mn-ea"/>
              </a:rPr>
              <a:t>月份申报期申报</a:t>
            </a:r>
            <a:r>
              <a:rPr lang="en-US" altLang="zh-CN" sz="2000">
                <a:sym typeface="+mn-ea"/>
              </a:rPr>
              <a:t>3</a:t>
            </a:r>
            <a:r>
              <a:rPr lang="zh-CN" altLang="en-US" sz="2000">
                <a:sym typeface="+mn-ea"/>
              </a:rPr>
              <a:t>月所属期增值税时将</a:t>
            </a:r>
            <a:r>
              <a:rPr lang="en-US" altLang="zh-CN" sz="2000">
                <a:sym typeface="+mn-ea"/>
              </a:rPr>
              <a:t>20</a:t>
            </a:r>
            <a:r>
              <a:rPr lang="zh-CN" altLang="en-US" sz="2000">
                <a:sym typeface="+mn-ea"/>
              </a:rPr>
              <a:t>万元全部做了免税收入申报，且附表</a:t>
            </a:r>
            <a:r>
              <a:rPr lang="en-US" altLang="zh-CN" sz="2000">
                <a:sym typeface="+mn-ea"/>
              </a:rPr>
              <a:t>2</a:t>
            </a:r>
            <a:r>
              <a:rPr lang="zh-CN" altLang="en-US" sz="2000">
                <a:sym typeface="+mn-ea"/>
              </a:rPr>
              <a:t>未填报数据。</a:t>
            </a:r>
            <a:endParaRPr lang="zh-CN" altLang="en-US" sz="2000"/>
          </a:p>
        </p:txBody>
      </p:sp>
      <p:sp>
        <p:nvSpPr>
          <p:cNvPr id="6" name="文本框 5"/>
          <p:cNvSpPr txBox="1"/>
          <p:nvPr/>
        </p:nvSpPr>
        <p:spPr>
          <a:xfrm>
            <a:off x="7651115" y="2116455"/>
            <a:ext cx="3850640" cy="37846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fontAlgn="auto">
              <a:lnSpc>
                <a:spcPct val="150000"/>
              </a:lnSpc>
            </a:pPr>
            <a:endParaRPr lang="zh-CN" altLang="en-US" sz="2000" b="1"/>
          </a:p>
          <a:p>
            <a:pPr algn="just" defTabSz="913765" fontAlgn="auto">
              <a:lnSpc>
                <a:spcPct val="150000"/>
              </a:lnSpc>
            </a:pPr>
            <a:r>
              <a:rPr lang="zh-CN" altLang="en-US" sz="2000">
                <a:sym typeface="+mn-ea"/>
              </a:rPr>
              <a:t>用于免征增值税项目的进项税额不得从销项税额中抵扣，因而之前</a:t>
            </a:r>
            <a:r>
              <a:rPr lang="zh-CN" altLang="en-US" sz="2000" i="1">
                <a:solidFill>
                  <a:srgbClr val="FF0000"/>
                </a:solidFill>
                <a:sym typeface="+mn-ea"/>
              </a:rPr>
              <a:t>在申报</a:t>
            </a:r>
            <a:r>
              <a:rPr lang="en-US" altLang="zh-CN" sz="2000" i="1">
                <a:solidFill>
                  <a:srgbClr val="FF0000"/>
                </a:solidFill>
                <a:sym typeface="+mn-ea"/>
              </a:rPr>
              <a:t>1</a:t>
            </a:r>
            <a:r>
              <a:rPr lang="zh-CN" altLang="en-US" sz="2000" i="1">
                <a:solidFill>
                  <a:srgbClr val="FF0000"/>
                </a:solidFill>
                <a:sym typeface="+mn-ea"/>
              </a:rPr>
              <a:t>月所属期增值税时</a:t>
            </a:r>
            <a:r>
              <a:rPr lang="zh-CN" altLang="en-US" sz="2000">
                <a:sym typeface="+mn-ea"/>
              </a:rPr>
              <a:t>已经抵扣过的用于免税项目的</a:t>
            </a:r>
            <a:r>
              <a:rPr lang="en-US" altLang="zh-CN" sz="2000">
                <a:sym typeface="+mn-ea"/>
              </a:rPr>
              <a:t>11.3</a:t>
            </a:r>
            <a:r>
              <a:rPr lang="zh-CN" altLang="en-US" sz="2000">
                <a:sym typeface="+mn-ea"/>
              </a:rPr>
              <a:t>万元货物进项税额要做对应的进项税额转出。</a:t>
            </a:r>
            <a:endParaRPr lang="zh-CN" altLang="en-US" sz="2000"/>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480685" y="2116455"/>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18310" y="4817745"/>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custDataLst>
              <p:tags r:id="rId1"/>
            </p:custDataLst>
          </p:nvPr>
        </p:nvPicPr>
        <p:blipFill>
          <a:blip r:embed="rId2"/>
          <a:stretch>
            <a:fillRect/>
          </a:stretch>
        </p:blipFill>
        <p:spPr>
          <a:xfrm>
            <a:off x="3990340" y="118110"/>
            <a:ext cx="8039735" cy="6231255"/>
          </a:xfrm>
          <a:prstGeom prst="rect">
            <a:avLst/>
          </a:prstGeom>
        </p:spPr>
      </p:pic>
      <p:sp>
        <p:nvSpPr>
          <p:cNvPr id="4" name="文本框 3"/>
          <p:cNvSpPr txBox="1"/>
          <p:nvPr/>
        </p:nvSpPr>
        <p:spPr>
          <a:xfrm>
            <a:off x="527050" y="1341755"/>
            <a:ext cx="2924175" cy="4154170"/>
          </a:xfrm>
          <a:prstGeom prst="rect">
            <a:avLst/>
          </a:prstGeom>
          <a:noFill/>
          <a:ln w="57150">
            <a:solidFill>
              <a:srgbClr val="0070C0"/>
            </a:solidFill>
          </a:ln>
        </p:spPr>
        <p:txBody>
          <a:bodyPr wrap="square" rtlCol="0" anchor="t">
            <a:spAutoFit/>
          </a:bodyPr>
          <a:p>
            <a:pPr algn="just" defTabSz="913765" fontAlgn="auto">
              <a:lnSpc>
                <a:spcPct val="100000"/>
              </a:lnSpc>
            </a:pPr>
            <a:r>
              <a:rPr lang="zh-CN" altLang="en-US" sz="2400" b="1">
                <a:sym typeface="+mn-ea"/>
              </a:rPr>
              <a:t>解析：</a:t>
            </a:r>
            <a:endParaRPr lang="zh-CN" altLang="en-US" sz="2400" b="1">
              <a:sym typeface="+mn-ea"/>
            </a:endParaRPr>
          </a:p>
          <a:p>
            <a:pPr algn="just" defTabSz="913765" fontAlgn="auto">
              <a:lnSpc>
                <a:spcPct val="100000"/>
              </a:lnSpc>
            </a:pPr>
            <a:endParaRPr lang="zh-CN" altLang="en-US" sz="2400" b="1">
              <a:sym typeface="+mn-ea"/>
            </a:endParaRPr>
          </a:p>
          <a:p>
            <a:pPr algn="just" defTabSz="913765" fontAlgn="auto">
              <a:lnSpc>
                <a:spcPct val="100000"/>
              </a:lnSpc>
            </a:pPr>
            <a:r>
              <a:rPr lang="zh-CN" altLang="en-US" sz="2400">
                <a:sym typeface="+mn-ea"/>
              </a:rPr>
              <a:t>用于免征增值税项目的进项税额不得从销项税额中抵扣，因而之前</a:t>
            </a:r>
            <a:r>
              <a:rPr lang="zh-CN" altLang="en-US" sz="2400" b="1">
                <a:solidFill>
                  <a:srgbClr val="FF0000"/>
                </a:solidFill>
                <a:sym typeface="+mn-ea"/>
              </a:rPr>
              <a:t>在申报</a:t>
            </a:r>
            <a:r>
              <a:rPr lang="en-US" altLang="zh-CN" sz="2400" b="1">
                <a:solidFill>
                  <a:srgbClr val="FF0000"/>
                </a:solidFill>
                <a:sym typeface="+mn-ea"/>
              </a:rPr>
              <a:t>1</a:t>
            </a:r>
            <a:r>
              <a:rPr lang="zh-CN" altLang="en-US" sz="2400" b="1">
                <a:solidFill>
                  <a:srgbClr val="FF0000"/>
                </a:solidFill>
                <a:sym typeface="+mn-ea"/>
              </a:rPr>
              <a:t>月所属期增值税时</a:t>
            </a:r>
            <a:r>
              <a:rPr lang="zh-CN" altLang="en-US" sz="2400">
                <a:sym typeface="+mn-ea"/>
              </a:rPr>
              <a:t>已经抵扣过的用于免税项目的</a:t>
            </a:r>
            <a:r>
              <a:rPr lang="en-US" altLang="zh-CN" sz="2400">
                <a:sym typeface="+mn-ea"/>
              </a:rPr>
              <a:t>11.3</a:t>
            </a:r>
            <a:r>
              <a:rPr lang="zh-CN" altLang="en-US" sz="2400">
                <a:sym typeface="+mn-ea"/>
              </a:rPr>
              <a:t>万元货物进项税额要做对应的</a:t>
            </a:r>
            <a:r>
              <a:rPr lang="zh-CN" altLang="en-US" sz="2400" b="1">
                <a:solidFill>
                  <a:srgbClr val="FF0000"/>
                </a:solidFill>
                <a:sym typeface="+mn-ea"/>
              </a:rPr>
              <a:t>进项税额转出</a:t>
            </a:r>
            <a:r>
              <a:rPr lang="zh-CN" altLang="en-US" sz="2400">
                <a:sym typeface="+mn-ea"/>
              </a:rPr>
              <a:t>。</a:t>
            </a:r>
            <a:endParaRPr lang="zh-CN" altLang="en-US" sz="2400"/>
          </a:p>
        </p:txBody>
      </p:sp>
      <p:sp>
        <p:nvSpPr>
          <p:cNvPr id="5" name="矩形 4"/>
          <p:cNvSpPr/>
          <p:nvPr/>
        </p:nvSpPr>
        <p:spPr>
          <a:xfrm>
            <a:off x="4072890" y="2410460"/>
            <a:ext cx="4855845" cy="71056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9714865" y="2410460"/>
            <a:ext cx="1283970" cy="71056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tretch>
            <a:fillRect/>
          </a:stretch>
        </p:blipFill>
        <p:spPr>
          <a:xfrm>
            <a:off x="708660" y="102870"/>
            <a:ext cx="10389235" cy="6561455"/>
          </a:xfrm>
          <a:prstGeom prst="rect">
            <a:avLst/>
          </a:prstGeom>
        </p:spPr>
      </p:pic>
      <p:sp>
        <p:nvSpPr>
          <p:cNvPr id="5" name="矩形 4"/>
          <p:cNvSpPr/>
          <p:nvPr/>
        </p:nvSpPr>
        <p:spPr>
          <a:xfrm flipV="1">
            <a:off x="1054100" y="6025515"/>
            <a:ext cx="6054725" cy="26098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左箭头 1"/>
          <p:cNvSpPr/>
          <p:nvPr/>
        </p:nvSpPr>
        <p:spPr>
          <a:xfrm>
            <a:off x="7262495" y="4966335"/>
            <a:ext cx="3286125" cy="18256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latin typeface="微软雅黑" panose="020B0503020204020204" pitchFamily="34" charset="-122"/>
                <a:ea typeface="微软雅黑" panose="020B0503020204020204" pitchFamily="34" charset="-122"/>
                <a:cs typeface="微软雅黑" panose="020B0503020204020204" pitchFamily="34" charset="-122"/>
              </a:rPr>
              <a:t>等于附表</a:t>
            </a:r>
            <a:r>
              <a:rPr lang="en-US" altLang="zh-CN" b="1">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b="1">
                <a:latin typeface="微软雅黑" panose="020B0503020204020204" pitchFamily="34" charset="-122"/>
                <a:ea typeface="微软雅黑" panose="020B0503020204020204" pitchFamily="34" charset="-122"/>
                <a:cs typeface="微软雅黑" panose="020B0503020204020204" pitchFamily="34" charset="-122"/>
              </a:rPr>
              <a:t>13</a:t>
            </a:r>
            <a:r>
              <a:rPr lang="zh-CN" altLang="en-US" b="1">
                <a:latin typeface="微软雅黑" panose="020B0503020204020204" pitchFamily="34" charset="-122"/>
                <a:ea typeface="微软雅黑" panose="020B0503020204020204" pitchFamily="34" charset="-122"/>
                <a:cs typeface="微软雅黑" panose="020B0503020204020204" pitchFamily="34" charset="-122"/>
              </a:rPr>
              <a:t>栏</a:t>
            </a:r>
            <a:r>
              <a:rPr lang="en-US" altLang="zh-CN" b="1">
                <a:latin typeface="微软雅黑" panose="020B0503020204020204" pitchFamily="34" charset="-122"/>
                <a:ea typeface="微软雅黑" panose="020B0503020204020204" pitchFamily="34" charset="-122"/>
                <a:cs typeface="微软雅黑" panose="020B0503020204020204" pitchFamily="34" charset="-122"/>
              </a:rPr>
              <a:t>“</a:t>
            </a:r>
            <a:r>
              <a:rPr lang="zh-CN" altLang="en-US" b="1">
                <a:latin typeface="微软雅黑" panose="020B0503020204020204" pitchFamily="34" charset="-122"/>
                <a:ea typeface="微软雅黑" panose="020B0503020204020204" pitchFamily="34" charset="-122"/>
                <a:cs typeface="微软雅黑" panose="020B0503020204020204" pitchFamily="34" charset="-122"/>
              </a:rPr>
              <a:t>本期进项税额转出额</a:t>
            </a:r>
            <a:r>
              <a:rPr lang="en-US" altLang="zh-CN" b="1">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b="1">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906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2.2 </a:t>
            </a:r>
            <a:r>
              <a:rPr lang="zh-CN" altLang="en-US" sz="3200" b="1" dirty="0">
                <a:solidFill>
                  <a:schemeClr val="bg1"/>
                </a:solidFill>
              </a:rPr>
              <a:t>当期申报未开具发票收入负数绝对值大于或等于专票和其他发票销售收入合计</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过度享受优惠政策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r>
              <a:rPr lang="zh-CN" sz="2000" b="1" strike="noStrike" noProof="1">
                <a:solidFill>
                  <a:schemeClr val="accent1"/>
                </a:solidFill>
                <a:latin typeface="微软雅黑" panose="020B0503020204020204" pitchFamily="34" charset="-122"/>
              </a:rPr>
              <a:t>政策要点：</a:t>
            </a:r>
            <a:r>
              <a:rPr sz="2000" strike="noStrike" noProof="1">
                <a:latin typeface="微软雅黑" panose="020B0503020204020204" pitchFamily="34" charset="-122"/>
                <a:ea typeface="微软雅黑" panose="020B0503020204020204" pitchFamily="34" charset="-122"/>
              </a:rPr>
              <a:t>根据增值税暂行条例及其实施细则、增值税纳税申报表填表规则说明，纳税人前期已经申报未开具发票的应税销售收入，当期补开发票的，应同时冲减前期对应的未开具发票应税销售收入，避免造成重复申报。</a:t>
            </a:r>
            <a:endParaRPr sz="20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r>
              <a:rPr lang="zh-CN" sz="2000" b="1" strike="noStrike" noProof="1">
                <a:solidFill>
                  <a:schemeClr val="accent1"/>
                </a:solidFill>
                <a:latin typeface="微软雅黑" panose="020B0503020204020204" pitchFamily="34" charset="-122"/>
              </a:rPr>
              <a:t>问题情形：</a:t>
            </a:r>
            <a:r>
              <a:rPr sz="2000" strike="noStrike" noProof="1">
                <a:latin typeface="微软雅黑" panose="020B0503020204020204" pitchFamily="34" charset="-122"/>
                <a:ea typeface="微软雅黑" panose="020B0503020204020204" pitchFamily="34" charset="-122"/>
              </a:rPr>
              <a:t>纳税人当期申报未开具发票收入合计为负数，且其绝对值大于申报的开具增值税专用发票和开具其他发票的销售额之和。</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489585" y="908050"/>
            <a:ext cx="4991100" cy="563118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a:p>
          <a:p>
            <a:pPr fontAlgn="auto">
              <a:lnSpc>
                <a:spcPct val="150000"/>
              </a:lnSpc>
            </a:pPr>
            <a:r>
              <a:rPr lang="en-US" altLang="zh-CN" sz="2000">
                <a:sym typeface="+mn-ea"/>
              </a:rPr>
              <a:t>A</a:t>
            </a:r>
            <a:r>
              <a:rPr lang="zh-CN" altLang="en-US" sz="2000">
                <a:sym typeface="+mn-ea"/>
              </a:rPr>
              <a:t>企业是一般纳税人，在</a:t>
            </a:r>
            <a:r>
              <a:rPr lang="en-US" altLang="zh-CN" sz="2000">
                <a:sym typeface="+mn-ea"/>
              </a:rPr>
              <a:t>3</a:t>
            </a:r>
            <a:r>
              <a:rPr lang="zh-CN" altLang="en-US" sz="2000">
                <a:sym typeface="+mn-ea"/>
              </a:rPr>
              <a:t>月份提供住宿服务取得</a:t>
            </a:r>
            <a:r>
              <a:rPr lang="en-US" altLang="zh-CN" sz="2000">
                <a:sym typeface="+mn-ea"/>
              </a:rPr>
              <a:t>20</a:t>
            </a:r>
            <a:r>
              <a:rPr lang="zh-CN" altLang="en-US" sz="2000">
                <a:sym typeface="+mn-ea"/>
              </a:rPr>
              <a:t>万元收入，在政策发布之前开具了</a:t>
            </a:r>
            <a:r>
              <a:rPr lang="en-US" altLang="zh-CN" sz="2000">
                <a:sym typeface="+mn-ea"/>
              </a:rPr>
              <a:t>10</a:t>
            </a:r>
            <a:r>
              <a:rPr lang="zh-CN" altLang="en-US" sz="2000">
                <a:sym typeface="+mn-ea"/>
              </a:rPr>
              <a:t>万元</a:t>
            </a:r>
            <a:r>
              <a:rPr lang="en-US" altLang="zh-CN" sz="2000">
                <a:sym typeface="+mn-ea"/>
              </a:rPr>
              <a:t>6%</a:t>
            </a:r>
            <a:r>
              <a:rPr lang="zh-CN" altLang="en-US" sz="2000">
                <a:sym typeface="+mn-ea"/>
              </a:rPr>
              <a:t>税率的增值税普通发票，政策发布后开具了</a:t>
            </a:r>
            <a:r>
              <a:rPr lang="en-US" altLang="zh-CN" sz="2000">
                <a:sym typeface="+mn-ea"/>
              </a:rPr>
              <a:t>10</a:t>
            </a:r>
            <a:r>
              <a:rPr lang="zh-CN" altLang="en-US" sz="2000">
                <a:sym typeface="+mn-ea"/>
              </a:rPr>
              <a:t>万元免税的增值税普通发票，同时补开了</a:t>
            </a:r>
            <a:r>
              <a:rPr lang="en-US" altLang="zh-CN" sz="2000">
                <a:sym typeface="+mn-ea"/>
              </a:rPr>
              <a:t>10</a:t>
            </a:r>
            <a:r>
              <a:rPr lang="zh-CN" altLang="en-US" sz="2000">
                <a:sym typeface="+mn-ea"/>
              </a:rPr>
              <a:t>万元去年发生相关业务的增值税普通发票。</a:t>
            </a:r>
            <a:endParaRPr lang="zh-CN" altLang="en-US" sz="2000">
              <a:sym typeface="+mn-ea"/>
            </a:endParaRPr>
          </a:p>
          <a:p>
            <a:pPr fontAlgn="auto">
              <a:lnSpc>
                <a:spcPct val="150000"/>
              </a:lnSpc>
            </a:pPr>
            <a:endParaRPr lang="zh-CN" altLang="en-US" sz="2000">
              <a:sym typeface="+mn-ea"/>
            </a:endParaRPr>
          </a:p>
          <a:p>
            <a:pPr fontAlgn="auto">
              <a:lnSpc>
                <a:spcPct val="150000"/>
              </a:lnSpc>
            </a:pPr>
            <a:r>
              <a:rPr lang="zh-CN" altLang="en-US" sz="2000">
                <a:sym typeface="+mn-ea"/>
              </a:rPr>
              <a:t>纳税人在申报</a:t>
            </a:r>
            <a:r>
              <a:rPr lang="en-US" altLang="zh-CN" sz="2000">
                <a:sym typeface="+mn-ea"/>
              </a:rPr>
              <a:t>3</a:t>
            </a:r>
            <a:r>
              <a:rPr lang="zh-CN" altLang="en-US" sz="2000">
                <a:sym typeface="+mn-ea"/>
              </a:rPr>
              <a:t>月份所属期增值税时</a:t>
            </a:r>
            <a:r>
              <a:rPr lang="en-US" altLang="zh-CN" sz="2000">
                <a:sym typeface="+mn-ea"/>
              </a:rPr>
              <a:t>20</a:t>
            </a:r>
            <a:r>
              <a:rPr lang="zh-CN" altLang="en-US" sz="2000">
                <a:sym typeface="+mn-ea"/>
              </a:rPr>
              <a:t>万元按照</a:t>
            </a:r>
            <a:r>
              <a:rPr lang="en-US" altLang="zh-CN" sz="2000">
                <a:sym typeface="+mn-ea"/>
              </a:rPr>
              <a:t>6%</a:t>
            </a:r>
            <a:r>
              <a:rPr lang="zh-CN" altLang="en-US" sz="2000">
                <a:sym typeface="+mn-ea"/>
              </a:rPr>
              <a:t>税率进行申报，</a:t>
            </a:r>
            <a:r>
              <a:rPr lang="en-US" altLang="zh-CN" sz="2000">
                <a:sym typeface="+mn-ea"/>
              </a:rPr>
              <a:t>10</a:t>
            </a:r>
            <a:r>
              <a:rPr lang="zh-CN" altLang="en-US" sz="2000">
                <a:sym typeface="+mn-ea"/>
              </a:rPr>
              <a:t>万元按照免税进行申报，同时在未开票收入栏次填写了</a:t>
            </a:r>
            <a:r>
              <a:rPr lang="en-US" altLang="zh-CN" sz="2000">
                <a:sym typeface="+mn-ea"/>
              </a:rPr>
              <a:t>30</a:t>
            </a:r>
            <a:r>
              <a:rPr lang="zh-CN" altLang="en-US" sz="2000">
                <a:sym typeface="+mn-ea"/>
              </a:rPr>
              <a:t>万元的负数销售额进行冲减。</a:t>
            </a:r>
            <a:endParaRPr lang="zh-CN" altLang="en-US" sz="2000"/>
          </a:p>
        </p:txBody>
      </p:sp>
      <p:sp>
        <p:nvSpPr>
          <p:cNvPr id="6" name="文本框 5"/>
          <p:cNvSpPr txBox="1"/>
          <p:nvPr/>
        </p:nvSpPr>
        <p:spPr>
          <a:xfrm>
            <a:off x="7336155" y="1417320"/>
            <a:ext cx="4594225" cy="42926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fontAlgn="auto">
              <a:lnSpc>
                <a:spcPct val="150000"/>
              </a:lnSpc>
            </a:pPr>
            <a:r>
              <a:rPr lang="zh-CN" altLang="en-US">
                <a:sym typeface="+mn-ea"/>
              </a:rPr>
              <a:t>1.开具</a:t>
            </a:r>
            <a:r>
              <a:rPr lang="en-US" altLang="zh-CN">
                <a:sym typeface="+mn-ea"/>
              </a:rPr>
              <a:t>6%</a:t>
            </a:r>
            <a:r>
              <a:rPr lang="zh-CN" altLang="en-US">
                <a:sym typeface="+mn-ea"/>
              </a:rPr>
              <a:t>税率的增值税普通</a:t>
            </a:r>
            <a:r>
              <a:rPr lang="zh-CN" altLang="en-US">
                <a:sym typeface="+mn-ea"/>
              </a:rPr>
              <a:t>发票也可以按照免税来进行申报，普通发票的数据可以先按负数冲减。</a:t>
            </a:r>
            <a:endParaRPr lang="zh-CN" altLang="en-US">
              <a:sym typeface="+mn-ea"/>
            </a:endParaRPr>
          </a:p>
          <a:p>
            <a:pPr fontAlgn="auto">
              <a:lnSpc>
                <a:spcPct val="150000"/>
              </a:lnSpc>
            </a:pPr>
            <a:r>
              <a:rPr lang="zh-CN" altLang="en-US">
                <a:sym typeface="+mn-ea"/>
              </a:rPr>
              <a:t>2.纳税人本期开具普通发票金额为</a:t>
            </a:r>
            <a:r>
              <a:rPr lang="en-US" altLang="zh-CN">
                <a:sym typeface="+mn-ea"/>
              </a:rPr>
              <a:t>2</a:t>
            </a:r>
            <a:r>
              <a:rPr lang="zh-CN" altLang="en-US">
                <a:sym typeface="+mn-ea"/>
              </a:rPr>
              <a:t>0万元（含补开金额10万元），未开票收入负数金额却有30万元，未开具发票收入负数绝对值大于或等于专票和其他发票销售收入合计。此例中，纳税人多申报了未开票收入的负数销售额，应当按照20万元进行负数冲减。</a:t>
            </a:r>
            <a:endParaRPr lang="zh-CN" altLang="en-US"/>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480685" y="2116455"/>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18310" y="4817745"/>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tretch>
            <a:fillRect/>
          </a:stretch>
        </p:blipFill>
        <p:spPr>
          <a:xfrm>
            <a:off x="76200" y="853440"/>
            <a:ext cx="12115800" cy="5400675"/>
          </a:xfrm>
          <a:prstGeom prst="rect">
            <a:avLst/>
          </a:prstGeom>
        </p:spPr>
      </p:pic>
      <p:sp>
        <p:nvSpPr>
          <p:cNvPr id="5" name="矩形 4"/>
          <p:cNvSpPr/>
          <p:nvPr/>
        </p:nvSpPr>
        <p:spPr>
          <a:xfrm flipV="1">
            <a:off x="488315" y="5916930"/>
            <a:ext cx="2796540" cy="26098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flipV="1">
            <a:off x="864870" y="4345305"/>
            <a:ext cx="2419350" cy="26098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350963" y="3580130"/>
            <a:ext cx="9242425" cy="922020"/>
          </a:xfrm>
          <a:prstGeom prst="rect">
            <a:avLst/>
          </a:prstGeom>
        </p:spPr>
        <p:txBody>
          <a:bodyPr wrap="square">
            <a:spAutoFit/>
          </a:bodyPr>
          <a:lstStyle/>
          <a:p>
            <a:pPr algn="ctr" fontAlgn="auto"/>
            <a:r>
              <a:rPr lang="zh-CN" altLang="en-US" sz="5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疫情期间增值税相关优惠政策</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906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2.3 </a:t>
            </a:r>
            <a:r>
              <a:rPr lang="zh-CN" altLang="en-US" sz="3200" b="1" dirty="0">
                <a:solidFill>
                  <a:schemeClr val="bg1"/>
                </a:solidFill>
              </a:rPr>
              <a:t>当期开具专票应税收入全部通过未开具发票收入冲减，且本期未申报免税收入</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过度享受优惠政策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r>
              <a:rPr lang="zh-CN" sz="2000" b="1" strike="noStrike" noProof="1">
                <a:solidFill>
                  <a:schemeClr val="accent1"/>
                </a:solidFill>
                <a:latin typeface="微软雅黑" panose="020B0503020204020204" pitchFamily="34" charset="-122"/>
              </a:rPr>
              <a:t>政策要点：</a:t>
            </a:r>
            <a:r>
              <a:rPr sz="2000" strike="noStrike" noProof="1">
                <a:latin typeface="微软雅黑" panose="020B0503020204020204" pitchFamily="34" charset="-122"/>
                <a:ea typeface="微软雅黑" panose="020B0503020204020204" pitchFamily="34" charset="-122"/>
              </a:rPr>
              <a:t>纳税人在疫情防控期间已经开具增值税专用发票，按照</a:t>
            </a:r>
            <a:r>
              <a:rPr sz="2000">
                <a:latin typeface="微软雅黑" panose="020B0503020204020204" pitchFamily="34" charset="-122"/>
                <a:ea typeface="微软雅黑" panose="020B0503020204020204" pitchFamily="34" charset="-122"/>
                <a:sym typeface="+mn-ea"/>
              </a:rPr>
              <a:t>国家税务总局公告2020年第4号</a:t>
            </a:r>
            <a:r>
              <a:rPr sz="2000" strike="noStrike" noProof="1">
                <a:latin typeface="微软雅黑" panose="020B0503020204020204" pitchFamily="34" charset="-122"/>
                <a:ea typeface="微软雅黑" panose="020B0503020204020204" pitchFamily="34" charset="-122"/>
              </a:rPr>
              <a:t>公告规定应当开具对应红字发票而未及时开具的，可以先适用免征增值税政策，</a:t>
            </a:r>
            <a:r>
              <a:rPr lang="zh-CN" sz="2000" strike="noStrike" noProof="1">
                <a:latin typeface="微软雅黑" panose="020B0503020204020204" pitchFamily="34" charset="-122"/>
                <a:ea typeface="微软雅黑" panose="020B0503020204020204" pitchFamily="34" charset="-122"/>
              </a:rPr>
              <a:t>应</a:t>
            </a:r>
            <a:r>
              <a:rPr sz="2000" strike="noStrike" noProof="1">
                <a:latin typeface="微软雅黑" panose="020B0503020204020204" pitchFamily="34" charset="-122"/>
                <a:ea typeface="微软雅黑" panose="020B0503020204020204" pitchFamily="34" charset="-122"/>
              </a:rPr>
              <a:t>按规定填报免税销售额。</a:t>
            </a:r>
            <a:endParaRPr sz="20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r>
              <a:rPr lang="zh-CN" sz="2000" b="1" strike="noStrike" noProof="1">
                <a:solidFill>
                  <a:schemeClr val="accent1"/>
                </a:solidFill>
                <a:latin typeface="微软雅黑" panose="020B0503020204020204" pitchFamily="34" charset="-122"/>
              </a:rPr>
              <a:t>问题情形：</a:t>
            </a:r>
            <a:r>
              <a:rPr lang="en-US" altLang="zh-CN" sz="2000" b="1" strike="noStrike" noProof="1">
                <a:solidFill>
                  <a:schemeClr val="accent1"/>
                </a:solidFill>
                <a:latin typeface="微软雅黑" panose="020B0503020204020204" pitchFamily="34" charset="-122"/>
              </a:rPr>
              <a:t>1</a:t>
            </a:r>
            <a:r>
              <a:rPr lang="zh-CN" altLang="en-US" sz="2000" b="1" strike="noStrike" noProof="1">
                <a:solidFill>
                  <a:schemeClr val="accent1"/>
                </a:solidFill>
                <a:latin typeface="微软雅黑" panose="020B0503020204020204" pitchFamily="34" charset="-122"/>
              </a:rPr>
              <a:t>、</a:t>
            </a:r>
            <a:r>
              <a:rPr sz="2000" strike="noStrike" noProof="1">
                <a:latin typeface="微软雅黑" panose="020B0503020204020204" pitchFamily="34" charset="-122"/>
                <a:ea typeface="微软雅黑" panose="020B0503020204020204" pitchFamily="34" charset="-122"/>
              </a:rPr>
              <a:t>一般纳税人取得疫情期间免征增值税收入但误开具了专票的，填写增值税申报表时，纳税人只在申报表中的适用税率未开具发票行次冲减销售额，但未在免税行次体现可以享受免税的销售额。</a:t>
            </a:r>
            <a:endParaRPr sz="20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r>
              <a:rPr lang="en-US" sz="2000" strike="noStrike" noProof="1">
                <a:latin typeface="微软雅黑" panose="020B0503020204020204" pitchFamily="34" charset="-122"/>
                <a:ea typeface="微软雅黑" panose="020B0503020204020204" pitchFamily="34" charset="-122"/>
              </a:rPr>
              <a:t>2</a:t>
            </a:r>
            <a:r>
              <a:rPr lang="zh-CN" altLang="en-US" sz="2000" strike="noStrike" noProof="1">
                <a:latin typeface="微软雅黑" panose="020B0503020204020204" pitchFamily="34" charset="-122"/>
                <a:ea typeface="微软雅黑" panose="020B0503020204020204" pitchFamily="34" charset="-122"/>
              </a:rPr>
              <a:t>、如果开具专票的收入不属于免税销售额，应如实申报，不应通过未开具发票栏次负数冲减。</a:t>
            </a:r>
            <a:endParaRPr lang="zh-CN" altLang="en-US"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666750" y="871220"/>
            <a:ext cx="10858500" cy="5114925"/>
          </a:xfrm>
          <a:prstGeom prst="rect">
            <a:avLst/>
          </a:prstGeom>
        </p:spPr>
      </p:pic>
      <p:sp>
        <p:nvSpPr>
          <p:cNvPr id="4" name="矩形 3"/>
          <p:cNvSpPr/>
          <p:nvPr/>
        </p:nvSpPr>
        <p:spPr>
          <a:xfrm flipV="1">
            <a:off x="991870" y="5693410"/>
            <a:ext cx="2661920" cy="29273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flipV="1">
            <a:off x="1403350" y="4197350"/>
            <a:ext cx="2409825" cy="27178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标注 5"/>
          <p:cNvSpPr/>
          <p:nvPr/>
        </p:nvSpPr>
        <p:spPr>
          <a:xfrm>
            <a:off x="3928110" y="2788920"/>
            <a:ext cx="2063750" cy="1099820"/>
          </a:xfrm>
          <a:prstGeom prst="wedgeRectCallout">
            <a:avLst>
              <a:gd name="adj1" fmla="val -53723"/>
              <a:gd name="adj2" fmla="val 990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1</a:t>
            </a:r>
            <a:r>
              <a:rPr lang="zh-CN" altLang="en-US"/>
              <a:t>、</a:t>
            </a:r>
            <a:r>
              <a:rPr lang="zh-CN" altLang="en-US"/>
              <a:t>填写开具专票情况，并且在未开票栏次负数冲减</a:t>
            </a:r>
            <a:endParaRPr lang="zh-CN" altLang="en-US"/>
          </a:p>
        </p:txBody>
      </p:sp>
      <p:sp>
        <p:nvSpPr>
          <p:cNvPr id="7" name="矩形标注 6"/>
          <p:cNvSpPr/>
          <p:nvPr/>
        </p:nvSpPr>
        <p:spPr>
          <a:xfrm>
            <a:off x="4723765" y="4469130"/>
            <a:ext cx="2338705" cy="1099820"/>
          </a:xfrm>
          <a:prstGeom prst="wedgeRectCallout">
            <a:avLst>
              <a:gd name="adj1" fmla="val -100400"/>
              <a:gd name="adj2" fmla="val 702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2</a:t>
            </a:r>
            <a:r>
              <a:rPr lang="zh-CN" altLang="en-US"/>
              <a:t>、在未开票栏次正数填写免税销售额</a:t>
            </a:r>
            <a:endParaRPr lang="zh-CN" altLang="en-US"/>
          </a:p>
        </p:txBody>
      </p:sp>
      <p:sp>
        <p:nvSpPr>
          <p:cNvPr id="8" name="矩形 4"/>
          <p:cNvSpPr/>
          <p:nvPr/>
        </p:nvSpPr>
        <p:spPr>
          <a:xfrm>
            <a:off x="1221105" y="295275"/>
            <a:ext cx="7799070"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免税收入，误开专票且当期未冲红，正确填写步骤如下：</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906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2.4 </a:t>
            </a:r>
            <a:r>
              <a:rPr lang="zh-CN" altLang="en-US" sz="3200" b="1" dirty="0">
                <a:solidFill>
                  <a:schemeClr val="bg1"/>
                </a:solidFill>
              </a:rPr>
              <a:t>当期应纳税额减征额金额较大，且未填报享受退役士兵和重点群体减税政策</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过度享受优惠政策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政策依据：</a:t>
            </a:r>
            <a:r>
              <a:rPr sz="2000" strike="noStrike" noProof="1">
                <a:latin typeface="微软雅黑" panose="020B0503020204020204" pitchFamily="34" charset="-122"/>
                <a:ea typeface="微软雅黑" panose="020B0503020204020204" pitchFamily="34" charset="-122"/>
              </a:rPr>
              <a:t>根据现行增值税政策以及《增值税减免税申报明细表》填表规则说明，纳税人当期申报的应纳税额减征额应不大于《增值税减免税申报明细表》当期实际抵扣的应纳税额减征额合计。</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000" b="1" strike="noStrike" noProof="1">
                <a:solidFill>
                  <a:schemeClr val="accent1"/>
                </a:solidFill>
                <a:latin typeface="微软雅黑" panose="020B0503020204020204" pitchFamily="34" charset="-122"/>
              </a:rPr>
              <a:t>问题情形：</a:t>
            </a:r>
            <a:r>
              <a:rPr sz="2000" strike="noStrike" noProof="1">
                <a:latin typeface="微软雅黑" panose="020B0503020204020204" pitchFamily="34" charset="-122"/>
                <a:ea typeface="微软雅黑" panose="020B0503020204020204" pitchFamily="34" charset="-122"/>
              </a:rPr>
              <a:t>纳税人当期申报应纳税额减征额大于《增值税减免税申报明细表》中专用税控设备费用，税控技术服务费，以及退役士兵和重点群体减免税政策项目所填报本期实际抵减税额合计</a:t>
            </a:r>
            <a:r>
              <a:rPr lang="zh-CN" sz="2000" strike="noStrike" noProof="1">
                <a:latin typeface="微软雅黑" panose="020B0503020204020204" pitchFamily="34" charset="-122"/>
              </a:rPr>
              <a:t>。考虑可能存在错误填写申报表，或者利用特定栏次虚假填报应纳税额减征额、少缴税款情形。</a:t>
            </a:r>
            <a:endParaRPr lang="zh-CN" sz="2000" strike="noStrike" noProof="1">
              <a:latin typeface="微软雅黑" panose="020B0503020204020204" pitchFamily="34" charset="-122"/>
            </a:endParaRPr>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521460" y="439420"/>
            <a:ext cx="1616075" cy="398780"/>
          </a:xfrm>
          <a:prstGeom prst="rect">
            <a:avLst/>
          </a:prstGeom>
          <a:noFill/>
        </p:spPr>
        <p:txBody>
          <a:bodyPr wrap="square" rtlCol="0">
            <a:spAutoFit/>
          </a:bodyPr>
          <a:p>
            <a:r>
              <a:rPr lang="zh-CN" altLang="en-US" sz="2000" b="1">
                <a:solidFill>
                  <a:schemeClr val="bg1"/>
                </a:solidFill>
              </a:rPr>
              <a:t>政策回顾</a:t>
            </a:r>
            <a:endParaRPr lang="zh-CN" altLang="en-US" sz="2000" b="1">
              <a:solidFill>
                <a:schemeClr val="bg1"/>
              </a:solidFill>
            </a:endParaRPr>
          </a:p>
        </p:txBody>
      </p:sp>
      <p:sp>
        <p:nvSpPr>
          <p:cNvPr id="5" name="文本框 4"/>
          <p:cNvSpPr txBox="1"/>
          <p:nvPr/>
        </p:nvSpPr>
        <p:spPr>
          <a:xfrm>
            <a:off x="708025" y="1230630"/>
            <a:ext cx="10859135" cy="5262245"/>
          </a:xfrm>
          <a:prstGeom prst="rect">
            <a:avLst/>
          </a:prstGeom>
          <a:noFill/>
        </p:spPr>
        <p:txBody>
          <a:bodyPr wrap="square" rtlCol="0">
            <a:spAutoFit/>
          </a:bodyPr>
          <a:p>
            <a:r>
              <a:rPr lang="zh-CN" altLang="en-US"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桂财税〔2019〕</a:t>
            </a:r>
            <a:r>
              <a:rPr lang="en-US" altLang="zh-CN"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号：</a:t>
            </a:r>
            <a:r>
              <a:rPr lang="zh-CN" altLang="en-US" sz="2400"/>
              <a:t>二、企业招用自主</a:t>
            </a:r>
            <a:r>
              <a:rPr lang="zh-CN" altLang="en-US" sz="2400" b="1">
                <a:solidFill>
                  <a:srgbClr val="FF0000"/>
                </a:solidFill>
              </a:rPr>
              <a:t>就业退役士兵</a:t>
            </a:r>
            <a:r>
              <a:rPr lang="zh-CN" altLang="en-US" sz="2400"/>
              <a:t>，与其签订1年以上期限劳动合同并依法缴纳社会保险费的，自签订劳动合同并缴纳社会保险当月起，在3年内按实际招用人数，以每人每年9000元的定额标准，</a:t>
            </a:r>
            <a:r>
              <a:rPr lang="zh-CN" altLang="en-US" sz="2400" b="1">
                <a:solidFill>
                  <a:srgbClr val="FF0000"/>
                </a:solidFill>
              </a:rPr>
              <a:t>予以定额依次扣减增值税、</a:t>
            </a:r>
            <a:r>
              <a:rPr lang="zh-CN" altLang="en-US" sz="2400"/>
              <a:t>城市维护建设税、教育费附加、地方教育附加和企业所得税优惠。。</a:t>
            </a:r>
            <a:endParaRPr lang="zh-CN" altLang="en-US" sz="2400"/>
          </a:p>
          <a:p>
            <a:endParaRPr lang="zh-CN" altLang="en-US" sz="2400"/>
          </a:p>
          <a:p>
            <a:r>
              <a:rPr lang="zh-CN" altLang="en-US"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桂财税〔2019〕</a:t>
            </a:r>
            <a:r>
              <a:rPr lang="en-US" altLang="zh-CN"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14</a:t>
            </a:r>
            <a:r>
              <a:rPr lang="zh-CN" altLang="en-US"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号：</a:t>
            </a:r>
            <a:r>
              <a:rPr lang="zh-CN" altLang="en-US" sz="2400"/>
              <a:t>二、企业招用</a:t>
            </a:r>
            <a:r>
              <a:rPr lang="zh-CN" altLang="en-US" sz="2400" b="1">
                <a:solidFill>
                  <a:srgbClr val="FF0000"/>
                </a:solidFill>
              </a:rPr>
              <a:t>建档立卡贫困人口</a:t>
            </a:r>
            <a:r>
              <a:rPr lang="zh-CN" altLang="en-US" sz="2400"/>
              <a:t>，以及在人力资源社会保障部门公共就业服务机构登记</a:t>
            </a:r>
            <a:r>
              <a:rPr lang="zh-CN" altLang="en-US" sz="2400" b="1">
                <a:solidFill>
                  <a:srgbClr val="FF0000"/>
                </a:solidFill>
              </a:rPr>
              <a:t>失业半年以上</a:t>
            </a:r>
            <a:r>
              <a:rPr lang="zh-CN" altLang="en-US" sz="2400"/>
              <a:t>且持《就业创业证》或《就业失业登记证》(注明“企业吸纳税收政策”)的人员，与其签订1年以上期限劳动合同并依法缴纳社会保险费的，自签订劳动合同并缴纳社会保险当月起，在3年内按实际招用人数，以每人每年7800元的定额标准，</a:t>
            </a:r>
            <a:r>
              <a:rPr lang="zh-CN" altLang="en-US" sz="2400" b="1">
                <a:solidFill>
                  <a:srgbClr val="FF0000"/>
                </a:solidFill>
              </a:rPr>
              <a:t>予以定额依次扣减增值税</a:t>
            </a:r>
            <a:r>
              <a:rPr lang="zh-CN" altLang="en-US" sz="2400"/>
              <a:t>、城市维护建设税、教育费附加、地方教育附加和企业所得税优惠。城市维护建设税、教育费附加、地方教育附加的计税依据是享受本项税收优惠政策前的增值税应纳税额。</a:t>
            </a:r>
            <a:endParaRPr lang="zh-CN" altLang="en-US" sz="2400"/>
          </a:p>
          <a:p>
            <a:endParaRPr lang="zh-CN" altLang="en-US" sz="2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324985" y="3646805"/>
            <a:ext cx="7748905" cy="922020"/>
          </a:xfrm>
          <a:prstGeom prst="rect">
            <a:avLst/>
          </a:prstGeom>
        </p:spPr>
        <p:txBody>
          <a:bodyPr wrap="square">
            <a:spAutoFit/>
          </a:bodyPr>
          <a:lstStyle/>
          <a:p>
            <a:pPr algn="l" fontAlgn="auto">
              <a:buClrTx/>
              <a:buSzTx/>
            </a:pPr>
            <a:r>
              <a:rPr lang="zh-CN" altLang="zh-CN" sz="5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申报操作提醒</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09980"/>
            <a:ext cx="10716895"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 name="矩形 10"/>
          <p:cNvSpPr>
            <a:spLocks noChangeArrowheads="1"/>
          </p:cNvSpPr>
          <p:nvPr/>
        </p:nvSpPr>
        <p:spPr bwMode="auto">
          <a:xfrm>
            <a:off x="622300" y="1863725"/>
            <a:ext cx="10716895" cy="461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000" strike="noStrike" noProof="1">
              <a:solidFill>
                <a:srgbClr val="404040"/>
              </a:solidFill>
              <a:latin typeface="微软雅黑" panose="020B0503020204020204" pitchFamily="34" charset="-122"/>
              <a:ea typeface="微软雅黑" panose="020B0503020204020204" pitchFamily="34" charset="-122"/>
              <a:cs typeface="微软雅黑" panose="020B0503020204020204" pitchFamily="34" charset="-122"/>
            </a:endParaRPr>
          </a:p>
          <a:p>
            <a:pPr algn="just" defTabSz="913765" fontAlgn="auto">
              <a:lnSpc>
                <a:spcPct val="150000"/>
              </a:lnSpc>
            </a:pPr>
            <a:r>
              <a:rPr sz="24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sz="24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rPr>
              <a:t>、</a:t>
            </a:r>
            <a:r>
              <a:rPr sz="2400">
                <a:latin typeface="微软雅黑" panose="020B0503020204020204" pitchFamily="34" charset="-122"/>
                <a:ea typeface="微软雅黑" panose="020B0503020204020204" pitchFamily="34" charset="-122"/>
                <a:cs typeface="微软雅黑" panose="020B0503020204020204" pitchFamily="34" charset="-122"/>
                <a:sym typeface="+mn-ea"/>
              </a:rPr>
              <a:t> 纳税人已将适用免税政策的销售额、销售数量，按照征税销售额、销售数量进行增值税、消费税纳税申报的，可以选择更正当期申报或者在下期申报时调整。已征应予免征的增值税、消费税税款，可以予以退还或者分别抵减纳税人以后应缴纳的增值税、消费税税款。</a:t>
            </a:r>
            <a:endParaRPr sz="24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defTabSz="913765" fontAlgn="auto">
              <a:lnSpc>
                <a:spcPct val="150000"/>
              </a:lnSpc>
            </a:pPr>
            <a:r>
              <a:rPr lang="zh-CN" sz="24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40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sz="2400">
                <a:latin typeface="微软雅黑" panose="020B0503020204020204" pitchFamily="34" charset="-122"/>
                <a:ea typeface="微软雅黑" panose="020B0503020204020204" pitchFamily="34" charset="-122"/>
                <a:cs typeface="微软雅黑" panose="020B0503020204020204" pitchFamily="34" charset="-122"/>
                <a:sym typeface="+mn-ea"/>
              </a:rPr>
              <a:t> 纳税人可以选择更正当期报表，也可以直接在下期申报时来进行冲减。</a:t>
            </a:r>
            <a:endParaRPr sz="24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defTabSz="913765" fontAlgn="auto">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09980"/>
            <a:ext cx="10647045"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未按规定</a:t>
            </a:r>
            <a:r>
              <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享受优惠政策</a:t>
            </a:r>
            <a:endPar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 name="矩形 10"/>
          <p:cNvSpPr>
            <a:spLocks noChangeArrowheads="1"/>
          </p:cNvSpPr>
          <p:nvPr/>
        </p:nvSpPr>
        <p:spPr bwMode="auto">
          <a:xfrm>
            <a:off x="578485" y="1628140"/>
            <a:ext cx="11035665" cy="563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fontAlgn="auto">
              <a:lnSpc>
                <a:spcPct val="150000"/>
              </a:lnSpc>
            </a:pPr>
            <a:r>
              <a:rPr lang="en-US" altLang="zh-CN" sz="2400" b="1" strike="noStrike" noProof="1">
                <a:solidFill>
                  <a:schemeClr val="accent1"/>
                </a:solidFill>
                <a:latin typeface="微软雅黑" panose="020B0503020204020204" pitchFamily="34" charset="-122"/>
                <a:ea typeface="微软雅黑" panose="020B0503020204020204" pitchFamily="34" charset="-122"/>
              </a:rPr>
              <a:t> 1.</a:t>
            </a:r>
            <a:r>
              <a:rPr lang="en-US" altLang="zh-CN" sz="2400" b="1">
                <a:solidFill>
                  <a:schemeClr val="accent1"/>
                </a:solidFill>
                <a:latin typeface="微软雅黑" panose="020B0503020204020204" pitchFamily="34" charset="-122"/>
                <a:ea typeface="微软雅黑" panose="020B0503020204020204" pitchFamily="34" charset="-122"/>
                <a:sym typeface="+mn-ea"/>
              </a:rPr>
              <a:t>当期申报免税销售收入，但未发生相应进项税额转出</a:t>
            </a:r>
            <a:endParaRPr sz="2400">
              <a:latin typeface="微软雅黑" panose="020B0503020204020204" pitchFamily="34" charset="-122"/>
              <a:sym typeface="+mn-ea"/>
            </a:endParaRPr>
          </a:p>
          <a:p>
            <a:pPr algn="just" defTabSz="913765" fontAlgn="auto">
              <a:lnSpc>
                <a:spcPct val="150000"/>
              </a:lnSpc>
            </a:pPr>
            <a:r>
              <a:rPr lang="zh-CN" sz="2400" strike="noStrike" noProof="1">
                <a:latin typeface="微软雅黑" panose="020B0503020204020204" pitchFamily="34" charset="-122"/>
              </a:rPr>
              <a:t>纳税人应将用于免税项目的进项税额及时做对应的进项税额转出。</a:t>
            </a:r>
            <a:endParaRPr sz="2400" strike="noStrike" noProof="1">
              <a:latin typeface="微软雅黑" panose="020B0503020204020204" pitchFamily="34" charset="-122"/>
              <a:ea typeface="微软雅黑" panose="020B0503020204020204" pitchFamily="34" charset="-122"/>
            </a:endParaRPr>
          </a:p>
          <a:p>
            <a:pPr algn="just" defTabSz="913765" fontAlgn="auto">
              <a:lnSpc>
                <a:spcPct val="150000"/>
              </a:lnSpc>
            </a:pPr>
            <a:r>
              <a:rPr lang="en-US" altLang="zh-CN" sz="2400" b="1" strike="noStrike" noProof="1">
                <a:solidFill>
                  <a:schemeClr val="accent1"/>
                </a:solidFill>
                <a:latin typeface="微软雅黑" panose="020B0503020204020204" pitchFamily="34" charset="-122"/>
                <a:ea typeface="微软雅黑" panose="020B0503020204020204" pitchFamily="34" charset="-122"/>
              </a:rPr>
              <a:t>2.</a:t>
            </a:r>
            <a:r>
              <a:rPr lang="en-US" altLang="zh-CN" sz="2400" b="1">
                <a:solidFill>
                  <a:schemeClr val="accent1"/>
                </a:solidFill>
                <a:latin typeface="微软雅黑" panose="020B0503020204020204" pitchFamily="34" charset="-122"/>
                <a:ea typeface="微软雅黑" panose="020B0503020204020204" pitchFamily="34" charset="-122"/>
                <a:sym typeface="+mn-ea"/>
              </a:rPr>
              <a:t>当期申报未开具发票收入负数绝对值大于或等于专票和其他发票销售收入合计</a:t>
            </a:r>
            <a:endParaRPr lang="en-US" altLang="zh-CN" sz="2400" b="1">
              <a:solidFill>
                <a:schemeClr val="accent1"/>
              </a:solidFill>
              <a:latin typeface="微软雅黑" panose="020B0503020204020204" pitchFamily="34" charset="-122"/>
              <a:ea typeface="微软雅黑" panose="020B0503020204020204" pitchFamily="34" charset="-122"/>
              <a:sym typeface="+mn-ea"/>
            </a:endParaRPr>
          </a:p>
          <a:p>
            <a:pPr algn="just" defTabSz="913765" fontAlgn="auto">
              <a:lnSpc>
                <a:spcPct val="150000"/>
              </a:lnSpc>
            </a:pPr>
            <a:r>
              <a:rPr lang="zh-CN" sz="2400" strike="noStrike" noProof="1">
                <a:latin typeface="微软雅黑" panose="020B0503020204020204" pitchFamily="34" charset="-122"/>
              </a:rPr>
              <a:t>未开票收入数据申报错误的，纳税人应当及时更正未开票收入数据。纳税人应当区分生活服务的销售额与现代服务的销售额，生活服务部分销售额按照负数来进行冲减的同时，现代服务的销售额需正常申报纳税。</a:t>
            </a:r>
            <a:endParaRPr lang="zh-CN" sz="2400" strike="noStrike" noProof="1">
              <a:latin typeface="微软雅黑" panose="020B0503020204020204" pitchFamily="34" charset="-122"/>
            </a:endParaRPr>
          </a:p>
          <a:p>
            <a:pPr algn="just" defTabSz="913765" fontAlgn="auto">
              <a:lnSpc>
                <a:spcPct val="150000"/>
              </a:lnSpc>
            </a:pPr>
            <a:r>
              <a:rPr lang="en-US" altLang="zh-CN" sz="2400" b="1" strike="noStrike" noProof="1">
                <a:solidFill>
                  <a:schemeClr val="accent1"/>
                </a:solidFill>
                <a:latin typeface="微软雅黑" panose="020B0503020204020204" pitchFamily="34" charset="-122"/>
                <a:ea typeface="微软雅黑" panose="020B0503020204020204" pitchFamily="34" charset="-122"/>
              </a:rPr>
              <a:t>3.</a:t>
            </a:r>
            <a:r>
              <a:rPr lang="en-US" altLang="zh-CN" sz="2400" b="1">
                <a:solidFill>
                  <a:schemeClr val="accent1"/>
                </a:solidFill>
                <a:latin typeface="微软雅黑" panose="020B0503020204020204" pitchFamily="34" charset="-122"/>
                <a:ea typeface="微软雅黑" panose="020B0503020204020204" pitchFamily="34" charset="-122"/>
                <a:sym typeface="+mn-ea"/>
              </a:rPr>
              <a:t>当期开具专票应税收入全部通过未开具发票收入冲减，且本期未申报免税收入</a:t>
            </a:r>
            <a:endParaRPr lang="zh-CN" altLang="en-US" sz="2400" b="1" dirty="0">
              <a:solidFill>
                <a:schemeClr val="bg1"/>
              </a:solidFill>
            </a:endParaRPr>
          </a:p>
          <a:p>
            <a:pPr algn="just" defTabSz="913765" fontAlgn="auto">
              <a:lnSpc>
                <a:spcPct val="150000"/>
              </a:lnSpc>
            </a:pPr>
            <a:r>
              <a:rPr lang="zh-CN" sz="2400" strike="noStrike" noProof="1">
                <a:latin typeface="微软雅黑" panose="020B0503020204020204" pitchFamily="34" charset="-122"/>
              </a:rPr>
              <a:t>纳税人应当更正申报数据，专用发票部分销售额按照负数来进行冲减的同时，也应当按照免税收入来进行申报。</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41987" name="图片 4"/>
          <p:cNvPicPr>
            <a:picLocks noChangeAspect="1"/>
          </p:cNvPicPr>
          <p:nvPr/>
        </p:nvPicPr>
        <p:blipFill>
          <a:blip r:embed="rId1" cstate="print"/>
          <a:stretch>
            <a:fillRect/>
          </a:stretch>
        </p:blipFill>
        <p:spPr>
          <a:xfrm>
            <a:off x="5048250" y="1093788"/>
            <a:ext cx="2095500" cy="1409700"/>
          </a:xfrm>
          <a:prstGeom prst="rect">
            <a:avLst/>
          </a:prstGeom>
          <a:noFill/>
          <a:ln w="9525">
            <a:noFill/>
          </a:ln>
        </p:spPr>
      </p:pic>
      <p:sp>
        <p:nvSpPr>
          <p:cNvPr id="2" name="矩形 1"/>
          <p:cNvSpPr/>
          <p:nvPr/>
        </p:nvSpPr>
        <p:spPr>
          <a:xfrm>
            <a:off x="4175125" y="3424238"/>
            <a:ext cx="3841750" cy="1198563"/>
          </a:xfrm>
          <a:prstGeom prst="rect">
            <a:avLst/>
          </a:prstGeom>
        </p:spPr>
        <p:txBody>
          <a:bodyPr wrap="none">
            <a:spAutoFit/>
          </a:bodyPr>
          <a:lstStyle/>
          <a:p>
            <a:pPr algn="ctr" fontAlgn="auto"/>
            <a:r>
              <a:rPr lang="zh-CN" altLang="en-US"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政策依据</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737235" y="2205990"/>
            <a:ext cx="10716895" cy="3876675"/>
          </a:xfrm>
          <a:prstGeom prst="rect">
            <a:avLst/>
          </a:prstGeom>
          <a:noFill/>
          <a:ln w="9525">
            <a:noFill/>
          </a:ln>
        </p:spPr>
        <p:txBody>
          <a:bodyPr wrap="square">
            <a:spAutoFit/>
          </a:bodyPr>
          <a:lstStyle/>
          <a:p>
            <a:pPr>
              <a:lnSpc>
                <a:spcPct val="150000"/>
              </a:lnSpc>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、《关于支持新型冠状病毒感染的肺炎疫情防控有关税收政策的公告》</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（财政部 税务总局公告2020年第8号）</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2、</a:t>
            </a: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《关于支持新型冠状病毒感染的肺炎疫情防控有关捐赠税收政策的公告》</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（财政部 税务总局公告2020年第9号）</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关于支持新型冠状病毒感染的肺炎疫情防控有关税收征收管理事项的公告</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（国家税务总局公告2020年第4号）</a:t>
            </a:r>
            <a:endParaRPr lang="zh-CN" altLang="en-US" sz="2400" b="1"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9430" y="2057400"/>
            <a:ext cx="11035030" cy="4199890"/>
          </a:xfrm>
          <a:prstGeom prst="rect">
            <a:avLst/>
          </a:prstGeom>
          <a:noFill/>
        </p:spPr>
        <p:txBody>
          <a:bodyPr wrap="square" rtlCol="0">
            <a:spAutoFit/>
          </a:bodyPr>
          <a:p>
            <a:pPr algn="l" fontAlgn="auto">
              <a:lnSpc>
                <a:spcPct val="150000"/>
              </a:lnSpc>
              <a:buClrTx/>
              <a:buSzTx/>
              <a:buFontTx/>
            </a:pPr>
            <a:r>
              <a:rPr lang="zh-CN" altLang="en-US" sz="28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财政部 税务总局公告2020年第8号：</a:t>
            </a:r>
            <a:endParaRPr lang="zh-CN" altLang="en-US" sz="28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50000"/>
              </a:lnSpc>
              <a:buClrTx/>
              <a:buSzTx/>
              <a:buFontTx/>
            </a:pPr>
            <a:r>
              <a:rPr lang="en-US" altLang="zh-CN" sz="2800" b="1" dirty="0">
                <a:latin typeface="仿宋_GB2312" panose="02010609030101010101" charset="-122"/>
                <a:ea typeface="仿宋_GB2312" panose="02010609030101010101" charset="-122"/>
                <a:sym typeface="+mn-ea"/>
              </a:rPr>
              <a:t>     对纳税人运输疫情防控重点保障物资取得的收入、提供公共交通运输服务、生活服务，以及为居民提供必需生活物资快递收派服务取得的收入，</a:t>
            </a:r>
            <a:r>
              <a:rPr lang="en-US" altLang="zh-CN" sz="2800" b="1" dirty="0">
                <a:solidFill>
                  <a:srgbClr val="FF0000"/>
                </a:solidFill>
                <a:latin typeface="仿宋_GB2312" panose="02010609030101010101" charset="-122"/>
                <a:ea typeface="仿宋_GB2312" panose="02010609030101010101" charset="-122"/>
                <a:sym typeface="+mn-ea"/>
              </a:rPr>
              <a:t>免征增值税</a:t>
            </a:r>
            <a:r>
              <a:rPr lang="en-US" altLang="zh-CN" sz="2800" b="1" dirty="0">
                <a:latin typeface="仿宋_GB2312" panose="02010609030101010101" charset="-122"/>
                <a:ea typeface="仿宋_GB2312" panose="02010609030101010101" charset="-122"/>
                <a:sym typeface="+mn-ea"/>
              </a:rPr>
              <a:t>。</a:t>
            </a:r>
            <a:endParaRPr lang="en-US" altLang="zh-CN" sz="2800" b="1" dirty="0">
              <a:latin typeface="仿宋_GB2312" panose="02010609030101010101" charset="-122"/>
              <a:ea typeface="仿宋_GB2312" panose="02010609030101010101" charset="-122"/>
              <a:sym typeface="+mn-ea"/>
            </a:endParaRPr>
          </a:p>
          <a:p>
            <a:pPr algn="l" fontAlgn="auto">
              <a:lnSpc>
                <a:spcPct val="150000"/>
              </a:lnSpc>
              <a:buClrTx/>
              <a:buSzTx/>
              <a:buFontTx/>
            </a:pP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pPr algn="l" fontAlgn="auto">
              <a:lnSpc>
                <a:spcPct val="150000"/>
              </a:lnSpc>
              <a:buClrTx/>
              <a:buSzTx/>
              <a:buFontTx/>
            </a:pPr>
            <a:r>
              <a:rPr lang="zh-CN" altLang="en-US" dirty="0">
                <a:latin typeface="微软雅黑" panose="020B0503020204020204" pitchFamily="34" charset="-122"/>
                <a:ea typeface="宋体" panose="02010600030101010101" pitchFamily="2" charset="-122"/>
                <a:cs typeface="微软雅黑" panose="020B0503020204020204" pitchFamily="34" charset="-122"/>
              </a:rPr>
              <a:t>    </a:t>
            </a: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pPr algn="l" fontAlgn="auto">
              <a:lnSpc>
                <a:spcPct val="150000"/>
              </a:lnSpc>
            </a:pPr>
            <a:r>
              <a:rPr lang="zh-CN" altLang="en-US" dirty="0">
                <a:latin typeface="微软雅黑" panose="020B0503020204020204" pitchFamily="34" charset="-122"/>
                <a:ea typeface="宋体" panose="02010600030101010101" pitchFamily="2" charset="-122"/>
                <a:cs typeface="微软雅黑" panose="020B0503020204020204" pitchFamily="34" charset="-122"/>
                <a:sym typeface="+mn-ea"/>
              </a:rPr>
              <a:t>本公告自</a:t>
            </a:r>
            <a:r>
              <a:rPr lang="zh-CN" altLang="en-US"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2020年1月1日</a:t>
            </a:r>
            <a:r>
              <a:rPr lang="zh-CN" altLang="en-US" dirty="0">
                <a:latin typeface="微软雅黑" panose="020B0503020204020204" pitchFamily="34" charset="-122"/>
                <a:ea typeface="宋体" panose="02010600030101010101" pitchFamily="2" charset="-122"/>
                <a:cs typeface="微软雅黑" panose="020B0503020204020204" pitchFamily="34" charset="-122"/>
                <a:sym typeface="+mn-ea"/>
              </a:rPr>
              <a:t>起实施，截止日期视疫情情况另行公告。</a:t>
            </a: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防疫新政</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增值税应税服务免征增值税</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23240" y="2007870"/>
            <a:ext cx="10916285" cy="4739005"/>
          </a:xfrm>
          <a:prstGeom prst="rect">
            <a:avLst/>
          </a:prstGeom>
          <a:noFill/>
        </p:spPr>
        <p:txBody>
          <a:bodyPr wrap="square" rtlCol="0">
            <a:spAutoFit/>
          </a:bodyPr>
          <a:p>
            <a:r>
              <a:rPr lang="en-US" altLang="zh-CN" sz="28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财政部 税务总局公告2020年第9号</a:t>
            </a:r>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a:t>
            </a:r>
            <a:endPar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endParaRPr>
          </a:p>
          <a:p>
            <a:pPr fontAlgn="auto">
              <a:lnSpc>
                <a:spcPct val="150000"/>
              </a:lnSpc>
            </a:pPr>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       单位和个体工商户将自产、委托加工或购买的货物，通过公益性社会组织和县级以上人民政府及其部门等国家机关，或者直接向承担疫情防治任务的医院，</a:t>
            </a:r>
            <a:r>
              <a:rPr lang="zh-CN" altLang="en-US" sz="2800"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无偿捐赠用于应对新型冠状病毒感染的肺炎疫情</a:t>
            </a:r>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的，</a:t>
            </a:r>
            <a:r>
              <a:rPr lang="zh-CN" altLang="en-US" sz="2800"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免征增值税</a:t>
            </a:r>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、消费税、城市维护建设税、教育费附加、地方教育附加。</a:t>
            </a:r>
            <a:endPar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防疫新政</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捐赠</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23240" y="2106295"/>
            <a:ext cx="10916285" cy="5446395"/>
          </a:xfrm>
          <a:prstGeom prst="rect">
            <a:avLst/>
          </a:prstGeom>
          <a:noFill/>
        </p:spPr>
        <p:txBody>
          <a:bodyPr wrap="square" rtlCol="0">
            <a:spAutoFit/>
          </a:bodyPr>
          <a:p>
            <a:r>
              <a:rPr lang="zh-CN" altLang="en-US" sz="2400" b="1" dirty="0">
                <a:latin typeface="微软雅黑" panose="020B0503020204020204" pitchFamily="34" charset="-122"/>
                <a:ea typeface="宋体" panose="02010600030101010101" pitchFamily="2" charset="-122"/>
                <a:cs typeface="微软雅黑" panose="020B0503020204020204" pitchFamily="34" charset="-122"/>
                <a:sym typeface="+mn-ea"/>
              </a:rPr>
              <a:t>基础规定：</a:t>
            </a:r>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纳税人按照8号公告和9号公告有关规定适用免征增值税政策的，不得开具增值税专用发票；已开具增值税专用发票的，应当开具对应红字发票或者作废原发票，再按规定适用免征增值税政策并开具普通发票。</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    </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r>
              <a:rPr lang="zh-CN" altLang="en-US" sz="2400" b="1" dirty="0">
                <a:latin typeface="微软雅黑" panose="020B0503020204020204" pitchFamily="34" charset="-122"/>
                <a:ea typeface="宋体" panose="02010600030101010101" pitchFamily="2" charset="-122"/>
                <a:cs typeface="微软雅黑" panose="020B0503020204020204" pitchFamily="34" charset="-122"/>
                <a:sym typeface="+mn-ea"/>
              </a:rPr>
              <a:t> 特殊规定一：</a:t>
            </a:r>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纳税人在疫情防控期间已经开具增值税专用发票，按照本公告规定应当开具对应红字发票而未及时开具的，可以先适用免征增值税政策，对应红字发票应当于相关免征增值税政策执行到期后1个月内完成开具。</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sz="2400">
              <a:latin typeface="微软雅黑" panose="020B0503020204020204" pitchFamily="34" charset="-122"/>
              <a:sym typeface="+mn-ea"/>
            </a:endParaRPr>
          </a:p>
          <a:p>
            <a:r>
              <a:rPr lang="zh-CN" sz="2400" b="1">
                <a:latin typeface="微软雅黑" panose="020B0503020204020204" pitchFamily="34" charset="-122"/>
                <a:sym typeface="+mn-ea"/>
              </a:rPr>
              <a:t>特殊规定二：</a:t>
            </a:r>
            <a:r>
              <a:rPr sz="2400">
                <a:latin typeface="微软雅黑" panose="020B0503020204020204" pitchFamily="34" charset="-122"/>
                <a:sym typeface="+mn-ea"/>
              </a:rPr>
              <a:t>已经开具适用税率的增值税普通发票的，不需要将发票追回换开后才享受免税政策，可直接进行免税申报。公告下发之后，纳税人按照规定享受免税优惠时，如果开具的是注明税率或征收率栏次的普通发票，应当在税率或者征收率栏次填写“免税”字样。</a:t>
            </a:r>
            <a:endParaRPr sz="2400" strike="noStrike" noProof="1">
              <a:latin typeface="微软雅黑" panose="020B0503020204020204" pitchFamily="34" charset="-122"/>
            </a:endParaRPr>
          </a:p>
          <a:p>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防疫新政</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如何开具发票？</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426335" y="3550285"/>
            <a:ext cx="7092315" cy="922020"/>
          </a:xfrm>
          <a:prstGeom prst="rect">
            <a:avLst/>
          </a:prstGeom>
        </p:spPr>
        <p:txBody>
          <a:bodyPr wrap="square">
            <a:spAutoFit/>
          </a:bodyPr>
          <a:lstStyle/>
          <a:p>
            <a:pPr algn="ctr" fontAlgn="auto"/>
            <a:r>
              <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申报操作相关要点问题</a:t>
            </a:r>
            <a:endPar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流程图: 可选过程 2"/>
          <p:cNvSpPr/>
          <p:nvPr/>
        </p:nvSpPr>
        <p:spPr>
          <a:xfrm>
            <a:off x="5701030" y="4627880"/>
            <a:ext cx="5059680" cy="91249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流程图: 可选过程 1"/>
          <p:cNvSpPr/>
          <p:nvPr/>
        </p:nvSpPr>
        <p:spPr>
          <a:xfrm>
            <a:off x="5701030" y="1593850"/>
            <a:ext cx="4206240" cy="787400"/>
          </a:xfrm>
          <a:prstGeom prst="flowChartAlternateProcess">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文本框 5"/>
          <p:cNvSpPr txBox="1"/>
          <p:nvPr/>
        </p:nvSpPr>
        <p:spPr>
          <a:xfrm>
            <a:off x="1272540" y="3016885"/>
            <a:ext cx="3919855" cy="829945"/>
          </a:xfrm>
          <a:prstGeom prst="rect">
            <a:avLst/>
          </a:prstGeom>
          <a:noFill/>
          <a:ln w="28575" cmpd="sng">
            <a:solidFill>
              <a:schemeClr val="accent1">
                <a:shade val="50000"/>
              </a:schemeClr>
            </a:solidFill>
            <a:prstDash val="solid"/>
          </a:ln>
        </p:spPr>
        <p:txBody>
          <a:bodyPr wrap="square" rtlCol="0">
            <a:spAutoFit/>
          </a:bodyPr>
          <a:p>
            <a:r>
              <a:rPr lang="zh-CN" altLang="en-US" sz="2400" b="1">
                <a:latin typeface="宋体" panose="02010600030101010101" pitchFamily="2" charset="-122"/>
                <a:ea typeface="宋体" panose="02010600030101010101" pitchFamily="2" charset="-122"/>
              </a:rPr>
              <a:t>一般纳税人政策申报操作</a:t>
            </a:r>
            <a:endParaRPr lang="zh-CN" altLang="en-US" sz="2400" b="1">
              <a:latin typeface="宋体" panose="02010600030101010101" pitchFamily="2" charset="-122"/>
              <a:ea typeface="宋体" panose="02010600030101010101" pitchFamily="2" charset="-122"/>
            </a:endParaRPr>
          </a:p>
          <a:p>
            <a:r>
              <a:rPr lang="zh-CN" altLang="en-US" sz="2400" b="1">
                <a:latin typeface="宋体" panose="02010600030101010101" pitchFamily="2" charset="-122"/>
                <a:ea typeface="宋体" panose="02010600030101010101" pitchFamily="2" charset="-122"/>
              </a:rPr>
              <a:t>相关要点问题</a:t>
            </a:r>
            <a:endParaRPr lang="zh-CN" altLang="en-US" sz="2400" b="1">
              <a:latin typeface="宋体" panose="02010600030101010101" pitchFamily="2" charset="-122"/>
              <a:ea typeface="宋体" panose="02010600030101010101" pitchFamily="2" charset="-122"/>
            </a:endParaRPr>
          </a:p>
        </p:txBody>
      </p:sp>
      <p:sp>
        <p:nvSpPr>
          <p:cNvPr id="8" name="左大括号 7"/>
          <p:cNvSpPr/>
          <p:nvPr/>
        </p:nvSpPr>
        <p:spPr>
          <a:xfrm>
            <a:off x="5274945" y="1925320"/>
            <a:ext cx="426085" cy="301244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p>
            <a:pPr algn="ctr"/>
            <a:endParaRPr lang="zh-CN" altLang="en-US"/>
          </a:p>
        </p:txBody>
      </p:sp>
      <p:sp>
        <p:nvSpPr>
          <p:cNvPr id="9" name="文本框 8"/>
          <p:cNvSpPr txBox="1"/>
          <p:nvPr/>
        </p:nvSpPr>
        <p:spPr>
          <a:xfrm>
            <a:off x="5863590" y="1726565"/>
            <a:ext cx="3642995" cy="521970"/>
          </a:xfrm>
          <a:prstGeom prst="rect">
            <a:avLst/>
          </a:prstGeom>
          <a:noFill/>
        </p:spPr>
        <p:txBody>
          <a:bodyPr wrap="square" rtlCol="0">
            <a:spAutoFit/>
          </a:bodyPr>
          <a:p>
            <a:pPr algn="l">
              <a:buClrTx/>
              <a:buSzTx/>
              <a:buFontTx/>
            </a:pPr>
            <a:r>
              <a:rPr lang="zh-CN" altLang="en-US" sz="2800" b="1">
                <a:solidFill>
                  <a:schemeClr val="bg1"/>
                </a:solidFill>
              </a:rPr>
              <a:t>未充分享受政策优惠</a:t>
            </a:r>
            <a:endParaRPr lang="zh-CN" altLang="en-US" sz="2800" b="1">
              <a:solidFill>
                <a:schemeClr val="bg1"/>
              </a:solidFill>
            </a:endParaRPr>
          </a:p>
        </p:txBody>
      </p:sp>
      <p:sp>
        <p:nvSpPr>
          <p:cNvPr id="10" name="文本框 9"/>
          <p:cNvSpPr txBox="1"/>
          <p:nvPr/>
        </p:nvSpPr>
        <p:spPr>
          <a:xfrm>
            <a:off x="5864225" y="4586605"/>
            <a:ext cx="4681855" cy="953135"/>
          </a:xfrm>
          <a:prstGeom prst="rect">
            <a:avLst/>
          </a:prstGeom>
          <a:noFill/>
          <a:ln>
            <a:noFill/>
          </a:ln>
        </p:spPr>
        <p:txBody>
          <a:bodyPr wrap="square" rtlCol="0">
            <a:spAutoFit/>
          </a:bodyPr>
          <a:p>
            <a:r>
              <a:rPr lang="zh-CN" altLang="en-US" sz="2800" b="1">
                <a:solidFill>
                  <a:schemeClr val="bg1"/>
                </a:solidFill>
              </a:rPr>
              <a:t>不应享受而享受或未按规定享受优惠政策</a:t>
            </a:r>
            <a:endParaRPr lang="zh-CN" altLang="en-US" sz="2800" b="1">
              <a:solidFill>
                <a:schemeClr val="bg1"/>
              </a:solidFill>
            </a:endParaRPr>
          </a:p>
        </p:txBody>
      </p:sp>
    </p:spTree>
  </p:cSld>
  <p:clrMapOvr>
    <a:masterClrMapping/>
  </p:clrMapOvr>
</p:sld>
</file>

<file path=ppt/tags/tag1.xml><?xml version="1.0" encoding="utf-8"?>
<p:tagLst xmlns:p="http://schemas.openxmlformats.org/presentationml/2006/main">
  <p:tag name="PA" val="v5.1.2"/>
</p:tagLst>
</file>

<file path=ppt/tags/tag2.xml><?xml version="1.0" encoding="utf-8"?>
<p:tagLst xmlns:p="http://schemas.openxmlformats.org/presentationml/2006/main">
  <p:tag name="PA" val="v5.1.2"/>
</p:tagLst>
</file>

<file path=ppt/tags/tag3.xml><?xml version="1.0" encoding="utf-8"?>
<p:tagLst xmlns:p="http://schemas.openxmlformats.org/presentationml/2006/main">
  <p:tag name="PA" val="v5.1.2"/>
</p:tagLst>
</file>

<file path=ppt/tags/tag4.xml><?xml version="1.0" encoding="utf-8"?>
<p:tagLst xmlns:p="http://schemas.openxmlformats.org/presentationml/2006/main">
  <p:tag name="REFSHAPE" val="985788132"/>
  <p:tag name="KSO_WM_UNIT_PLACING_PICTURE_USER_VIEWPORT" val="{&quot;height&quot;:8004,&quot;width&quot;:18816}"/>
</p:tagLst>
</file>

<file path=ppt/tags/tag5.xml><?xml version="1.0" encoding="utf-8"?>
<p:tagLst xmlns:p="http://schemas.openxmlformats.org/presentationml/2006/main">
  <p:tag name="REFSHAPE" val="366084252"/>
  <p:tag name="KSO_WM_UNIT_PLACING_PICTURE_USER_VIEWPORT" val="{&quot;height&quot;:8412,&quot;width&quot;:10332}"/>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5777</Words>
  <Application>WPS 演示</Application>
  <PresentationFormat>宽屏</PresentationFormat>
  <Paragraphs>283</Paragraphs>
  <Slides>37</Slides>
  <Notes>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37</vt:i4>
      </vt:variant>
    </vt:vector>
  </HeadingPairs>
  <TitlesOfParts>
    <vt:vector size="50" baseType="lpstr">
      <vt:lpstr>Arial</vt:lpstr>
      <vt:lpstr>宋体</vt:lpstr>
      <vt:lpstr>Wingdings</vt:lpstr>
      <vt:lpstr>微软雅黑</vt:lpstr>
      <vt:lpstr>方正大黑简体</vt:lpstr>
      <vt:lpstr>黑体</vt:lpstr>
      <vt:lpstr>等线</vt:lpstr>
      <vt:lpstr>仿宋_GB2312</vt:lpstr>
      <vt:lpstr>仿宋</vt:lpstr>
      <vt:lpstr>Arial Unicode MS</vt:lpstr>
      <vt:lpstr>等线 Light</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橘子橘子</cp:lastModifiedBy>
  <cp:revision>267</cp:revision>
  <dcterms:created xsi:type="dcterms:W3CDTF">2019-06-19T02:08:00Z</dcterms:created>
  <dcterms:modified xsi:type="dcterms:W3CDTF">2020-05-13T00:21:42Z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