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handoutMasterIdLst>
    <p:handoutMasterId r:id="rId43"/>
  </p:handoutMasterIdLst>
  <p:sldIdLst>
    <p:sldId id="927" r:id="rId4"/>
    <p:sldId id="388" r:id="rId5"/>
    <p:sldId id="386" r:id="rId7"/>
    <p:sldId id="830" r:id="rId8"/>
    <p:sldId id="960" r:id="rId9"/>
    <p:sldId id="964" r:id="rId10"/>
    <p:sldId id="963" r:id="rId11"/>
    <p:sldId id="959" r:id="rId12"/>
    <p:sldId id="928" r:id="rId13"/>
    <p:sldId id="774" r:id="rId14"/>
    <p:sldId id="965" r:id="rId15"/>
    <p:sldId id="966" r:id="rId16"/>
    <p:sldId id="968" r:id="rId17"/>
    <p:sldId id="1011" r:id="rId18"/>
    <p:sldId id="1014" r:id="rId19"/>
    <p:sldId id="481" r:id="rId20"/>
    <p:sldId id="839" r:id="rId21"/>
    <p:sldId id="1012" r:id="rId22"/>
    <p:sldId id="1015" r:id="rId23"/>
    <p:sldId id="1020" r:id="rId24"/>
    <p:sldId id="1019" r:id="rId25"/>
    <p:sldId id="851" r:id="rId26"/>
    <p:sldId id="1017" r:id="rId27"/>
    <p:sldId id="853" r:id="rId28"/>
    <p:sldId id="854" r:id="rId29"/>
    <p:sldId id="1042" r:id="rId30"/>
    <p:sldId id="1043" r:id="rId31"/>
    <p:sldId id="732" r:id="rId32"/>
    <p:sldId id="954" r:id="rId33"/>
    <p:sldId id="955" r:id="rId34"/>
    <p:sldId id="956" r:id="rId35"/>
    <p:sldId id="957" r:id="rId36"/>
    <p:sldId id="958" r:id="rId37"/>
    <p:sldId id="1002" r:id="rId38"/>
    <p:sldId id="1003" r:id="rId39"/>
    <p:sldId id="1004" r:id="rId40"/>
    <p:sldId id="1016" r:id="rId41"/>
    <p:sldId id="753" r:id="rId4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kern="1200">
        <a:solidFill>
          <a:schemeClr val="tx1"/>
        </a:solidFill>
        <a:latin typeface="等线" panose="02010600030101010101" charset="-122"/>
        <a:ea typeface="等线" panose="02010600030101010101" charset="-122"/>
        <a:cs typeface="+mn-cs"/>
      </a:defRPr>
    </a:lvl1pPr>
    <a:lvl2pPr marL="457200" lvl="1"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2pPr>
    <a:lvl3pPr marL="914400" lvl="2"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3pPr>
    <a:lvl4pPr marL="1371600" lvl="3"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4pPr>
    <a:lvl5pPr marL="1828800" lvl="4"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5pPr>
    <a:lvl6pPr marL="2286000" lvl="5"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6pPr>
    <a:lvl7pPr marL="2743200" lvl="6"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7pPr>
    <a:lvl8pPr marL="3200400" lvl="7"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8pPr>
    <a:lvl9pPr marL="3657600" lvl="8"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EE" initials="H" lastIdx="2" clrIdx="0"/>
  <p:cmAuthor id="2" name="李欣倪" initials="李欣倪"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0012"/>
    <a:srgbClr val="004DA1"/>
    <a:srgbClr val="DBDBDB"/>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autoAdjust="0"/>
    <p:restoredTop sz="95320" autoAdjust="0"/>
  </p:normalViewPr>
  <p:slideViewPr>
    <p:cSldViewPr snapToGrid="0" showGuides="1">
      <p:cViewPr>
        <p:scale>
          <a:sx n="100" d="100"/>
          <a:sy n="100" d="100"/>
        </p:scale>
        <p:origin x="-3230" y="-662"/>
      </p:cViewPr>
      <p:guideLst>
        <p:guide orient="horz" pos="2245"/>
        <p:guide pos="2898"/>
      </p:guideLst>
    </p:cSldViewPr>
  </p:slideViewPr>
  <p:notesTextViewPr>
    <p:cViewPr>
      <p:scale>
        <a:sx n="1" d="1"/>
        <a:sy n="1" d="1"/>
      </p:scale>
      <p:origin x="0" y="0"/>
    </p:cViewPr>
  </p:notesTextViewPr>
  <p:gridSpacing cx="72003" cy="72003"/>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068C167-2C01-4B0B-81C4-726248B418D0}" type="doc">
      <dgm:prSet loTypeId="relationship" loCatId="relationship" qsTypeId="urn:microsoft.com/office/officeart/2005/8/quickstyle/simple1" qsCatId="simple" csTypeId="urn:microsoft.com/office/officeart/2005/8/colors/accent1_2" csCatId="accent1" phldr="0"/>
      <dgm:spPr/>
      <dgm:t>
        <a:bodyPr/>
        <a:p>
          <a:endParaRPr lang="zh-CN" altLang="en-US"/>
        </a:p>
      </dgm:t>
    </dgm:pt>
    <dgm:pt modelId="{1D7F6E08-72A6-46CC-8870-C881D1493500}">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2800" b="1"/>
            <a:t>两种计税方式</a:t>
          </a:r>
          <a:r>
            <a:rPr lang="zh-CN" altLang="en-US" sz="2400" b="1">
              <a:solidFill>
                <a:schemeClr val="bg1"/>
              </a:solidFill>
            </a:rPr>
            <a:t>（在2021年12月31日前）</a:t>
          </a:r>
          <a:r>
            <a:rPr lang="zh-CN" altLang="en-US" sz="2400" b="1">
              <a:solidFill>
                <a:schemeClr val="bg1"/>
              </a:solidFill>
            </a:rPr>
            <a:t/>
          </a:r>
          <a:endParaRPr lang="zh-CN" altLang="en-US" sz="2400" b="1">
            <a:solidFill>
              <a:schemeClr val="bg1"/>
            </a:solidFill>
          </a:endParaRPr>
        </a:p>
      </dgm:t>
    </dgm:pt>
    <dgm:pt modelId="{59A2FE02-4165-4339-BF9A-AEAE1424E52B}" cxnId="{A20FD405-24F9-4C60-99F1-88E9B521C4E8}" type="parTrans">
      <dgm:prSet/>
      <dgm:spPr/>
      <dgm:t>
        <a:bodyPr/>
        <a:p>
          <a:endParaRPr lang="zh-CN" altLang="en-US"/>
        </a:p>
      </dgm:t>
    </dgm:pt>
    <dgm:pt modelId="{E44612D1-CAFE-4D30-B4AA-78C3474158AA}" cxnId="{A20FD405-24F9-4C60-99F1-88E9B521C4E8}" type="sibTrans">
      <dgm:prSet/>
      <dgm:spPr/>
      <dgm:t>
        <a:bodyPr/>
        <a:p>
          <a:endParaRPr lang="zh-CN" altLang="en-US"/>
        </a:p>
      </dgm:t>
    </dgm:pt>
    <dgm:pt modelId="{D15727BE-4BB4-41E2-BFCD-1CE00CE9A014}">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altLang="zh-CN" sz="2000" b="1" u="sng"/>
            <a:t>1.</a:t>
          </a:r>
          <a:r>
            <a:rPr lang="zh-CN" altLang="en-US" sz="2000" b="1" u="sng"/>
            <a:t>合并计税</a:t>
          </a:r>
          <a:r>
            <a:rPr lang="zh-CN" altLang="en-US" sz="2000"/>
            <a:t/>
          </a:r>
          <a:endParaRPr lang="zh-CN" altLang="en-US" sz="2000"/>
        </a:p>
        <a:p>
          <a:pPr>
            <a:lnSpc>
              <a:spcPct val="100000"/>
            </a:lnSpc>
            <a:spcBef>
              <a:spcPct val="0"/>
            </a:spcBef>
            <a:spcAft>
              <a:spcPct val="35000"/>
            </a:spcAft>
          </a:pPr>
          <a:r>
            <a:rPr lang="zh-CN" altLang="en-US" sz="2000"/>
            <a:t>并入当年综合所得计税（发放时并入当月工资）</a:t>
          </a:r>
          <a:r>
            <a:rPr lang="zh-CN" altLang="en-US" sz="2000"/>
            <a:t/>
          </a:r>
          <a:endParaRPr lang="zh-CN" altLang="en-US" sz="2000"/>
        </a:p>
      </dgm:t>
    </dgm:pt>
    <dgm:pt modelId="{1F3BA15B-B772-426D-8549-F05D47B0B0FC}" cxnId="{28110AA1-096B-441C-9A82-B0F97730E3FC}" type="parTrans">
      <dgm:prSet/>
      <dgm:spPr/>
      <dgm:t>
        <a:bodyPr/>
        <a:p>
          <a:endParaRPr lang="zh-CN" altLang="en-US"/>
        </a:p>
      </dgm:t>
    </dgm:pt>
    <dgm:pt modelId="{021F6AB3-21C2-4079-A40A-CA1B5C51BD93}" cxnId="{28110AA1-096B-441C-9A82-B0F97730E3FC}" type="sibTrans">
      <dgm:prSet/>
      <dgm:spPr/>
      <dgm:t>
        <a:bodyPr/>
        <a:p>
          <a:endParaRPr lang="zh-CN" altLang="en-US"/>
        </a:p>
      </dgm:t>
    </dgm:pt>
    <dgm:pt modelId="{A5880797-7454-4E44-8518-F4D8354F0963}">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altLang="zh-CN" sz="2000" b="1" u="sng"/>
            <a:t>2.</a:t>
          </a:r>
          <a:r>
            <a:rPr lang="zh-CN" altLang="en-US" sz="2000" b="1" u="sng"/>
            <a:t>单独计税</a:t>
          </a:r>
          <a:r>
            <a:rPr lang="zh-CN" altLang="en-US" sz="2000"/>
            <a:t/>
          </a:r>
          <a:endParaRPr lang="zh-CN" altLang="en-US" sz="2000"/>
        </a:p>
        <a:p>
          <a:pPr>
            <a:lnSpc>
              <a:spcPct val="100000"/>
            </a:lnSpc>
            <a:spcBef>
              <a:spcPct val="0"/>
            </a:spcBef>
            <a:spcAft>
              <a:spcPct val="35000"/>
            </a:spcAft>
          </a:pPr>
          <a:r>
            <a:rPr lang="zh-CN" altLang="en-US" sz="2000"/>
            <a:t>不并入当年综合所得</a:t>
          </a:r>
          <a:endParaRPr lang="zh-CN" altLang="en-US" sz="2000"/>
        </a:p>
      </dgm:t>
    </dgm:pt>
    <dgm:pt modelId="{96CD46E7-D239-40C7-B5C4-376FEEE43C15}" cxnId="{AEFB4315-C836-46C0-82AB-DCD038D4103A}" type="parTrans">
      <dgm:prSet/>
      <dgm:spPr/>
      <dgm:t>
        <a:bodyPr/>
        <a:p>
          <a:endParaRPr lang="zh-CN" altLang="en-US"/>
        </a:p>
      </dgm:t>
    </dgm:pt>
    <dgm:pt modelId="{0076998F-56E1-4A10-A709-E2811BD7C4FB}" cxnId="{AEFB4315-C836-46C0-82AB-DCD038D4103A}" type="sibTrans">
      <dgm:prSet/>
      <dgm:spPr/>
      <dgm:t>
        <a:bodyPr/>
        <a:p>
          <a:endParaRPr lang="zh-CN" altLang="en-US"/>
        </a:p>
      </dgm:t>
    </dgm:pt>
    <dgm:pt modelId="{CF42B0CB-CDDD-42A1-B3A1-FBB34F262C63}" type="pres">
      <dgm:prSet presAssocID="{6068C167-2C01-4B0B-81C4-726248B418D0}" presName="cycle" presStyleCnt="0">
        <dgm:presLayoutVars>
          <dgm:chMax val="1"/>
          <dgm:dir/>
          <dgm:animLvl val="ctr"/>
          <dgm:resizeHandles val="exact"/>
        </dgm:presLayoutVars>
      </dgm:prSet>
      <dgm:spPr/>
    </dgm:pt>
    <dgm:pt modelId="{B52502C2-594A-4A13-A5FF-5CD5841BD847}" type="pres">
      <dgm:prSet presAssocID="{1D7F6E08-72A6-46CC-8870-C881D1493500}" presName="centerShape" presStyleLbl="node0" presStyleIdx="0" presStyleCnt="1"/>
      <dgm:spPr/>
    </dgm:pt>
    <dgm:pt modelId="{B849A6F3-9933-4C36-AF65-6098308CBC3C}" type="pres">
      <dgm:prSet presAssocID="{1F3BA15B-B772-426D-8549-F05D47B0B0FC}" presName="parTrans" presStyleLbl="bgSibTrans2D1" presStyleIdx="0" presStyleCnt="2"/>
      <dgm:spPr/>
    </dgm:pt>
    <dgm:pt modelId="{B1756079-1332-4090-9A47-D2C0EDB7FB22}" type="pres">
      <dgm:prSet presAssocID="{D15727BE-4BB4-41E2-BFCD-1CE00CE9A014}" presName="node" presStyleLbl="node1" presStyleIdx="0" presStyleCnt="2">
        <dgm:presLayoutVars>
          <dgm:bulletEnabled val="1"/>
        </dgm:presLayoutVars>
      </dgm:prSet>
      <dgm:spPr/>
    </dgm:pt>
    <dgm:pt modelId="{D0718308-59AC-43E6-A882-4828EE4494C2}" type="pres">
      <dgm:prSet presAssocID="{96CD46E7-D239-40C7-B5C4-376FEEE43C15}" presName="parTrans" presStyleLbl="bgSibTrans2D1" presStyleIdx="1" presStyleCnt="2"/>
      <dgm:spPr/>
    </dgm:pt>
    <dgm:pt modelId="{5E0D0BC9-3E91-4623-8C1A-C4A70EB3594B}" type="pres">
      <dgm:prSet presAssocID="{A5880797-7454-4E44-8518-F4D8354F0963}" presName="node" presStyleLbl="node1" presStyleIdx="1" presStyleCnt="2">
        <dgm:presLayoutVars>
          <dgm:bulletEnabled val="1"/>
        </dgm:presLayoutVars>
      </dgm:prSet>
      <dgm:spPr/>
    </dgm:pt>
  </dgm:ptLst>
  <dgm:cxnLst>
    <dgm:cxn modelId="{A20FD405-24F9-4C60-99F1-88E9B521C4E8}" srcId="{6068C167-2C01-4B0B-81C4-726248B418D0}" destId="{1D7F6E08-72A6-46CC-8870-C881D1493500}" srcOrd="0" destOrd="0" parTransId="{59A2FE02-4165-4339-BF9A-AEAE1424E52B}" sibTransId="{E44612D1-CAFE-4D30-B4AA-78C3474158AA}"/>
    <dgm:cxn modelId="{28110AA1-096B-441C-9A82-B0F97730E3FC}" srcId="{1D7F6E08-72A6-46CC-8870-C881D1493500}" destId="{D15727BE-4BB4-41E2-BFCD-1CE00CE9A014}" srcOrd="0" destOrd="0" parTransId="{1F3BA15B-B772-426D-8549-F05D47B0B0FC}" sibTransId="{021F6AB3-21C2-4079-A40A-CA1B5C51BD93}"/>
    <dgm:cxn modelId="{AEFB4315-C836-46C0-82AB-DCD038D4103A}" srcId="{1D7F6E08-72A6-46CC-8870-C881D1493500}" destId="{A5880797-7454-4E44-8518-F4D8354F0963}" srcOrd="1" destOrd="0" parTransId="{96CD46E7-D239-40C7-B5C4-376FEEE43C15}" sibTransId="{0076998F-56E1-4A10-A709-E2811BD7C4FB}"/>
    <dgm:cxn modelId="{D6FCE366-4C39-4C3D-9A7B-42EAE668B42D}" type="presOf" srcId="{6068C167-2C01-4B0B-81C4-726248B418D0}" destId="{CF42B0CB-CDDD-42A1-B3A1-FBB34F262C63}" srcOrd="0" destOrd="0" presId="urn:microsoft.com/office/officeart/2005/8/layout/radial4"/>
    <dgm:cxn modelId="{AE1F7DB8-9CA8-489D-AD89-AD03C888C9E1}" type="presParOf" srcId="{CF42B0CB-CDDD-42A1-B3A1-FBB34F262C63}" destId="{B52502C2-594A-4A13-A5FF-5CD5841BD847}" srcOrd="0" destOrd="0" presId="urn:microsoft.com/office/officeart/2005/8/layout/radial4"/>
    <dgm:cxn modelId="{BF865A82-EE6E-4B0A-869E-34A0A02EBF4C}" type="presOf" srcId="{1D7F6E08-72A6-46CC-8870-C881D1493500}" destId="{B52502C2-594A-4A13-A5FF-5CD5841BD847}" srcOrd="0" destOrd="0" presId="urn:microsoft.com/office/officeart/2005/8/layout/radial4"/>
    <dgm:cxn modelId="{B1E7770E-6607-46D7-8A59-7C72D66C487C}" type="presParOf" srcId="{CF42B0CB-CDDD-42A1-B3A1-FBB34F262C63}" destId="{B849A6F3-9933-4C36-AF65-6098308CBC3C}" srcOrd="1" destOrd="0" presId="urn:microsoft.com/office/officeart/2005/8/layout/radial4"/>
    <dgm:cxn modelId="{52C2CD65-0494-47FC-BB59-F84E8D612B74}" type="presOf" srcId="{1F3BA15B-B772-426D-8549-F05D47B0B0FC}" destId="{B849A6F3-9933-4C36-AF65-6098308CBC3C}" srcOrd="0" destOrd="0" presId="urn:microsoft.com/office/officeart/2005/8/layout/radial4"/>
    <dgm:cxn modelId="{6511E243-80DA-4DD8-BF29-D352DFD1DF50}" type="presParOf" srcId="{CF42B0CB-CDDD-42A1-B3A1-FBB34F262C63}" destId="{B1756079-1332-4090-9A47-D2C0EDB7FB22}" srcOrd="2" destOrd="0" presId="urn:microsoft.com/office/officeart/2005/8/layout/radial4"/>
    <dgm:cxn modelId="{5055D23C-6618-40D9-A8C3-87198C7FF99A}" type="presOf" srcId="{D15727BE-4BB4-41E2-BFCD-1CE00CE9A014}" destId="{B1756079-1332-4090-9A47-D2C0EDB7FB22}" srcOrd="0" destOrd="0" presId="urn:microsoft.com/office/officeart/2005/8/layout/radial4"/>
    <dgm:cxn modelId="{441328AE-393F-4561-8BA1-F052879E636F}" type="presParOf" srcId="{CF42B0CB-CDDD-42A1-B3A1-FBB34F262C63}" destId="{D0718308-59AC-43E6-A882-4828EE4494C2}" srcOrd="3" destOrd="0" presId="urn:microsoft.com/office/officeart/2005/8/layout/radial4"/>
    <dgm:cxn modelId="{2479A8E9-EA30-4E05-9F49-A612C5442DAA}" type="presOf" srcId="{96CD46E7-D239-40C7-B5C4-376FEEE43C15}" destId="{D0718308-59AC-43E6-A882-4828EE4494C2}" srcOrd="0" destOrd="0" presId="urn:microsoft.com/office/officeart/2005/8/layout/radial4"/>
    <dgm:cxn modelId="{E7A8A98E-09CF-46CD-AA73-8BEE76F1AC6E}" type="presParOf" srcId="{CF42B0CB-CDDD-42A1-B3A1-FBB34F262C63}" destId="{5E0D0BC9-3E91-4623-8C1A-C4A70EB3594B}" srcOrd="4" destOrd="0" presId="urn:microsoft.com/office/officeart/2005/8/layout/radial4"/>
    <dgm:cxn modelId="{F1704FFD-574F-4204-BA3B-9570E8F45121}" type="presOf" srcId="{A5880797-7454-4E44-8518-F4D8354F0963}" destId="{5E0D0BC9-3E91-4623-8C1A-C4A70EB3594B}" srcOrd="0" destOrd="0" presId="urn:microsoft.com/office/officeart/2005/8/layout/radial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B2E4C7-2DBC-45BC-B933-FAAF417E8C6B}" type="doc">
      <dgm:prSet loTypeId="urn:microsoft.com/office/officeart/2005/8/layout/hList6" loCatId="list" qsTypeId="urn:microsoft.com/office/officeart/2005/8/quickstyle/simple1" qsCatId="simple" csTypeId="urn:microsoft.com/office/officeart/2005/8/colors/accent1_2" csCatId="accent1" phldr="0"/>
      <dgm:spPr/>
      <dgm:t>
        <a:bodyPr/>
        <a:p>
          <a:endParaRPr lang="zh-CN" altLang="en-US"/>
        </a:p>
      </dgm:t>
    </dgm:pt>
    <dgm:pt modelId="{DA8A2D07-F387-4404-9FCB-397A6A028210}">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1600">
              <a:latin typeface="微软雅黑" panose="020B0503020204020204" pitchFamily="34" charset="-122"/>
              <a:ea typeface="微软雅黑" panose="020B0503020204020204" pitchFamily="34" charset="-122"/>
              <a:sym typeface="+mn-ea"/>
            </a:rPr>
            <a:t>　　</a:t>
          </a:r>
          <a:r>
            <a:rPr lang="en-US" sz="2200">
              <a:latin typeface="微软雅黑" panose="020B0503020204020204" pitchFamily="34" charset="-122"/>
              <a:ea typeface="微软雅黑" panose="020B0503020204020204" pitchFamily="34" charset="-122"/>
              <a:sym typeface="+mn-ea"/>
            </a:rPr>
            <a:t>(1)您的身份信息不正确</a:t>
          </a:r>
          <a:r>
            <a:rPr lang="zh-CN" altLang="en-US" sz="2200"/>
            <a:t/>
          </a:r>
          <a:endParaRPr lang="zh-CN" altLang="en-US" sz="2200"/>
        </a:p>
      </dgm:t>
    </dgm:pt>
    <dgm:pt modelId="{6834AA20-CCB2-4B69-B573-CB4D31C014E6}" cxnId="{00DD9099-B4C2-4AB4-81D0-69E9B651E4CD}" type="parTrans">
      <dgm:prSet/>
      <dgm:spPr/>
      <dgm:t>
        <a:bodyPr/>
        <a:p>
          <a:endParaRPr lang="zh-CN" altLang="en-US"/>
        </a:p>
      </dgm:t>
    </dgm:pt>
    <dgm:pt modelId="{8755279E-20A5-4AEE-BDD2-C54EFA6328A6}" cxnId="{00DD9099-B4C2-4AB4-81D0-69E9B651E4CD}" type="sibTrans">
      <dgm:prSet/>
      <dgm:spPr/>
      <dgm:t>
        <a:bodyPr/>
        <a:p>
          <a:endParaRPr lang="zh-CN" altLang="en-US"/>
        </a:p>
      </dgm:t>
    </dgm:pt>
    <dgm:pt modelId="{D7AF1C1D-144B-4B25-A777-792381B7ED5B}">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2200">
              <a:latin typeface="微软雅黑" panose="020B0503020204020204" pitchFamily="34" charset="-122"/>
              <a:ea typeface="微软雅黑" panose="020B0503020204020204" pitchFamily="34" charset="-122"/>
              <a:sym typeface="+mn-ea"/>
            </a:rPr>
            <a:t>(2)您提交的银行账户信息不正确或者无效</a:t>
          </a:r>
          <a:r>
            <a:rPr lang="zh-CN" altLang="en-US" sz="2200"/>
            <a:t/>
          </a:r>
          <a:endParaRPr lang="zh-CN" altLang="en-US" sz="2200"/>
        </a:p>
      </dgm:t>
    </dgm:pt>
    <dgm:pt modelId="{24B9E243-8415-4A77-8486-6B84ADEA7DB0}" cxnId="{9C34B6CC-99C9-4E02-BDF2-AF4FE1FA1137}" type="parTrans">
      <dgm:prSet/>
      <dgm:spPr/>
      <dgm:t>
        <a:bodyPr/>
        <a:p>
          <a:endParaRPr lang="zh-CN" altLang="en-US"/>
        </a:p>
      </dgm:t>
    </dgm:pt>
    <dgm:pt modelId="{B5AE4F68-C44C-4384-AF42-66197C13C64E}" cxnId="{9C34B6CC-99C9-4E02-BDF2-AF4FE1FA1137}" type="sibTrans">
      <dgm:prSet/>
      <dgm:spPr/>
      <dgm:t>
        <a:bodyPr/>
        <a:p>
          <a:endParaRPr lang="zh-CN" altLang="en-US"/>
        </a:p>
      </dgm:t>
    </dgm:pt>
    <dgm:pt modelId="{07FA4ADD-8D96-4B06-AE7F-902B878DD8B1}">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2200">
              <a:latin typeface="微软雅黑" panose="020B0503020204020204" pitchFamily="34" charset="-122"/>
              <a:ea typeface="微软雅黑" panose="020B0503020204020204" pitchFamily="34" charset="-122"/>
              <a:sym typeface="+mn-ea"/>
            </a:rPr>
            <a:t>(3)您的申报数据存在错误或者疑点</a:t>
          </a:r>
          <a:r>
            <a:rPr lang="zh-CN" altLang="en-US" sz="2200"/>
            <a:t/>
          </a:r>
          <a:endParaRPr lang="zh-CN" altLang="en-US" sz="2200"/>
        </a:p>
      </dgm:t>
    </dgm:pt>
    <dgm:pt modelId="{A8B4A2D4-51F6-4657-92F3-DB580AE5F569}" cxnId="{ECF6B6CB-C35B-42C7-83A0-BBBD22875779}" type="parTrans">
      <dgm:prSet/>
      <dgm:spPr/>
      <dgm:t>
        <a:bodyPr/>
        <a:p>
          <a:endParaRPr lang="zh-CN" altLang="en-US"/>
        </a:p>
      </dgm:t>
    </dgm:pt>
    <dgm:pt modelId="{33BF6C47-5256-4D8E-874B-728742A8CEC4}" cxnId="{ECF6B6CB-C35B-42C7-83A0-BBBD22875779}" type="sibTrans">
      <dgm:prSet/>
      <dgm:spPr/>
      <dgm:t>
        <a:bodyPr/>
        <a:p>
          <a:endParaRPr lang="zh-CN" altLang="en-US"/>
        </a:p>
      </dgm:t>
    </dgm:pt>
    <dgm:pt modelId="{1E63C693-910A-48B5-918C-2D632EB41A02}">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a:latin typeface="微软雅黑" panose="020B0503020204020204" pitchFamily="34" charset="-122"/>
              <a:ea typeface="微软雅黑" panose="020B0503020204020204" pitchFamily="34" charset="-122"/>
              <a:cs typeface="微软雅黑" panose="020B0503020204020204" pitchFamily="34" charset="-122"/>
              <a:sym typeface="+mn-ea"/>
            </a:rPr>
            <a:t>税务</a:t>
          </a:r>
          <a:r>
            <a:rPr lang="en-US" sz="2000">
              <a:latin typeface="微软雅黑" panose="020B0503020204020204" pitchFamily="34" charset="-122"/>
              <a:ea typeface="微软雅黑" panose="020B0503020204020204" pitchFamily="34" charset="-122"/>
              <a:cs typeface="微软雅黑" panose="020B0503020204020204" pitchFamily="34" charset="-122"/>
              <a:sym typeface="+mn-ea"/>
            </a:rPr>
            <a:t>机关审核发现有需要向您核实了解的情况，但</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联系不上您</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59FAF09A-4AC0-4325-A865-B78A06A044C5}" cxnId="{76D98828-5000-4B66-8C13-8B43B832408C}" type="parTrans">
      <dgm:prSet/>
      <dgm:spPr/>
    </dgm:pt>
    <dgm:pt modelId="{D1C58853-30AF-456E-BB36-0503D476C5F4}" cxnId="{76D98828-5000-4B66-8C13-8B43B832408C}" type="sibTrans">
      <dgm:prSet/>
      <dgm:spPr/>
    </dgm:pt>
    <dgm:pt modelId="{FCD1100B-10FA-4DF7-87AC-47344D045C8F}">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a:latin typeface="微软雅黑" panose="020B0503020204020204" pitchFamily="34" charset="-122"/>
              <a:ea typeface="微软雅黑" panose="020B0503020204020204" pitchFamily="34" charset="-122"/>
              <a:cs typeface="微软雅黑" panose="020B0503020204020204" pitchFamily="34" charset="-122"/>
              <a:sym typeface="+mn-ea"/>
            </a:rPr>
            <a:t>税务</a:t>
          </a:r>
          <a:r>
            <a:rPr lang="en-US" sz="2000">
              <a:latin typeface="微软雅黑" panose="020B0503020204020204" pitchFamily="34" charset="-122"/>
              <a:ea typeface="微软雅黑" panose="020B0503020204020204" pitchFamily="34" charset="-122"/>
              <a:cs typeface="微软雅黑" panose="020B0503020204020204" pitchFamily="34" charset="-122"/>
              <a:sym typeface="+mn-ea"/>
            </a:rPr>
            <a:t>机关向您核实有关年度汇算申报信息，您尚未确认或说明</a:t>
          </a:r>
          <a:r>
            <a:rPr lang="en-US" sz="2000">
              <a:latin typeface="微软雅黑" panose="020B0503020204020204" pitchFamily="34" charset="-122"/>
              <a:ea typeface="微软雅黑" panose="020B0503020204020204" pitchFamily="34" charset="-122"/>
              <a:cs typeface="微软雅黑" panose="020B0503020204020204" pitchFamily="34" charset="-122"/>
              <a:sym typeface="+mn-ea"/>
            </a:rPr>
            <a:t/>
          </a:r>
          <a:endParaRPr 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B79C7E77-9B69-4EE6-A5A4-3DA27C534815}" cxnId="{24A27BFF-03ED-4718-93FD-0941D1413848}" type="parTrans">
      <dgm:prSet/>
      <dgm:spPr/>
    </dgm:pt>
    <dgm:pt modelId="{FF265352-B8E4-4E8F-98C4-1CFF9B1461E1}" cxnId="{24A27BFF-03ED-4718-93FD-0941D1413848}" type="sibTrans">
      <dgm:prSet/>
      <dgm:spPr/>
    </dgm:pt>
    <dgm:pt modelId="{DE36D10E-86CD-4C6D-B150-31E525EF527D}" type="pres">
      <dgm:prSet presAssocID="{ACB2E4C7-2DBC-45BC-B933-FAAF417E8C6B}" presName="Name0" presStyleCnt="0">
        <dgm:presLayoutVars>
          <dgm:dir/>
          <dgm:resizeHandles val="exact"/>
        </dgm:presLayoutVars>
      </dgm:prSet>
      <dgm:spPr/>
    </dgm:pt>
    <dgm:pt modelId="{E561ED5B-86C5-4F33-9AFB-CF29287F5ADA}" type="pres">
      <dgm:prSet presAssocID="{DA8A2D07-F387-4404-9FCB-397A6A028210}" presName="node" presStyleLbl="node1" presStyleIdx="0" presStyleCnt="5">
        <dgm:presLayoutVars>
          <dgm:bulletEnabled val="1"/>
        </dgm:presLayoutVars>
      </dgm:prSet>
      <dgm:spPr/>
    </dgm:pt>
    <dgm:pt modelId="{2AE1D4D4-A63C-4622-84B0-74ED38324CB1}" type="pres">
      <dgm:prSet presAssocID="{8755279E-20A5-4AEE-BDD2-C54EFA6328A6}" presName="sibTrans" presStyleCnt="0"/>
      <dgm:spPr/>
    </dgm:pt>
    <dgm:pt modelId="{CB90536C-45AA-4FBE-BCAF-99890DDD97C8}" type="pres">
      <dgm:prSet presAssocID="{D7AF1C1D-144B-4B25-A777-792381B7ED5B}" presName="node" presStyleLbl="node1" presStyleIdx="1" presStyleCnt="5">
        <dgm:presLayoutVars>
          <dgm:bulletEnabled val="1"/>
        </dgm:presLayoutVars>
      </dgm:prSet>
      <dgm:spPr/>
    </dgm:pt>
    <dgm:pt modelId="{155DCBB0-73F9-4F8F-A361-B90F0294764B}" type="pres">
      <dgm:prSet presAssocID="{B5AE4F68-C44C-4384-AF42-66197C13C64E}" presName="sibTrans" presStyleCnt="0"/>
      <dgm:spPr/>
    </dgm:pt>
    <dgm:pt modelId="{35A89FA7-451D-44F0-A02E-1277ECD1BBE6}" type="pres">
      <dgm:prSet presAssocID="{07FA4ADD-8D96-4B06-AE7F-902B878DD8B1}" presName="node" presStyleLbl="node1" presStyleIdx="2" presStyleCnt="5">
        <dgm:presLayoutVars>
          <dgm:bulletEnabled val="1"/>
        </dgm:presLayoutVars>
      </dgm:prSet>
      <dgm:spPr/>
    </dgm:pt>
    <dgm:pt modelId="{216B2964-1B7B-4C94-9EB6-4D1F5BA8B0B0}" type="pres">
      <dgm:prSet presAssocID="{33BF6C47-5256-4D8E-874B-728742A8CEC4}" presName="sibTrans" presStyleCnt="0"/>
      <dgm:spPr/>
    </dgm:pt>
    <dgm:pt modelId="{015BC072-4208-4B0D-84BD-E610AA2C84F6}" type="pres">
      <dgm:prSet presAssocID="{1E63C693-910A-48B5-918C-2D632EB41A02}" presName="node" presStyleLbl="node1" presStyleIdx="3" presStyleCnt="5">
        <dgm:presLayoutVars>
          <dgm:bulletEnabled val="1"/>
        </dgm:presLayoutVars>
      </dgm:prSet>
      <dgm:spPr/>
    </dgm:pt>
    <dgm:pt modelId="{961E5B5A-25B2-4AF2-BC11-4CB915DC7FBA}" type="pres">
      <dgm:prSet presAssocID="{D1C58853-30AF-456E-BB36-0503D476C5F4}" presName="sibTrans" presStyleCnt="0"/>
      <dgm:spPr/>
    </dgm:pt>
    <dgm:pt modelId="{A979A5E4-2D7C-4523-96E3-BDF93F0D9B6D}" type="pres">
      <dgm:prSet presAssocID="{FCD1100B-10FA-4DF7-87AC-47344D045C8F}" presName="node" presStyleLbl="node1" presStyleIdx="4" presStyleCnt="5">
        <dgm:presLayoutVars>
          <dgm:bulletEnabled val="1"/>
        </dgm:presLayoutVars>
      </dgm:prSet>
      <dgm:spPr/>
    </dgm:pt>
  </dgm:ptLst>
  <dgm:cxnLst>
    <dgm:cxn modelId="{00DD9099-B4C2-4AB4-81D0-69E9B651E4CD}" srcId="{ACB2E4C7-2DBC-45BC-B933-FAAF417E8C6B}" destId="{DA8A2D07-F387-4404-9FCB-397A6A028210}" srcOrd="0" destOrd="0" parTransId="{6834AA20-CCB2-4B69-B573-CB4D31C014E6}" sibTransId="{8755279E-20A5-4AEE-BDD2-C54EFA6328A6}"/>
    <dgm:cxn modelId="{9C34B6CC-99C9-4E02-BDF2-AF4FE1FA1137}" srcId="{ACB2E4C7-2DBC-45BC-B933-FAAF417E8C6B}" destId="{D7AF1C1D-144B-4B25-A777-792381B7ED5B}" srcOrd="1" destOrd="0" parTransId="{24B9E243-8415-4A77-8486-6B84ADEA7DB0}" sibTransId="{B5AE4F68-C44C-4384-AF42-66197C13C64E}"/>
    <dgm:cxn modelId="{ECF6B6CB-C35B-42C7-83A0-BBBD22875779}" srcId="{ACB2E4C7-2DBC-45BC-B933-FAAF417E8C6B}" destId="{07FA4ADD-8D96-4B06-AE7F-902B878DD8B1}" srcOrd="2" destOrd="0" parTransId="{A8B4A2D4-51F6-4657-92F3-DB580AE5F569}" sibTransId="{33BF6C47-5256-4D8E-874B-728742A8CEC4}"/>
    <dgm:cxn modelId="{76D98828-5000-4B66-8C13-8B43B832408C}" srcId="{ACB2E4C7-2DBC-45BC-B933-FAAF417E8C6B}" destId="{1E63C693-910A-48B5-918C-2D632EB41A02}" srcOrd="3" destOrd="0" parTransId="{59FAF09A-4AC0-4325-A865-B78A06A044C5}" sibTransId="{D1C58853-30AF-456E-BB36-0503D476C5F4}"/>
    <dgm:cxn modelId="{24A27BFF-03ED-4718-93FD-0941D1413848}" srcId="{ACB2E4C7-2DBC-45BC-B933-FAAF417E8C6B}" destId="{FCD1100B-10FA-4DF7-87AC-47344D045C8F}" srcOrd="4" destOrd="0" parTransId="{B79C7E77-9B69-4EE6-A5A4-3DA27C534815}" sibTransId="{FF265352-B8E4-4E8F-98C4-1CFF9B1461E1}"/>
    <dgm:cxn modelId="{B36B5DB5-6278-475C-A890-7936EA42E984}" type="presOf" srcId="{ACB2E4C7-2DBC-45BC-B933-FAAF417E8C6B}" destId="{DE36D10E-86CD-4C6D-B150-31E525EF527D}" srcOrd="0" destOrd="0" presId="urn:microsoft.com/office/officeart/2005/8/layout/hList6"/>
    <dgm:cxn modelId="{D9B2E947-C496-4DB1-BF72-7B5D225797C5}" type="presParOf" srcId="{DE36D10E-86CD-4C6D-B150-31E525EF527D}" destId="{E561ED5B-86C5-4F33-9AFB-CF29287F5ADA}" srcOrd="0" destOrd="0" presId="urn:microsoft.com/office/officeart/2005/8/layout/hList6"/>
    <dgm:cxn modelId="{808A38E9-E394-4FB3-8A7F-2B393721D6D5}" type="presOf" srcId="{DA8A2D07-F387-4404-9FCB-397A6A028210}" destId="{E561ED5B-86C5-4F33-9AFB-CF29287F5ADA}" srcOrd="0" destOrd="0" presId="urn:microsoft.com/office/officeart/2005/8/layout/hList6"/>
    <dgm:cxn modelId="{BA5B2FDE-8DD3-419F-B692-33DB3B47DA75}" type="presParOf" srcId="{DE36D10E-86CD-4C6D-B150-31E525EF527D}" destId="{2AE1D4D4-A63C-4622-84B0-74ED38324CB1}" srcOrd="1" destOrd="0" presId="urn:microsoft.com/office/officeart/2005/8/layout/hList6"/>
    <dgm:cxn modelId="{75E2825F-8EDC-44B7-A81E-4C902361E58E}" type="presParOf" srcId="{DE36D10E-86CD-4C6D-B150-31E525EF527D}" destId="{CB90536C-45AA-4FBE-BCAF-99890DDD97C8}" srcOrd="2" destOrd="0" presId="urn:microsoft.com/office/officeart/2005/8/layout/hList6"/>
    <dgm:cxn modelId="{F54772F5-068E-46B1-AB33-2AA01C540751}" type="presOf" srcId="{D7AF1C1D-144B-4B25-A777-792381B7ED5B}" destId="{CB90536C-45AA-4FBE-BCAF-99890DDD97C8}" srcOrd="0" destOrd="0" presId="urn:microsoft.com/office/officeart/2005/8/layout/hList6"/>
    <dgm:cxn modelId="{4E75871F-33EC-4EA9-BC26-D13C246C4615}" type="presParOf" srcId="{DE36D10E-86CD-4C6D-B150-31E525EF527D}" destId="{155DCBB0-73F9-4F8F-A361-B90F0294764B}" srcOrd="3" destOrd="0" presId="urn:microsoft.com/office/officeart/2005/8/layout/hList6"/>
    <dgm:cxn modelId="{FF19734C-DC48-4AB8-B96E-415770210012}" type="presParOf" srcId="{DE36D10E-86CD-4C6D-B150-31E525EF527D}" destId="{35A89FA7-451D-44F0-A02E-1277ECD1BBE6}" srcOrd="4" destOrd="0" presId="urn:microsoft.com/office/officeart/2005/8/layout/hList6"/>
    <dgm:cxn modelId="{BA2532DE-863B-41C7-9C49-BB7B9172422E}" type="presOf" srcId="{07FA4ADD-8D96-4B06-AE7F-902B878DD8B1}" destId="{35A89FA7-451D-44F0-A02E-1277ECD1BBE6}" srcOrd="0" destOrd="0" presId="urn:microsoft.com/office/officeart/2005/8/layout/hList6"/>
    <dgm:cxn modelId="{A4CA2A8A-B418-4BE0-916A-1E98CCED8100}" type="presParOf" srcId="{DE36D10E-86CD-4C6D-B150-31E525EF527D}" destId="{216B2964-1B7B-4C94-9EB6-4D1F5BA8B0B0}" srcOrd="5" destOrd="0" presId="urn:microsoft.com/office/officeart/2005/8/layout/hList6"/>
    <dgm:cxn modelId="{D9844AC6-C65E-4EDC-8116-A7DD582BEDAC}" type="presParOf" srcId="{DE36D10E-86CD-4C6D-B150-31E525EF527D}" destId="{015BC072-4208-4B0D-84BD-E610AA2C84F6}" srcOrd="6" destOrd="0" presId="urn:microsoft.com/office/officeart/2005/8/layout/hList6"/>
    <dgm:cxn modelId="{2207444D-1785-4CB5-B07C-D0EF8835D942}" type="presOf" srcId="{1E63C693-910A-48B5-918C-2D632EB41A02}" destId="{015BC072-4208-4B0D-84BD-E610AA2C84F6}" srcOrd="0" destOrd="0" presId="urn:microsoft.com/office/officeart/2005/8/layout/hList6"/>
    <dgm:cxn modelId="{4E7506A8-3207-4BBA-8B65-C764F0A63018}" type="presParOf" srcId="{DE36D10E-86CD-4C6D-B150-31E525EF527D}" destId="{961E5B5A-25B2-4AF2-BC11-4CB915DC7FBA}" srcOrd="7" destOrd="0" presId="urn:microsoft.com/office/officeart/2005/8/layout/hList6"/>
    <dgm:cxn modelId="{A61F8553-F3BB-4A1D-82C9-863766DD0822}" type="presParOf" srcId="{DE36D10E-86CD-4C6D-B150-31E525EF527D}" destId="{A979A5E4-2D7C-4523-96E3-BDF93F0D9B6D}" srcOrd="8" destOrd="0" presId="urn:microsoft.com/office/officeart/2005/8/layout/hList6"/>
    <dgm:cxn modelId="{E1D7538A-40D8-4B6C-8D16-D9046460DB9E}" type="presOf" srcId="{FCD1100B-10FA-4DF7-87AC-47344D045C8F}" destId="{A979A5E4-2D7C-4523-96E3-BDF93F0D9B6D}"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DCCA84-845D-4AFA-B5C9-F6524C28B363}" type="doc">
      <dgm:prSet loTypeId="cycle" loCatId="cycle" qsTypeId="urn:microsoft.com/office/officeart/2005/8/quickstyle/simple1" qsCatId="simple" csTypeId="urn:microsoft.com/office/officeart/2005/8/colors/accent1_2" csCatId="accent1" phldr="0"/>
      <dgm:spPr/>
      <dgm:t>
        <a:bodyPr/>
        <a:p>
          <a:endParaRPr lang="zh-CN" altLang="en-US"/>
        </a:p>
      </dgm:t>
    </dgm:pt>
    <dgm:pt modelId="{3B7D232D-7CD3-4CE8-9F64-CD8AC0A8F086}">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4000" b="1">
              <a:solidFill>
                <a:schemeClr val="bg1"/>
              </a:solidFill>
            </a:rPr>
            <a:t>补税方式</a:t>
          </a:r>
          <a:r>
            <a:rPr lang="zh-CN" altLang="en-US" sz="4000" b="1">
              <a:solidFill>
                <a:schemeClr val="bg1"/>
              </a:solidFill>
            </a:rPr>
            <a:t/>
          </a:r>
          <a:endParaRPr lang="zh-CN" altLang="en-US" sz="4000" b="1">
            <a:solidFill>
              <a:schemeClr val="bg1"/>
            </a:solidFill>
          </a:endParaRPr>
        </a:p>
      </dgm:t>
    </dgm:pt>
    <dgm:pt modelId="{C7F2A52F-E9AF-4FE6-B5CD-C166BF0ADD11}" cxnId="{F1C214C2-CEE1-4AFF-9572-E010AB4AE594}" type="parTrans">
      <dgm:prSet/>
      <dgm:spPr/>
      <dgm:t>
        <a:bodyPr/>
        <a:p>
          <a:endParaRPr lang="zh-CN" altLang="en-US"/>
        </a:p>
      </dgm:t>
    </dgm:pt>
    <dgm:pt modelId="{30BC1A13-A670-40BD-AA58-D31C951E8C01}" cxnId="{F1C214C2-CEE1-4AFF-9572-E010AB4AE594}" type="sibTrans">
      <dgm:prSet/>
      <dgm:spPr/>
      <dgm:t>
        <a:bodyPr/>
        <a:p>
          <a:endParaRPr lang="zh-CN" altLang="en-US"/>
        </a:p>
      </dgm:t>
    </dgm:pt>
    <dgm:pt modelId="{C7B2594F-967C-49BB-B2B4-428D59DF0E5B}">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2000" b="1">
              <a:latin typeface="微软雅黑" panose="020B0503020204020204" pitchFamily="34" charset="-122"/>
              <a:ea typeface="微软雅黑" panose="020B0503020204020204" pitchFamily="34" charset="-122"/>
              <a:sym typeface="+mn-ea"/>
            </a:rPr>
            <a:t>网上银行</a:t>
          </a:r>
          <a:r>
            <a:rPr lang="en-US" altLang="en-US" sz="2000" b="1">
              <a:latin typeface="微软雅黑" panose="020B0503020204020204" pitchFamily="34" charset="-122"/>
              <a:ea typeface="微软雅黑" panose="020B0503020204020204" pitchFamily="34" charset="-122"/>
              <a:sym typeface="+mn-ea"/>
            </a:rPr>
            <a:t/>
          </a:r>
          <a:endParaRPr lang="en-US" altLang="en-US" sz="2000" b="1">
            <a:latin typeface="微软雅黑" panose="020B0503020204020204" pitchFamily="34" charset="-122"/>
            <a:ea typeface="微软雅黑" panose="020B0503020204020204" pitchFamily="34" charset="-122"/>
            <a:sym typeface="+mn-ea"/>
          </a:endParaRPr>
        </a:p>
      </dgm:t>
    </dgm:pt>
    <dgm:pt modelId="{BDBB4B8B-EAF7-4324-AC79-B5938C48C343}" cxnId="{102E1C51-4E3B-49DD-849E-B684F7564E5C}" type="parTrans">
      <dgm:prSet/>
      <dgm:spPr/>
      <dgm:t>
        <a:bodyPr/>
        <a:p>
          <a:endParaRPr lang="zh-CN" altLang="en-US"/>
        </a:p>
      </dgm:t>
    </dgm:pt>
    <dgm:pt modelId="{33450FBC-DB64-439A-8E3F-E2574AEFCA86}" cxnId="{102E1C51-4E3B-49DD-849E-B684F7564E5C}" type="sibTrans">
      <dgm:prSet/>
      <dgm:spPr/>
      <dgm:t>
        <a:bodyPr/>
        <a:p>
          <a:endParaRPr lang="zh-CN" altLang="en-US"/>
        </a:p>
      </dgm:t>
    </dgm:pt>
    <dgm:pt modelId="{2754153E-2870-4A58-BD98-DAF85237F37A}">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1800" b="1">
              <a:latin typeface="微软雅黑" panose="020B0503020204020204" pitchFamily="34" charset="-122"/>
              <a:ea typeface="微软雅黑" panose="020B0503020204020204" pitchFamily="34" charset="-122"/>
              <a:sym typeface="+mn-ea"/>
            </a:rPr>
            <a:t>非银行支付机构</a:t>
          </a:r>
          <a:r>
            <a:rPr lang="en-US" altLang="en-US" sz="1800" b="1">
              <a:latin typeface="微软雅黑" panose="020B0503020204020204" pitchFamily="34" charset="-122"/>
              <a:ea typeface="微软雅黑" panose="020B0503020204020204" pitchFamily="34" charset="-122"/>
              <a:sym typeface="+mn-ea"/>
            </a:rPr>
            <a:t/>
          </a:r>
          <a:endParaRPr lang="en-US" altLang="en-US" sz="1800" b="1">
            <a:latin typeface="微软雅黑" panose="020B0503020204020204" pitchFamily="34" charset="-122"/>
            <a:ea typeface="微软雅黑" panose="020B0503020204020204" pitchFamily="34" charset="-122"/>
            <a:sym typeface="+mn-ea"/>
          </a:endParaRPr>
        </a:p>
      </dgm:t>
    </dgm:pt>
    <dgm:pt modelId="{42C2D6D1-657F-4D95-8E73-20ABF221F4DE}" cxnId="{74269D68-DA0C-46E3-9F54-8E0BF99C58A5}" type="parTrans">
      <dgm:prSet/>
      <dgm:spPr/>
      <dgm:t>
        <a:bodyPr/>
        <a:p>
          <a:endParaRPr lang="zh-CN" altLang="en-US"/>
        </a:p>
      </dgm:t>
    </dgm:pt>
    <dgm:pt modelId="{2EBAC0DD-319C-4E29-BF39-DF789C3A671B}" cxnId="{74269D68-DA0C-46E3-9F54-8E0BF99C58A5}" type="sibTrans">
      <dgm:prSet/>
      <dgm:spPr/>
      <dgm:t>
        <a:bodyPr/>
        <a:p>
          <a:endParaRPr lang="zh-CN" altLang="en-US"/>
        </a:p>
      </dgm:t>
    </dgm:pt>
    <dgm:pt modelId="{958CABDF-7852-497F-8010-4C61E7F717F8}">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1600" b="1">
              <a:latin typeface="微软雅黑" panose="020B0503020204020204" pitchFamily="34" charset="-122"/>
              <a:ea typeface="微软雅黑" panose="020B0503020204020204" pitchFamily="34" charset="-122"/>
              <a:sym typeface="+mn-ea"/>
            </a:rPr>
            <a:t>办税服务厅刷卡</a:t>
          </a:r>
          <a:r>
            <a:rPr lang="en-US" altLang="en-US" sz="1600" b="1">
              <a:latin typeface="微软雅黑" panose="020B0503020204020204" pitchFamily="34" charset="-122"/>
              <a:ea typeface="微软雅黑" panose="020B0503020204020204" pitchFamily="34" charset="-122"/>
              <a:sym typeface="+mn-ea"/>
            </a:rPr>
            <a:t/>
          </a:r>
          <a:endParaRPr lang="en-US" altLang="en-US" sz="1600" b="1">
            <a:latin typeface="微软雅黑" panose="020B0503020204020204" pitchFamily="34" charset="-122"/>
            <a:ea typeface="微软雅黑" panose="020B0503020204020204" pitchFamily="34" charset="-122"/>
            <a:sym typeface="+mn-ea"/>
          </a:endParaRPr>
        </a:p>
      </dgm:t>
    </dgm:pt>
    <dgm:pt modelId="{2FC43F87-80F9-4689-A911-01FBE8108216}" cxnId="{A0429E8C-6989-490C-855C-0A75EA390693}" type="parTrans">
      <dgm:prSet/>
      <dgm:spPr/>
      <dgm:t>
        <a:bodyPr/>
        <a:p>
          <a:endParaRPr lang="zh-CN" altLang="en-US"/>
        </a:p>
      </dgm:t>
    </dgm:pt>
    <dgm:pt modelId="{12DBAD54-938D-421B-8D70-FD589A3A24B7}" cxnId="{A0429E8C-6989-490C-855C-0A75EA390693}" type="sibTrans">
      <dgm:prSet/>
      <dgm:spPr/>
      <dgm:t>
        <a:bodyPr/>
        <a:p>
          <a:endParaRPr lang="zh-CN" altLang="en-US"/>
        </a:p>
      </dgm:t>
    </dgm:pt>
    <dgm:pt modelId="{82717C1F-66C6-4A94-9A71-62F2105F77AB}">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2000" b="1">
              <a:latin typeface="微软雅黑" panose="020B0503020204020204" pitchFamily="34" charset="-122"/>
              <a:ea typeface="微软雅黑" panose="020B0503020204020204" pitchFamily="34" charset="-122"/>
              <a:sym typeface="+mn-ea"/>
            </a:rPr>
            <a:t>银行柜台</a:t>
          </a:r>
          <a:r>
            <a:rPr lang="zh-CN" altLang="en-US" sz="2000" b="1"/>
            <a:t/>
          </a:r>
          <a:endParaRPr lang="zh-CN" altLang="en-US" sz="2000" b="1"/>
        </a:p>
      </dgm:t>
    </dgm:pt>
    <dgm:pt modelId="{76E20547-2B14-46FF-8876-56FF1C0E3AD3}" cxnId="{4573FFA0-B308-4183-9DD5-A5AEA1DFB260}" type="parTrans">
      <dgm:prSet/>
      <dgm:spPr/>
      <dgm:t>
        <a:bodyPr/>
        <a:p>
          <a:endParaRPr lang="zh-CN" altLang="en-US"/>
        </a:p>
      </dgm:t>
    </dgm:pt>
    <dgm:pt modelId="{5D0F8D1F-49D5-4EDC-83FB-B27D620915A5}" cxnId="{4573FFA0-B308-4183-9DD5-A5AEA1DFB260}" type="sibTrans">
      <dgm:prSet/>
      <dgm:spPr/>
      <dgm:t>
        <a:bodyPr/>
        <a:p>
          <a:endParaRPr lang="zh-CN" altLang="en-US"/>
        </a:p>
      </dgm:t>
    </dgm:pt>
    <dgm:pt modelId="{C397CB15-7790-4F1A-896D-7552F2F7F294}" type="pres">
      <dgm:prSet presAssocID="{08DCCA84-845D-4AFA-B5C9-F6524C28B363}" presName="composite" presStyleCnt="0">
        <dgm:presLayoutVars>
          <dgm:chMax val="1"/>
          <dgm:dir/>
          <dgm:resizeHandles val="exact"/>
        </dgm:presLayoutVars>
      </dgm:prSet>
      <dgm:spPr/>
    </dgm:pt>
    <dgm:pt modelId="{947B5A56-686A-4842-A85E-F213490D2A53}" type="pres">
      <dgm:prSet presAssocID="{08DCCA84-845D-4AFA-B5C9-F6524C28B363}" presName="radial" presStyleCnt="0">
        <dgm:presLayoutVars>
          <dgm:animLvl val="ctr"/>
        </dgm:presLayoutVars>
      </dgm:prSet>
      <dgm:spPr/>
    </dgm:pt>
    <dgm:pt modelId="{4D249092-DA8C-4681-AA9C-207F2DFD3154}" type="pres">
      <dgm:prSet presAssocID="{3B7D232D-7CD3-4CE8-9F64-CD8AC0A8F086}" presName="centerShape" presStyleLbl="vennNode1" presStyleIdx="0" presStyleCnt="5"/>
      <dgm:spPr/>
    </dgm:pt>
    <dgm:pt modelId="{0ABA4A14-2574-4777-939A-8A91AE25FBF5}" type="pres">
      <dgm:prSet presAssocID="{C7B2594F-967C-49BB-B2B4-428D59DF0E5B}" presName="node" presStyleLbl="vennNode1" presStyleIdx="1" presStyleCnt="5">
        <dgm:presLayoutVars>
          <dgm:bulletEnabled val="1"/>
        </dgm:presLayoutVars>
      </dgm:prSet>
      <dgm:spPr/>
    </dgm:pt>
    <dgm:pt modelId="{A9981A18-75F3-41F3-9957-B40659E402CE}" type="pres">
      <dgm:prSet presAssocID="{2754153E-2870-4A58-BD98-DAF85237F37A}" presName="node" presStyleLbl="vennNode1" presStyleIdx="2" presStyleCnt="5">
        <dgm:presLayoutVars>
          <dgm:bulletEnabled val="1"/>
        </dgm:presLayoutVars>
      </dgm:prSet>
      <dgm:spPr/>
    </dgm:pt>
    <dgm:pt modelId="{5EBE0206-6FD5-462B-AC34-DF1594CC1BEE}" type="pres">
      <dgm:prSet presAssocID="{958CABDF-7852-497F-8010-4C61E7F717F8}" presName="node" presStyleLbl="vennNode1" presStyleIdx="3" presStyleCnt="5">
        <dgm:presLayoutVars>
          <dgm:bulletEnabled val="1"/>
        </dgm:presLayoutVars>
      </dgm:prSet>
      <dgm:spPr/>
    </dgm:pt>
    <dgm:pt modelId="{5BB31F2C-9F6F-461E-B8AE-DAD63322F779}" type="pres">
      <dgm:prSet presAssocID="{82717C1F-66C6-4A94-9A71-62F2105F77AB}" presName="node" presStyleLbl="vennNode1" presStyleIdx="4" presStyleCnt="5">
        <dgm:presLayoutVars>
          <dgm:bulletEnabled val="1"/>
        </dgm:presLayoutVars>
      </dgm:prSet>
      <dgm:spPr/>
    </dgm:pt>
  </dgm:ptLst>
  <dgm:cxnLst>
    <dgm:cxn modelId="{F1C214C2-CEE1-4AFF-9572-E010AB4AE594}" srcId="{08DCCA84-845D-4AFA-B5C9-F6524C28B363}" destId="{3B7D232D-7CD3-4CE8-9F64-CD8AC0A8F086}" srcOrd="0" destOrd="0" parTransId="{C7F2A52F-E9AF-4FE6-B5CD-C166BF0ADD11}" sibTransId="{30BC1A13-A670-40BD-AA58-D31C951E8C01}"/>
    <dgm:cxn modelId="{102E1C51-4E3B-49DD-849E-B684F7564E5C}" srcId="{3B7D232D-7CD3-4CE8-9F64-CD8AC0A8F086}" destId="{C7B2594F-967C-49BB-B2B4-428D59DF0E5B}" srcOrd="0" destOrd="0" parTransId="{BDBB4B8B-EAF7-4324-AC79-B5938C48C343}" sibTransId="{33450FBC-DB64-439A-8E3F-E2574AEFCA86}"/>
    <dgm:cxn modelId="{74269D68-DA0C-46E3-9F54-8E0BF99C58A5}" srcId="{3B7D232D-7CD3-4CE8-9F64-CD8AC0A8F086}" destId="{2754153E-2870-4A58-BD98-DAF85237F37A}" srcOrd="1" destOrd="0" parTransId="{42C2D6D1-657F-4D95-8E73-20ABF221F4DE}" sibTransId="{2EBAC0DD-319C-4E29-BF39-DF789C3A671B}"/>
    <dgm:cxn modelId="{A0429E8C-6989-490C-855C-0A75EA390693}" srcId="{3B7D232D-7CD3-4CE8-9F64-CD8AC0A8F086}" destId="{958CABDF-7852-497F-8010-4C61E7F717F8}" srcOrd="2" destOrd="0" parTransId="{2FC43F87-80F9-4689-A911-01FBE8108216}" sibTransId="{12DBAD54-938D-421B-8D70-FD589A3A24B7}"/>
    <dgm:cxn modelId="{4573FFA0-B308-4183-9DD5-A5AEA1DFB260}" srcId="{3B7D232D-7CD3-4CE8-9F64-CD8AC0A8F086}" destId="{82717C1F-66C6-4A94-9A71-62F2105F77AB}" srcOrd="3" destOrd="0" parTransId="{76E20547-2B14-46FF-8876-56FF1C0E3AD3}" sibTransId="{5D0F8D1F-49D5-4EDC-83FB-B27D620915A5}"/>
    <dgm:cxn modelId="{9DE8572E-39F6-4CFE-AD9D-770964C99C70}" type="presOf" srcId="{08DCCA84-845D-4AFA-B5C9-F6524C28B363}" destId="{C397CB15-7790-4F1A-896D-7552F2F7F294}" srcOrd="0" destOrd="0" presId="urn:microsoft.com/office/officeart/2005/8/layout/radial3"/>
    <dgm:cxn modelId="{66DF6ED5-FB70-4391-97DC-715EEB96E647}" type="presParOf" srcId="{C397CB15-7790-4F1A-896D-7552F2F7F294}" destId="{947B5A56-686A-4842-A85E-F213490D2A53}" srcOrd="0" destOrd="0" presId="urn:microsoft.com/office/officeart/2005/8/layout/radial3"/>
    <dgm:cxn modelId="{EBFF8C48-A8AF-40AF-BBD6-89C989B8EF2F}" type="presParOf" srcId="{947B5A56-686A-4842-A85E-F213490D2A53}" destId="{4D249092-DA8C-4681-AA9C-207F2DFD3154}" srcOrd="0" destOrd="0" presId="urn:microsoft.com/office/officeart/2005/8/layout/radial3"/>
    <dgm:cxn modelId="{38E08E8F-6E51-4537-A524-5BBB91570C14}" type="presOf" srcId="{3B7D232D-7CD3-4CE8-9F64-CD8AC0A8F086}" destId="{4D249092-DA8C-4681-AA9C-207F2DFD3154}" srcOrd="0" destOrd="0" presId="urn:microsoft.com/office/officeart/2005/8/layout/radial3"/>
    <dgm:cxn modelId="{B6179CC2-28C4-4341-856C-1520C3171866}" type="presParOf" srcId="{947B5A56-686A-4842-A85E-F213490D2A53}" destId="{0ABA4A14-2574-4777-939A-8A91AE25FBF5}" srcOrd="1" destOrd="0" presId="urn:microsoft.com/office/officeart/2005/8/layout/radial3"/>
    <dgm:cxn modelId="{32EE3110-9156-402E-B45E-C48620FAF1F8}" type="presOf" srcId="{C7B2594F-967C-49BB-B2B4-428D59DF0E5B}" destId="{0ABA4A14-2574-4777-939A-8A91AE25FBF5}" srcOrd="0" destOrd="0" presId="urn:microsoft.com/office/officeart/2005/8/layout/radial3"/>
    <dgm:cxn modelId="{50A3A9DA-03D0-45EF-BDED-6383F4F50D3C}" type="presParOf" srcId="{947B5A56-686A-4842-A85E-F213490D2A53}" destId="{A9981A18-75F3-41F3-9957-B40659E402CE}" srcOrd="2" destOrd="0" presId="urn:microsoft.com/office/officeart/2005/8/layout/radial3"/>
    <dgm:cxn modelId="{DAE87A50-7DB5-4730-BBA2-56EBFFB179E7}" type="presOf" srcId="{2754153E-2870-4A58-BD98-DAF85237F37A}" destId="{A9981A18-75F3-41F3-9957-B40659E402CE}" srcOrd="0" destOrd="0" presId="urn:microsoft.com/office/officeart/2005/8/layout/radial3"/>
    <dgm:cxn modelId="{1DDCC59F-FAED-4750-8585-FC8AD5D463E3}" type="presParOf" srcId="{947B5A56-686A-4842-A85E-F213490D2A53}" destId="{5EBE0206-6FD5-462B-AC34-DF1594CC1BEE}" srcOrd="3" destOrd="0" presId="urn:microsoft.com/office/officeart/2005/8/layout/radial3"/>
    <dgm:cxn modelId="{F233F1A0-323B-453F-B849-41ED08C9A164}" type="presOf" srcId="{958CABDF-7852-497F-8010-4C61E7F717F8}" destId="{5EBE0206-6FD5-462B-AC34-DF1594CC1BEE}" srcOrd="0" destOrd="0" presId="urn:microsoft.com/office/officeart/2005/8/layout/radial3"/>
    <dgm:cxn modelId="{830D2285-5104-4949-B295-CD805DF4C600}" type="presParOf" srcId="{947B5A56-686A-4842-A85E-F213490D2A53}" destId="{5BB31F2C-9F6F-461E-B8AE-DAD63322F779}" srcOrd="4" destOrd="0" presId="urn:microsoft.com/office/officeart/2005/8/layout/radial3"/>
    <dgm:cxn modelId="{49D01ADF-D674-4AF9-A4AE-83294652E251}" type="presOf" srcId="{82717C1F-66C6-4A94-9A71-62F2105F77AB}" destId="{5BB31F2C-9F6F-461E-B8AE-DAD63322F779}"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35F7FA-1D5F-4B60-8689-4C8381B1CEDC}"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694CA7C6-15F6-4B47-8E24-FE5C56E26217}">
      <dgm:prSet phldrT="[文本]" phldr="0" custT="0"/>
      <dgm:spPr/>
      <dgm:t>
        <a:bodyPr vert="horz" wrap="square"/>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35000"/>
            </a:spcAft>
          </a:pPr>
          <a:r>
            <a:rPr lang="zh-CN" altLang="en-US">
              <a:latin typeface="微软雅黑" panose="020B0503020204020204" pitchFamily="34" charset="-122"/>
              <a:ea typeface="微软雅黑" panose="020B0503020204020204" pitchFamily="34" charset="-122"/>
              <a:sym typeface="+mn-ea"/>
            </a:rPr>
            <a:t>支付宝</a:t>
          </a:r>
          <a:r>
            <a:rPr lang="zh-CN" altLang="en-US"/>
            <a:t/>
          </a:r>
          <a:endParaRPr lang="zh-CN" altLang="en-US"/>
        </a:p>
      </dgm:t>
    </dgm:pt>
    <dgm:pt modelId="{DD6AD0C1-F31D-45FC-B3EE-30CC8DA6BB12}" cxnId="{E8E1BDC9-32C3-4C9B-98DE-20716F75773D}" type="parTrans">
      <dgm:prSet/>
      <dgm:spPr/>
      <dgm:t>
        <a:bodyPr/>
        <a:p>
          <a:endParaRPr lang="zh-CN" altLang="en-US"/>
        </a:p>
      </dgm:t>
    </dgm:pt>
    <dgm:pt modelId="{2479F4EA-2543-4E1B-9F8F-C548098DF679}" cxnId="{E8E1BDC9-32C3-4C9B-98DE-20716F75773D}" type="sibTrans">
      <dgm:prSet/>
      <dgm:spPr/>
      <dgm:t>
        <a:bodyPr/>
        <a:p>
          <a:endParaRPr lang="zh-CN" altLang="en-US"/>
        </a:p>
      </dgm:t>
    </dgm:pt>
    <dgm:pt modelId="{0DEFBD04-EC81-4303-ADA0-77041CBB87FA}">
      <dgm:prSet phldr="0" custT="0"/>
      <dgm:spPr/>
      <dgm:t>
        <a:bodyPr vert="horz" wrap="square"/>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35000"/>
            </a:spcAft>
          </a:pPr>
          <a:r>
            <a:rPr lang="zh-CN" altLang="en-US">
              <a:latin typeface="微软雅黑" panose="020B0503020204020204" pitchFamily="34" charset="-122"/>
              <a:ea typeface="微软雅黑" panose="020B0503020204020204" pitchFamily="34" charset="-122"/>
            </a:rPr>
            <a:t>微信</a:t>
          </a:r>
          <a:endParaRPr lang="zh-CN" altLang="en-US">
            <a:latin typeface="微软雅黑" panose="020B0503020204020204" pitchFamily="34" charset="-122"/>
            <a:ea typeface="微软雅黑" panose="020B0503020204020204" pitchFamily="34" charset="-122"/>
          </a:endParaRPr>
        </a:p>
      </dgm:t>
    </dgm:pt>
    <dgm:pt modelId="{4773B5C1-C167-4086-B4B9-F5FA0F85B4BF}" cxnId="{71795F8B-4334-49D0-B53C-48B20B05B84E}" type="parTrans">
      <dgm:prSet/>
      <dgm:spPr/>
    </dgm:pt>
    <dgm:pt modelId="{CF92350C-2ED3-4665-B691-97996CBCDF82}" cxnId="{71795F8B-4334-49D0-B53C-48B20B05B84E}" type="sibTrans">
      <dgm:prSet/>
      <dgm:spPr/>
    </dgm:pt>
    <dgm:pt modelId="{FCF06031-4D26-4010-9EBD-25392B5EE9FA}">
      <dgm:prSet phldr="0" custT="0"/>
      <dgm:spPr/>
      <dgm:t>
        <a:bodyPr vert="horz" wrap="square"/>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35000"/>
            </a:spcAft>
          </a:pPr>
          <a:r>
            <a:rPr>
              <a:sym typeface="+mn-ea"/>
            </a:rPr>
            <a:t>云</a:t>
          </a:r>
          <a:r>
            <a:rPr lang="zh-CN" altLang="en-US">
              <a:latin typeface="微软雅黑" panose="020B0503020204020204" pitchFamily="34" charset="-122"/>
              <a:ea typeface="微软雅黑" panose="020B0503020204020204" pitchFamily="34" charset="-122"/>
              <a:sym typeface="+mn-ea"/>
            </a:rPr>
            <a:t>闪付 </a:t>
          </a:r>
          <a:r>
            <a:rPr lang="en-US" altLang="zh-CN">
              <a:latin typeface="微软雅黑" panose="020B0503020204020204" pitchFamily="34" charset="-122"/>
              <a:ea typeface="微软雅黑" panose="020B0503020204020204" pitchFamily="34" charset="-122"/>
              <a:sym typeface="+mn-ea"/>
            </a:rPr>
            <a:t>……</a:t>
          </a:r>
          <a:r>
            <a:rPr lang="en-US" altLang="zh-CN">
              <a:latin typeface="微软雅黑" panose="020B0503020204020204" pitchFamily="34" charset="-122"/>
              <a:ea typeface="微软雅黑" panose="020B0503020204020204" pitchFamily="34" charset="-122"/>
              <a:sym typeface="+mn-ea"/>
            </a:rPr>
            <a:t/>
          </a:r>
          <a:endParaRPr lang="en-US" altLang="zh-CN">
            <a:latin typeface="微软雅黑" panose="020B0503020204020204" pitchFamily="34" charset="-122"/>
            <a:ea typeface="微软雅黑" panose="020B0503020204020204" pitchFamily="34" charset="-122"/>
            <a:sym typeface="+mn-ea"/>
          </a:endParaRPr>
        </a:p>
      </dgm:t>
    </dgm:pt>
    <dgm:pt modelId="{02F9971C-1FAE-476F-AE99-830E76900840}" cxnId="{7F1F9D17-41BE-4D10-A834-FEBBBDE40CA3}" type="parTrans">
      <dgm:prSet/>
      <dgm:spPr/>
    </dgm:pt>
    <dgm:pt modelId="{F0DF7A68-78DF-42CD-BC30-E5EBE88066B0}" cxnId="{7F1F9D17-41BE-4D10-A834-FEBBBDE40CA3}" type="sibTrans">
      <dgm:prSet/>
      <dgm:spPr/>
    </dgm:pt>
    <dgm:pt modelId="{7EBC2B5E-0208-4570-99BE-61F14D8CFDE7}" type="pres">
      <dgm:prSet presAssocID="{4935F7FA-1D5F-4B60-8689-4C8381B1CEDC}" presName="linear" presStyleCnt="0">
        <dgm:presLayoutVars>
          <dgm:animLvl val="lvl"/>
          <dgm:resizeHandles val="exact"/>
        </dgm:presLayoutVars>
      </dgm:prSet>
      <dgm:spPr/>
    </dgm:pt>
    <dgm:pt modelId="{16F3467F-589A-42D1-9134-3E95797766A2}" type="pres">
      <dgm:prSet presAssocID="{694CA7C6-15F6-4B47-8E24-FE5C56E26217}" presName="parentText" presStyleLbl="node1" presStyleIdx="0" presStyleCnt="3">
        <dgm:presLayoutVars>
          <dgm:chMax val="0"/>
          <dgm:bulletEnabled val="1"/>
        </dgm:presLayoutVars>
      </dgm:prSet>
      <dgm:spPr/>
    </dgm:pt>
    <dgm:pt modelId="{CC66AF20-DC68-4F7E-A715-3F021903F74C}" type="pres">
      <dgm:prSet presAssocID="{2479F4EA-2543-4E1B-9F8F-C548098DF679}" presName="spacer" presStyleCnt="0"/>
      <dgm:spPr/>
    </dgm:pt>
    <dgm:pt modelId="{D10B31F5-F4FF-42EC-A8E8-51213B15AF73}" type="pres">
      <dgm:prSet presAssocID="{0DEFBD04-EC81-4303-ADA0-77041CBB87FA}" presName="parentText" presStyleLbl="node1" presStyleIdx="1" presStyleCnt="3">
        <dgm:presLayoutVars>
          <dgm:chMax val="0"/>
          <dgm:bulletEnabled val="1"/>
        </dgm:presLayoutVars>
      </dgm:prSet>
      <dgm:spPr/>
    </dgm:pt>
    <dgm:pt modelId="{86CC7876-2DD3-4211-B634-91E246B98C9D}" type="pres">
      <dgm:prSet presAssocID="{CF92350C-2ED3-4665-B691-97996CBCDF82}" presName="spacer" presStyleCnt="0"/>
      <dgm:spPr/>
    </dgm:pt>
    <dgm:pt modelId="{F95101A7-5198-4287-B6C3-3CE90A8C54EF}" type="pres">
      <dgm:prSet presAssocID="{FCF06031-4D26-4010-9EBD-25392B5EE9FA}" presName="parentText" presStyleLbl="node1" presStyleIdx="2" presStyleCnt="3">
        <dgm:presLayoutVars>
          <dgm:chMax val="0"/>
          <dgm:bulletEnabled val="1"/>
        </dgm:presLayoutVars>
      </dgm:prSet>
      <dgm:spPr/>
    </dgm:pt>
  </dgm:ptLst>
  <dgm:cxnLst>
    <dgm:cxn modelId="{E8E1BDC9-32C3-4C9B-98DE-20716F75773D}" srcId="{4935F7FA-1D5F-4B60-8689-4C8381B1CEDC}" destId="{694CA7C6-15F6-4B47-8E24-FE5C56E26217}" srcOrd="0" destOrd="0" parTransId="{DD6AD0C1-F31D-45FC-B3EE-30CC8DA6BB12}" sibTransId="{2479F4EA-2543-4E1B-9F8F-C548098DF679}"/>
    <dgm:cxn modelId="{71795F8B-4334-49D0-B53C-48B20B05B84E}" srcId="{4935F7FA-1D5F-4B60-8689-4C8381B1CEDC}" destId="{0DEFBD04-EC81-4303-ADA0-77041CBB87FA}" srcOrd="1" destOrd="0" parTransId="{4773B5C1-C167-4086-B4B9-F5FA0F85B4BF}" sibTransId="{CF92350C-2ED3-4665-B691-97996CBCDF82}"/>
    <dgm:cxn modelId="{7F1F9D17-41BE-4D10-A834-FEBBBDE40CA3}" srcId="{4935F7FA-1D5F-4B60-8689-4C8381B1CEDC}" destId="{FCF06031-4D26-4010-9EBD-25392B5EE9FA}" srcOrd="2" destOrd="0" parTransId="{02F9971C-1FAE-476F-AE99-830E76900840}" sibTransId="{F0DF7A68-78DF-42CD-BC30-E5EBE88066B0}"/>
    <dgm:cxn modelId="{C85D9261-B2CF-4DF1-BC7A-09F254032B27}" type="presOf" srcId="{4935F7FA-1D5F-4B60-8689-4C8381B1CEDC}" destId="{7EBC2B5E-0208-4570-99BE-61F14D8CFDE7}" srcOrd="0" destOrd="0" presId="urn:microsoft.com/office/officeart/2005/8/layout/vList2"/>
    <dgm:cxn modelId="{BFF8AB92-F0B2-4A48-AF1D-AE1EB622A218}" type="presParOf" srcId="{7EBC2B5E-0208-4570-99BE-61F14D8CFDE7}" destId="{16F3467F-589A-42D1-9134-3E95797766A2}" srcOrd="0" destOrd="0" presId="urn:microsoft.com/office/officeart/2005/8/layout/vList2"/>
    <dgm:cxn modelId="{1F68FD58-79C6-46EF-80E4-275737C37A53}" type="presOf" srcId="{694CA7C6-15F6-4B47-8E24-FE5C56E26217}" destId="{16F3467F-589A-42D1-9134-3E95797766A2}" srcOrd="0" destOrd="0" presId="urn:microsoft.com/office/officeart/2005/8/layout/vList2"/>
    <dgm:cxn modelId="{A272DF9C-D33F-4AEA-B572-A55A62804112}" type="presParOf" srcId="{7EBC2B5E-0208-4570-99BE-61F14D8CFDE7}" destId="{CC66AF20-DC68-4F7E-A715-3F021903F74C}" srcOrd="1" destOrd="0" presId="urn:microsoft.com/office/officeart/2005/8/layout/vList2"/>
    <dgm:cxn modelId="{EB73F318-34A9-488E-966C-0CB5413FE32C}" type="presParOf" srcId="{7EBC2B5E-0208-4570-99BE-61F14D8CFDE7}" destId="{D10B31F5-F4FF-42EC-A8E8-51213B15AF73}" srcOrd="2" destOrd="0" presId="urn:microsoft.com/office/officeart/2005/8/layout/vList2"/>
    <dgm:cxn modelId="{121DF7A6-F5E2-49D4-A9ED-630D0330EE3D}" type="presOf" srcId="{0DEFBD04-EC81-4303-ADA0-77041CBB87FA}" destId="{D10B31F5-F4FF-42EC-A8E8-51213B15AF73}" srcOrd="0" destOrd="0" presId="urn:microsoft.com/office/officeart/2005/8/layout/vList2"/>
    <dgm:cxn modelId="{D0372132-51AB-492E-9935-375E0A02A3F7}" type="presParOf" srcId="{7EBC2B5E-0208-4570-99BE-61F14D8CFDE7}" destId="{86CC7876-2DD3-4211-B634-91E246B98C9D}" srcOrd="3" destOrd="0" presId="urn:microsoft.com/office/officeart/2005/8/layout/vList2"/>
    <dgm:cxn modelId="{42308FF0-9418-473C-AC23-9CED5EB17957}" type="presParOf" srcId="{7EBC2B5E-0208-4570-99BE-61F14D8CFDE7}" destId="{F95101A7-5198-4287-B6C3-3CE90A8C54EF}" srcOrd="4" destOrd="0" presId="urn:microsoft.com/office/officeart/2005/8/layout/vList2"/>
    <dgm:cxn modelId="{090CACAF-B5D2-421D-BF0A-9B4340BF876B}" type="presOf" srcId="{FCF06031-4D26-4010-9EBD-25392B5EE9FA}" destId="{F95101A7-5198-4287-B6C3-3CE90A8C54E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5784830" cy="3455035"/>
        <a:chOff x="0" y="0"/>
        <a:chExt cx="15784830" cy="3455035"/>
      </a:xfrm>
    </dsp:grpSpPr>
    <dsp:sp modelId="{B52502C2-594A-4A13-A5FF-5CD5841BD847}">
      <dsp:nvSpPr>
        <dsp:cNvPr id="3" name="椭圆 2"/>
        <dsp:cNvSpPr/>
      </dsp:nvSpPr>
      <dsp:spPr bwMode="white">
        <a:xfrm>
          <a:off x="6833439" y="1337083"/>
          <a:ext cx="2117952" cy="2117952"/>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a:t>两种计税方式</a:t>
          </a:r>
          <a:r>
            <a:rPr lang="zh-CN" altLang="en-US" sz="2400" b="1">
              <a:solidFill>
                <a:schemeClr val="bg1"/>
              </a:solidFill>
            </a:rPr>
            <a:t>（在2021年12月31日前）</a:t>
          </a:r>
          <a:endParaRPr lang="zh-CN" altLang="en-US" sz="2400" b="1">
            <a:solidFill>
              <a:schemeClr val="bg1"/>
            </a:solidFill>
          </a:endParaRPr>
        </a:p>
      </dsp:txBody>
      <dsp:txXfrm>
        <a:off x="6833439" y="1337083"/>
        <a:ext cx="2117952" cy="2117952"/>
      </dsp:txXfrm>
    </dsp:sp>
    <dsp:sp modelId="{B849A6F3-9933-4C36-AF65-6098308CBC3C}">
      <dsp:nvSpPr>
        <dsp:cNvPr id="4" name="左箭头 3"/>
        <dsp:cNvSpPr/>
      </dsp:nvSpPr>
      <dsp:spPr bwMode="white">
        <a:xfrm rot="12899999">
          <a:off x="5511962" y="994930"/>
          <a:ext cx="1620922" cy="603616"/>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2899999">
        <a:off x="5511962" y="994930"/>
        <a:ext cx="1620922" cy="603616"/>
      </dsp:txXfrm>
    </dsp:sp>
    <dsp:sp modelId="{B1756079-1332-4090-9A47-D2C0EDB7FB22}">
      <dsp:nvSpPr>
        <dsp:cNvPr id="5" name="圆角矩形 4"/>
        <dsp:cNvSpPr/>
      </dsp:nvSpPr>
      <dsp:spPr bwMode="white">
        <a:xfrm>
          <a:off x="4613866" y="0"/>
          <a:ext cx="2012054" cy="160964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38100" tIns="38100" rIns="381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u="sng"/>
            <a:t>1.</a:t>
          </a:r>
          <a:r>
            <a:rPr lang="zh-CN" altLang="en-US" sz="2000" b="1" u="sng"/>
            <a:t>合并计税</a:t>
          </a:r>
          <a:endParaRPr lang="zh-CN" altLang="en-US" sz="2000"/>
        </a:p>
        <a:p>
          <a:pPr lvl="0">
            <a:lnSpc>
              <a:spcPct val="100000"/>
            </a:lnSpc>
            <a:spcBef>
              <a:spcPct val="0"/>
            </a:spcBef>
            <a:spcAft>
              <a:spcPct val="35000"/>
            </a:spcAft>
          </a:pPr>
          <a:r>
            <a:rPr lang="zh-CN" altLang="en-US" sz="2000"/>
            <a:t>并入当年综合所得计税（发放时并入当月工资）</a:t>
          </a:r>
          <a:endParaRPr lang="zh-CN" altLang="en-US" sz="2000"/>
        </a:p>
      </dsp:txBody>
      <dsp:txXfrm>
        <a:off x="4613866" y="0"/>
        <a:ext cx="2012054" cy="1609644"/>
      </dsp:txXfrm>
    </dsp:sp>
    <dsp:sp modelId="{D0718308-59AC-43E6-A882-4828EE4494C2}">
      <dsp:nvSpPr>
        <dsp:cNvPr id="8" name="左箭头 7"/>
        <dsp:cNvSpPr/>
      </dsp:nvSpPr>
      <dsp:spPr bwMode="white">
        <a:xfrm rot="-2099999">
          <a:off x="8651946" y="994930"/>
          <a:ext cx="1620922" cy="603616"/>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2099999">
        <a:off x="8651946" y="994930"/>
        <a:ext cx="1620922" cy="603616"/>
      </dsp:txXfrm>
    </dsp:sp>
    <dsp:sp modelId="{5E0D0BC9-3E91-4623-8C1A-C4A70EB3594B}">
      <dsp:nvSpPr>
        <dsp:cNvPr id="9" name="圆角矩形 8"/>
        <dsp:cNvSpPr/>
      </dsp:nvSpPr>
      <dsp:spPr bwMode="white">
        <a:xfrm>
          <a:off x="9158910" y="0"/>
          <a:ext cx="2012054" cy="160964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38100" tIns="38100" rIns="381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u="sng"/>
            <a:t>2.</a:t>
          </a:r>
          <a:r>
            <a:rPr lang="zh-CN" altLang="en-US" sz="2000" b="1" u="sng"/>
            <a:t>单独计税</a:t>
          </a:r>
          <a:endParaRPr lang="zh-CN" altLang="en-US" sz="2000"/>
        </a:p>
        <a:p>
          <a:pPr lvl="0">
            <a:lnSpc>
              <a:spcPct val="100000"/>
            </a:lnSpc>
            <a:spcBef>
              <a:spcPct val="0"/>
            </a:spcBef>
            <a:spcAft>
              <a:spcPct val="35000"/>
            </a:spcAft>
          </a:pPr>
          <a:r>
            <a:rPr lang="zh-CN" altLang="en-US" sz="2000"/>
            <a:t>不并入当年综合所得</a:t>
          </a:r>
          <a:endParaRPr lang="zh-CN" altLang="en-US" sz="2000"/>
        </a:p>
      </dsp:txBody>
      <dsp:txXfrm>
        <a:off x="9158910" y="0"/>
        <a:ext cx="2012054" cy="1609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850120" cy="3333115"/>
        <a:chOff x="0" y="0"/>
        <a:chExt cx="9850120" cy="3333115"/>
      </a:xfrm>
    </dsp:grpSpPr>
    <dsp:sp modelId="{E561ED5B-86C5-4F33-9AFB-CF29287F5ADA}">
      <dsp:nvSpPr>
        <dsp:cNvPr id="3" name="流程图: 手动操作 2"/>
        <dsp:cNvSpPr/>
      </dsp:nvSpPr>
      <dsp:spPr bwMode="white">
        <a:xfrm rot="-5400000">
          <a:off x="-737301" y="737301"/>
          <a:ext cx="3333115" cy="1858513"/>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vert="horz" wrap="square" lIns="101600" tIns="0" rIns="2032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a:latin typeface="微软雅黑" panose="020B0503020204020204" pitchFamily="34" charset="-122"/>
              <a:ea typeface="微软雅黑" panose="020B0503020204020204" pitchFamily="34" charset="-122"/>
              <a:sym typeface="+mn-ea"/>
            </a:rPr>
            <a:t>　　</a:t>
          </a:r>
          <a:r>
            <a:rPr lang="en-US" sz="2200">
              <a:latin typeface="微软雅黑" panose="020B0503020204020204" pitchFamily="34" charset="-122"/>
              <a:ea typeface="微软雅黑" panose="020B0503020204020204" pitchFamily="34" charset="-122"/>
              <a:sym typeface="+mn-ea"/>
            </a:rPr>
            <a:t>(1)您的身份信息不正确</a:t>
          </a:r>
          <a:endParaRPr lang="zh-CN" altLang="en-US" sz="2200"/>
        </a:p>
      </dsp:txBody>
      <dsp:txXfrm rot="-5400000">
        <a:off x="-737301" y="737301"/>
        <a:ext cx="3333115" cy="1858513"/>
      </dsp:txXfrm>
    </dsp:sp>
    <dsp:sp modelId="{CB90536C-45AA-4FBE-BCAF-99890DDD97C8}">
      <dsp:nvSpPr>
        <dsp:cNvPr id="4" name="流程图: 手动操作 3"/>
        <dsp:cNvSpPr/>
      </dsp:nvSpPr>
      <dsp:spPr bwMode="white">
        <a:xfrm rot="-5400000">
          <a:off x="1260601" y="737301"/>
          <a:ext cx="3333115" cy="1858513"/>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vert="horz" wrap="square" lIns="139700" tIns="0" rIns="2794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200">
              <a:latin typeface="微软雅黑" panose="020B0503020204020204" pitchFamily="34" charset="-122"/>
              <a:ea typeface="微软雅黑" panose="020B0503020204020204" pitchFamily="34" charset="-122"/>
              <a:sym typeface="+mn-ea"/>
            </a:rPr>
            <a:t>(2)您提交的银行账户信息不正确或者无效</a:t>
          </a:r>
          <a:endParaRPr lang="zh-CN" altLang="en-US" sz="2200"/>
        </a:p>
      </dsp:txBody>
      <dsp:txXfrm rot="-5400000">
        <a:off x="1260601" y="737301"/>
        <a:ext cx="3333115" cy="1858513"/>
      </dsp:txXfrm>
    </dsp:sp>
    <dsp:sp modelId="{35A89FA7-451D-44F0-A02E-1277ECD1BBE6}">
      <dsp:nvSpPr>
        <dsp:cNvPr id="5" name="流程图: 手动操作 4"/>
        <dsp:cNvSpPr/>
      </dsp:nvSpPr>
      <dsp:spPr bwMode="white">
        <a:xfrm rot="-5400000">
          <a:off x="3258502" y="737301"/>
          <a:ext cx="3333115" cy="1858513"/>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vert="horz" wrap="square" lIns="139700" tIns="0" rIns="2794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200">
              <a:latin typeface="微软雅黑" panose="020B0503020204020204" pitchFamily="34" charset="-122"/>
              <a:ea typeface="微软雅黑" panose="020B0503020204020204" pitchFamily="34" charset="-122"/>
              <a:sym typeface="+mn-ea"/>
            </a:rPr>
            <a:t>(3)您的申报数据存在错误或者疑点</a:t>
          </a:r>
          <a:endParaRPr lang="zh-CN" altLang="en-US" sz="2200"/>
        </a:p>
      </dsp:txBody>
      <dsp:txXfrm rot="-5400000">
        <a:off x="3258502" y="737301"/>
        <a:ext cx="3333115" cy="1858513"/>
      </dsp:txXfrm>
    </dsp:sp>
    <dsp:sp modelId="{015BC072-4208-4B0D-84BD-E610AA2C84F6}">
      <dsp:nvSpPr>
        <dsp:cNvPr id="6" name="流程图: 手动操作 5"/>
        <dsp:cNvSpPr/>
      </dsp:nvSpPr>
      <dsp:spPr bwMode="white">
        <a:xfrm rot="-5400000">
          <a:off x="5256404" y="737301"/>
          <a:ext cx="3333115" cy="1858513"/>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vert="horz" wrap="square" lIns="127000" tIns="0" rIns="2540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a:latin typeface="微软雅黑" panose="020B0503020204020204" pitchFamily="34" charset="-122"/>
              <a:ea typeface="微软雅黑" panose="020B0503020204020204" pitchFamily="34" charset="-122"/>
              <a:cs typeface="微软雅黑" panose="020B0503020204020204" pitchFamily="34" charset="-122"/>
              <a:sym typeface="+mn-ea"/>
            </a:rPr>
            <a:t>税务</a:t>
          </a:r>
          <a:r>
            <a:rPr lang="en-US" sz="2000">
              <a:latin typeface="微软雅黑" panose="020B0503020204020204" pitchFamily="34" charset="-122"/>
              <a:ea typeface="微软雅黑" panose="020B0503020204020204" pitchFamily="34" charset="-122"/>
              <a:cs typeface="微软雅黑" panose="020B0503020204020204" pitchFamily="34" charset="-122"/>
              <a:sym typeface="+mn-ea"/>
            </a:rPr>
            <a:t>机关审核发现有需要向您核实了解的情况，但</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联系不上您</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rot="-5400000">
        <a:off x="5256404" y="737301"/>
        <a:ext cx="3333115" cy="1858513"/>
      </dsp:txXfrm>
    </dsp:sp>
    <dsp:sp modelId="{A979A5E4-2D7C-4523-96E3-BDF93F0D9B6D}">
      <dsp:nvSpPr>
        <dsp:cNvPr id="7" name="流程图: 手动操作 6"/>
        <dsp:cNvSpPr/>
      </dsp:nvSpPr>
      <dsp:spPr bwMode="white">
        <a:xfrm rot="-5400000">
          <a:off x="7254306" y="737301"/>
          <a:ext cx="3333115" cy="1858513"/>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vert="horz" wrap="square" lIns="127000" tIns="0" rIns="2540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a:latin typeface="微软雅黑" panose="020B0503020204020204" pitchFamily="34" charset="-122"/>
              <a:ea typeface="微软雅黑" panose="020B0503020204020204" pitchFamily="34" charset="-122"/>
              <a:cs typeface="微软雅黑" panose="020B0503020204020204" pitchFamily="34" charset="-122"/>
              <a:sym typeface="+mn-ea"/>
            </a:rPr>
            <a:t>税务</a:t>
          </a:r>
          <a:r>
            <a:rPr lang="en-US" sz="2000">
              <a:latin typeface="微软雅黑" panose="020B0503020204020204" pitchFamily="34" charset="-122"/>
              <a:ea typeface="微软雅黑" panose="020B0503020204020204" pitchFamily="34" charset="-122"/>
              <a:cs typeface="微软雅黑" panose="020B0503020204020204" pitchFamily="34" charset="-122"/>
              <a:sym typeface="+mn-ea"/>
            </a:rPr>
            <a:t>机关向您核实有关年度汇算申报信息，您尚未确认或说明</a:t>
          </a:r>
          <a:endParaRPr 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rot="-5400000">
        <a:off x="7254306" y="737301"/>
        <a:ext cx="3333115" cy="1858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15740" cy="4015740"/>
        <a:chOff x="0" y="0"/>
        <a:chExt cx="4015740" cy="4015740"/>
      </a:xfrm>
    </dsp:grpSpPr>
    <dsp:sp modelId="{4D249092-DA8C-4681-AA9C-207F2DFD3154}">
      <dsp:nvSpPr>
        <dsp:cNvPr id="3" name="椭圆 2"/>
        <dsp:cNvSpPr/>
      </dsp:nvSpPr>
      <dsp:spPr bwMode="white">
        <a:xfrm>
          <a:off x="2488777" y="892387"/>
          <a:ext cx="2230967" cy="2230967"/>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59690" tIns="59690" rIns="59690" bIns="59690" anchor="ctr"/>
        <a:lstStyle>
          <a:lvl1pPr algn="ctr">
            <a:defRPr sz="4700"/>
          </a:lvl1pPr>
          <a:lvl2pPr marL="285750" indent="-285750" algn="ctr">
            <a:defRPr sz="3600"/>
          </a:lvl2pPr>
          <a:lvl3pPr marL="571500" indent="-285750" algn="ctr">
            <a:defRPr sz="3600"/>
          </a:lvl3pPr>
          <a:lvl4pPr marL="857250" indent="-285750" algn="ctr">
            <a:defRPr sz="3600"/>
          </a:lvl4pPr>
          <a:lvl5pPr marL="1143000" indent="-285750" algn="ctr">
            <a:defRPr sz="3600"/>
          </a:lvl5pPr>
          <a:lvl6pPr marL="1428750" indent="-285750" algn="ctr">
            <a:defRPr sz="3600"/>
          </a:lvl6pPr>
          <a:lvl7pPr marL="1714500" indent="-285750" algn="ctr">
            <a:defRPr sz="3600"/>
          </a:lvl7pPr>
          <a:lvl8pPr marL="2000250" indent="-285750" algn="ctr">
            <a:defRPr sz="3600"/>
          </a:lvl8pPr>
          <a:lvl9pPr marL="2286000" indent="-285750" algn="ctr">
            <a:defRPr sz="3600"/>
          </a:lvl9pPr>
        </a:lstStyle>
        <a:p>
          <a:pPr lvl="0">
            <a:lnSpc>
              <a:spcPct val="100000"/>
            </a:lnSpc>
            <a:spcBef>
              <a:spcPct val="0"/>
            </a:spcBef>
            <a:spcAft>
              <a:spcPct val="35000"/>
            </a:spcAft>
          </a:pPr>
          <a:r>
            <a:rPr lang="zh-CN" altLang="en-US"/>
            <a:t>补税方式</a:t>
          </a:r>
          <a:endParaRPr lang="zh-CN" altLang="en-US"/>
        </a:p>
      </dsp:txBody>
      <dsp:txXfrm>
        <a:off x="2488777" y="892387"/>
        <a:ext cx="2230967" cy="2230967"/>
      </dsp:txXfrm>
    </dsp:sp>
    <dsp:sp modelId="{0ABA4A14-2574-4777-939A-8A91AE25FBF5}">
      <dsp:nvSpPr>
        <dsp:cNvPr id="4" name="椭圆 3"/>
        <dsp:cNvSpPr/>
      </dsp:nvSpPr>
      <dsp:spPr bwMode="white">
        <a:xfrm>
          <a:off x="3046518" y="0"/>
          <a:ext cx="1115483" cy="1115483"/>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a:latin typeface="微软雅黑" panose="020B0503020204020204" pitchFamily="34" charset="-122"/>
              <a:ea typeface="微软雅黑" panose="020B0503020204020204" pitchFamily="34" charset="-122"/>
              <a:sym typeface="+mn-ea"/>
            </a:rPr>
            <a:t>网上银行</a:t>
          </a:r>
          <a:endParaRPr lang="en-US" altLang="en-US" sz="2000">
            <a:latin typeface="微软雅黑" panose="020B0503020204020204" pitchFamily="34" charset="-122"/>
            <a:ea typeface="微软雅黑" panose="020B0503020204020204" pitchFamily="34" charset="-122"/>
            <a:sym typeface="+mn-ea"/>
          </a:endParaRPr>
        </a:p>
      </dsp:txBody>
      <dsp:txXfrm>
        <a:off x="3046518" y="0"/>
        <a:ext cx="1115483" cy="1115483"/>
      </dsp:txXfrm>
    </dsp:sp>
    <dsp:sp modelId="{A9981A18-75F3-41F3-9957-B40659E402CE}">
      <dsp:nvSpPr>
        <dsp:cNvPr id="5" name="椭圆 4"/>
        <dsp:cNvSpPr/>
      </dsp:nvSpPr>
      <dsp:spPr bwMode="white">
        <a:xfrm>
          <a:off x="4496647" y="1450128"/>
          <a:ext cx="1115483" cy="1115483"/>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a:latin typeface="微软雅黑" panose="020B0503020204020204" pitchFamily="34" charset="-122"/>
              <a:ea typeface="微软雅黑" panose="020B0503020204020204" pitchFamily="34" charset="-122"/>
              <a:sym typeface="+mn-ea"/>
            </a:rPr>
            <a:t>非银行支付机构</a:t>
          </a:r>
          <a:endParaRPr lang="en-US" altLang="en-US" sz="1800">
            <a:latin typeface="微软雅黑" panose="020B0503020204020204" pitchFamily="34" charset="-122"/>
            <a:ea typeface="微软雅黑" panose="020B0503020204020204" pitchFamily="34" charset="-122"/>
            <a:sym typeface="+mn-ea"/>
          </a:endParaRPr>
        </a:p>
      </dsp:txBody>
      <dsp:txXfrm>
        <a:off x="4496647" y="1450128"/>
        <a:ext cx="1115483" cy="1115483"/>
      </dsp:txXfrm>
    </dsp:sp>
    <dsp:sp modelId="{5EBE0206-6FD5-462B-AC34-DF1594CC1BEE}">
      <dsp:nvSpPr>
        <dsp:cNvPr id="6" name="椭圆 5"/>
        <dsp:cNvSpPr/>
      </dsp:nvSpPr>
      <dsp:spPr bwMode="white">
        <a:xfrm>
          <a:off x="3046518" y="2900257"/>
          <a:ext cx="1115483" cy="1115483"/>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a:latin typeface="微软雅黑" panose="020B0503020204020204" pitchFamily="34" charset="-122"/>
              <a:ea typeface="微软雅黑" panose="020B0503020204020204" pitchFamily="34" charset="-122"/>
              <a:sym typeface="+mn-ea"/>
            </a:rPr>
            <a:t>办税服务厅刷卡</a:t>
          </a:r>
          <a:endParaRPr lang="en-US" altLang="en-US" sz="1600">
            <a:latin typeface="微软雅黑" panose="020B0503020204020204" pitchFamily="34" charset="-122"/>
            <a:ea typeface="微软雅黑" panose="020B0503020204020204" pitchFamily="34" charset="-122"/>
            <a:sym typeface="+mn-ea"/>
          </a:endParaRPr>
        </a:p>
      </dsp:txBody>
      <dsp:txXfrm>
        <a:off x="3046518" y="2900257"/>
        <a:ext cx="1115483" cy="1115483"/>
      </dsp:txXfrm>
    </dsp:sp>
    <dsp:sp modelId="{5BB31F2C-9F6F-461E-B8AE-DAD63322F779}">
      <dsp:nvSpPr>
        <dsp:cNvPr id="7" name="椭圆 6"/>
        <dsp:cNvSpPr/>
      </dsp:nvSpPr>
      <dsp:spPr bwMode="white">
        <a:xfrm>
          <a:off x="1596390" y="1450128"/>
          <a:ext cx="1115483" cy="1115483"/>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a:latin typeface="微软雅黑" panose="020B0503020204020204" pitchFamily="34" charset="-122"/>
              <a:ea typeface="微软雅黑" panose="020B0503020204020204" pitchFamily="34" charset="-122"/>
              <a:sym typeface="+mn-ea"/>
            </a:rPr>
            <a:t>银行柜台</a:t>
          </a:r>
          <a:endParaRPr lang="zh-CN" altLang="en-US" sz="2000"/>
        </a:p>
      </dsp:txBody>
      <dsp:txXfrm>
        <a:off x="1596390" y="1450128"/>
        <a:ext cx="1115483" cy="1115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341755" cy="1699260"/>
        <a:chOff x="0" y="0"/>
        <a:chExt cx="1341755" cy="1699260"/>
      </a:xfrm>
    </dsp:grpSpPr>
    <dsp:sp modelId="{16F3467F-589A-42D1-9134-3E95797766A2}">
      <dsp:nvSpPr>
        <dsp:cNvPr id="5" name="圆角矩形 4"/>
        <dsp:cNvSpPr/>
      </dsp:nvSpPr>
      <dsp:spPr bwMode="white">
        <a:xfrm>
          <a:off x="0" y="81510"/>
          <a:ext cx="1341755" cy="4775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68580" rIns="68580" bIns="6858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a:latin typeface="微软雅黑" panose="020B0503020204020204" pitchFamily="34" charset="-122"/>
              <a:ea typeface="微软雅黑" panose="020B0503020204020204" pitchFamily="34" charset="-122"/>
              <a:sym typeface="+mn-ea"/>
            </a:rPr>
            <a:t>支付宝</a:t>
          </a:r>
          <a:endParaRPr lang="zh-CN" altLang="en-US"/>
        </a:p>
      </dsp:txBody>
      <dsp:txXfrm>
        <a:off x="0" y="81510"/>
        <a:ext cx="1341755" cy="477520"/>
      </dsp:txXfrm>
    </dsp:sp>
    <dsp:sp modelId="{D10B31F5-F4FF-42EC-A8E8-51213B15AF73}">
      <dsp:nvSpPr>
        <dsp:cNvPr id="7" name="圆角矩形 6"/>
        <dsp:cNvSpPr/>
      </dsp:nvSpPr>
      <dsp:spPr bwMode="white">
        <a:xfrm>
          <a:off x="0" y="610870"/>
          <a:ext cx="1341755" cy="4775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68580" rIns="68580" bIns="6858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a:latin typeface="微软雅黑" panose="020B0503020204020204" pitchFamily="34" charset="-122"/>
              <a:ea typeface="微软雅黑" panose="020B0503020204020204" pitchFamily="34" charset="-122"/>
            </a:rPr>
            <a:t>微信</a:t>
          </a:r>
          <a:endParaRPr lang="zh-CN" altLang="en-US">
            <a:latin typeface="微软雅黑" panose="020B0503020204020204" pitchFamily="34" charset="-122"/>
            <a:ea typeface="微软雅黑" panose="020B0503020204020204" pitchFamily="34" charset="-122"/>
          </a:endParaRPr>
        </a:p>
      </dsp:txBody>
      <dsp:txXfrm>
        <a:off x="0" y="610870"/>
        <a:ext cx="1341755" cy="477520"/>
      </dsp:txXfrm>
    </dsp:sp>
    <dsp:sp modelId="{F95101A7-5198-4287-B6C3-3CE90A8C54EF}">
      <dsp:nvSpPr>
        <dsp:cNvPr id="8" name="圆角矩形 7"/>
        <dsp:cNvSpPr/>
      </dsp:nvSpPr>
      <dsp:spPr bwMode="white">
        <a:xfrm>
          <a:off x="0" y="1140230"/>
          <a:ext cx="1341755" cy="4775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68580" rIns="68580" bIns="6858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a:sym typeface="+mn-ea"/>
            </a:rPr>
            <a:t>云</a:t>
          </a:r>
          <a:r>
            <a:rPr lang="zh-CN" altLang="en-US">
              <a:latin typeface="微软雅黑" panose="020B0503020204020204" pitchFamily="34" charset="-122"/>
              <a:ea typeface="微软雅黑" panose="020B0503020204020204" pitchFamily="34" charset="-122"/>
              <a:sym typeface="+mn-ea"/>
            </a:rPr>
            <a:t>闪付 </a:t>
          </a:r>
          <a:r>
            <a:rPr lang="en-US" altLang="zh-CN">
              <a:latin typeface="微软雅黑" panose="020B0503020204020204" pitchFamily="34" charset="-122"/>
              <a:ea typeface="微软雅黑" panose="020B0503020204020204" pitchFamily="34" charset="-122"/>
              <a:sym typeface="+mn-ea"/>
            </a:rPr>
            <a:t>……</a:t>
          </a:r>
          <a:endParaRPr lang="en-US" altLang="zh-CN">
            <a:latin typeface="微软雅黑" panose="020B0503020204020204" pitchFamily="34" charset="-122"/>
            <a:ea typeface="微软雅黑" panose="020B0503020204020204" pitchFamily="34" charset="-122"/>
            <a:sym typeface="+mn-ea"/>
          </a:endParaRPr>
        </a:p>
      </dsp:txBody>
      <dsp:txXfrm>
        <a:off x="0" y="1140230"/>
        <a:ext cx="1341755" cy="47752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6146" name="文本框 6"/>
          <p:cNvSpPr txBox="1"/>
          <p:nvPr userDrawn="1"/>
        </p:nvSpPr>
        <p:spPr>
          <a:xfrm>
            <a:off x="-8047037" y="-12720637"/>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47" name="文本框 7"/>
          <p:cNvSpPr txBox="1"/>
          <p:nvPr userDrawn="1"/>
        </p:nvSpPr>
        <p:spPr>
          <a:xfrm>
            <a:off x="-36941125" y="-101901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48" name="文本框 8"/>
          <p:cNvSpPr txBox="1"/>
          <p:nvPr userDrawn="1"/>
        </p:nvSpPr>
        <p:spPr>
          <a:xfrm>
            <a:off x="-34167762" y="16510000"/>
            <a:ext cx="26730325" cy="1862138"/>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49" name="文本框 9"/>
          <p:cNvSpPr txBox="1"/>
          <p:nvPr userDrawn="1"/>
        </p:nvSpPr>
        <p:spPr>
          <a:xfrm>
            <a:off x="-3932237" y="14955838"/>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50" name="文本框 10"/>
          <p:cNvSpPr txBox="1"/>
          <p:nvPr userDrawn="1"/>
        </p:nvSpPr>
        <p:spPr>
          <a:xfrm>
            <a:off x="-23575962" y="12117388"/>
            <a:ext cx="15419387"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51" name="文本框 12"/>
          <p:cNvSpPr txBox="1"/>
          <p:nvPr userDrawn="1"/>
        </p:nvSpPr>
        <p:spPr>
          <a:xfrm>
            <a:off x="-24460200" y="-40306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52" name="文本框 13"/>
          <p:cNvSpPr txBox="1"/>
          <p:nvPr userDrawn="1"/>
        </p:nvSpPr>
        <p:spPr>
          <a:xfrm>
            <a:off x="-4892675" y="-8375650"/>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编辑母版文本样式</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hasCustomPrompt="1"/>
          </p:nvPr>
        </p:nvSpPr>
        <p:spPr>
          <a:xfrm>
            <a:off x="838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hasCustomPrompt="1"/>
          </p:nvPr>
        </p:nvSpPr>
        <p:spPr>
          <a:xfrm>
            <a:off x="6172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4" name="内容占位符 3"/>
          <p:cNvSpPr>
            <a:spLocks noGrp="1"/>
          </p:cNvSpPr>
          <p:nvPr>
            <p:ph sz="half" idx="2" hasCustomPrompt="1"/>
          </p:nvPr>
        </p:nvSpPr>
        <p:spPr>
          <a:xfrm>
            <a:off x="839788" y="2505075"/>
            <a:ext cx="5157787"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6" name="内容占位符 5"/>
          <p:cNvSpPr>
            <a:spLocks noGrp="1"/>
          </p:cNvSpPr>
          <p:nvPr>
            <p:ph sz="quarter" idx="4" hasCustomPrompt="1"/>
          </p:nvPr>
        </p:nvSpPr>
        <p:spPr>
          <a:xfrm>
            <a:off x="6172200" y="2505075"/>
            <a:ext cx="5183188"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4"/>
          <p:cNvSpPr/>
          <p:nvPr userDrawn="1"/>
        </p:nvSpPr>
        <p:spPr>
          <a:xfrm>
            <a:off x="0" y="6586538"/>
            <a:ext cx="11223625" cy="290513"/>
          </a:xfrm>
          <a:custGeom>
            <a:avLst/>
            <a:gdLst>
              <a:gd name="connsiteX0" fmla="*/ 0 w 11224268"/>
              <a:gd name="connsiteY0" fmla="*/ 0 h 289560"/>
              <a:gd name="connsiteX1" fmla="*/ 11224268 w 11224268"/>
              <a:gd name="connsiteY1" fmla="*/ 0 h 289560"/>
              <a:gd name="connsiteX2" fmla="*/ 10934708 w 11224268"/>
              <a:gd name="connsiteY2" fmla="*/ 289560 h 289560"/>
              <a:gd name="connsiteX3" fmla="*/ 0 w 11224268"/>
              <a:gd name="connsiteY3" fmla="*/ 289560 h 289560"/>
              <a:gd name="connsiteX4" fmla="*/ 0 w 11224268"/>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268" h="289560">
                <a:moveTo>
                  <a:pt x="0" y="0"/>
                </a:moveTo>
                <a:lnTo>
                  <a:pt x="11224268" y="0"/>
                </a:lnTo>
                <a:lnTo>
                  <a:pt x="10934708" y="289560"/>
                </a:lnTo>
                <a:lnTo>
                  <a:pt x="0" y="289560"/>
                </a:lnTo>
                <a:lnTo>
                  <a:pt x="0" y="0"/>
                </a:lnTo>
                <a:close/>
              </a:path>
            </a:pathLst>
          </a:cu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任意多边形: 形状 5"/>
          <p:cNvSpPr/>
          <p:nvPr userDrawn="1"/>
        </p:nvSpPr>
        <p:spPr>
          <a:xfrm>
            <a:off x="11010900" y="6586538"/>
            <a:ext cx="1181100" cy="290513"/>
          </a:xfrm>
          <a:custGeom>
            <a:avLst/>
            <a:gdLst>
              <a:gd name="connsiteX0" fmla="*/ 289560 w 1181100"/>
              <a:gd name="connsiteY0" fmla="*/ 0 h 289560"/>
              <a:gd name="connsiteX1" fmla="*/ 1181100 w 1181100"/>
              <a:gd name="connsiteY1" fmla="*/ 0 h 289560"/>
              <a:gd name="connsiteX2" fmla="*/ 1181100 w 1181100"/>
              <a:gd name="connsiteY2" fmla="*/ 289560 h 289560"/>
              <a:gd name="connsiteX3" fmla="*/ 0 w 1181100"/>
              <a:gd name="connsiteY3" fmla="*/ 289560 h 289560"/>
              <a:gd name="connsiteX4" fmla="*/ 289560 w 1181100"/>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289560">
                <a:moveTo>
                  <a:pt x="289560" y="0"/>
                </a:moveTo>
                <a:lnTo>
                  <a:pt x="1181100" y="0"/>
                </a:lnTo>
                <a:lnTo>
                  <a:pt x="1181100" y="289560"/>
                </a:lnTo>
                <a:lnTo>
                  <a:pt x="0" y="289560"/>
                </a:lnTo>
                <a:lnTo>
                  <a:pt x="289560" y="0"/>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124" name="灯片编号占位符 3"/>
          <p:cNvSpPr txBox="1"/>
          <p:nvPr userDrawn="1"/>
        </p:nvSpPr>
        <p:spPr>
          <a:xfrm>
            <a:off x="11601450" y="6586538"/>
            <a:ext cx="495300" cy="365125"/>
          </a:xfrm>
          <a:prstGeom prst="rect">
            <a:avLst/>
          </a:prstGeom>
          <a:noFill/>
          <a:ln w="9525">
            <a:noFill/>
          </a:ln>
        </p:spPr>
        <p:txBody>
          <a:bodyPr anchor="t"/>
          <a:lstStyle/>
          <a:p>
            <a:pPr lvl="0" indent="0"/>
            <a:fld id="{9A0DB2DC-4C9A-4742-B13C-FB6460FD3503}" type="slidenum">
              <a:rPr lang="zh-CN" altLang="en-US" sz="1200">
                <a:solidFill>
                  <a:schemeClr val="bg1"/>
                </a:solidFill>
                <a:latin typeface="微软雅黑" panose="020B0503020204020204" pitchFamily="34" charset="-122"/>
                <a:ea typeface="微软雅黑" panose="020B0503020204020204" pitchFamily="34" charset="-122"/>
              </a:rPr>
            </a:fld>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5125" name="图片 7"/>
          <p:cNvPicPr>
            <a:picLocks noChangeAspect="1"/>
          </p:cNvPicPr>
          <p:nvPr userDrawn="1"/>
        </p:nvPicPr>
        <p:blipFill>
          <a:blip r:embed="rId2" cstate="print"/>
          <a:stretch>
            <a:fillRect/>
          </a:stretch>
        </p:blipFill>
        <p:spPr>
          <a:xfrm>
            <a:off x="247650" y="271463"/>
            <a:ext cx="889000" cy="596900"/>
          </a:xfrm>
          <a:prstGeom prst="rect">
            <a:avLst/>
          </a:prstGeom>
          <a:noFill/>
          <a:ln w="9525">
            <a:noFill/>
          </a:ln>
        </p:spPr>
      </p:pic>
      <p:cxnSp>
        <p:nvCxnSpPr>
          <p:cNvPr id="9" name="直接连接符 8"/>
          <p:cNvCxnSpPr/>
          <p:nvPr userDrawn="1"/>
        </p:nvCxnSpPr>
        <p:spPr>
          <a:xfrm>
            <a:off x="1235075" y="271463"/>
            <a:ext cx="0" cy="596900"/>
          </a:xfrm>
          <a:prstGeom prst="line">
            <a:avLst/>
          </a:prstGeom>
          <a:ln>
            <a:solidFill>
              <a:srgbClr val="004DA1"/>
            </a:solidFill>
          </a:ln>
        </p:spPr>
        <p:style>
          <a:lnRef idx="1">
            <a:schemeClr val="accent1"/>
          </a:lnRef>
          <a:fillRef idx="0">
            <a:schemeClr val="accent1"/>
          </a:fillRef>
          <a:effectRef idx="0">
            <a:schemeClr val="accent1"/>
          </a:effectRef>
          <a:fontRef idx="minor">
            <a:schemeClr val="tx1"/>
          </a:fontRef>
        </p:style>
      </p:cxnSp>
      <p:grpSp>
        <p:nvGrpSpPr>
          <p:cNvPr id="5127" name="组合 9"/>
          <p:cNvGrpSpPr/>
          <p:nvPr userDrawn="1"/>
        </p:nvGrpSpPr>
        <p:grpSpPr>
          <a:xfrm>
            <a:off x="8975725" y="215900"/>
            <a:ext cx="2959100" cy="447675"/>
            <a:chOff x="2242052" y="404335"/>
            <a:chExt cx="8667992" cy="1310268"/>
          </a:xfrm>
        </p:grpSpPr>
        <p:sp>
          <p:nvSpPr>
            <p:cNvPr id="11" name="PA-任意多边形 20"/>
            <p:cNvSpPr/>
            <p:nvPr>
              <p:custDataLst>
                <p:tags r:id="rId3"/>
              </p:custDataLst>
            </p:nvPr>
          </p:nvSpPr>
          <p:spPr>
            <a:xfrm>
              <a:off x="5068389" y="404335"/>
              <a:ext cx="5841652" cy="895648"/>
            </a:xfrm>
            <a:custGeom>
              <a:avLst/>
              <a:gdLst/>
              <a:ahLst/>
              <a:cxnLst/>
              <a:rect l="l" t="t" r="r" b="b"/>
              <a:pathLst>
                <a:path w="5841652" h="895648">
                  <a:moveTo>
                    <a:pt x="1922561" y="459433"/>
                  </a:moveTo>
                  <a:cubicBezTo>
                    <a:pt x="1892498" y="459433"/>
                    <a:pt x="1868016" y="469479"/>
                    <a:pt x="1849115" y="489570"/>
                  </a:cubicBezTo>
                  <a:cubicBezTo>
                    <a:pt x="1830213" y="509662"/>
                    <a:pt x="1820763" y="534740"/>
                    <a:pt x="1820763" y="564803"/>
                  </a:cubicBezTo>
                  <a:cubicBezTo>
                    <a:pt x="1820763" y="596950"/>
                    <a:pt x="1829990" y="622697"/>
                    <a:pt x="1848445" y="642045"/>
                  </a:cubicBezTo>
                  <a:cubicBezTo>
                    <a:pt x="1866900" y="661392"/>
                    <a:pt x="1891605" y="671066"/>
                    <a:pt x="1922561" y="671066"/>
                  </a:cubicBezTo>
                  <a:cubicBezTo>
                    <a:pt x="1952327" y="671066"/>
                    <a:pt x="1976735" y="661392"/>
                    <a:pt x="1995785" y="642045"/>
                  </a:cubicBezTo>
                  <a:cubicBezTo>
                    <a:pt x="2014835" y="622697"/>
                    <a:pt x="2024360" y="596950"/>
                    <a:pt x="2024360" y="564803"/>
                  </a:cubicBezTo>
                  <a:cubicBezTo>
                    <a:pt x="2024360" y="534740"/>
                    <a:pt x="2014686" y="509662"/>
                    <a:pt x="1995338" y="489570"/>
                  </a:cubicBezTo>
                  <a:cubicBezTo>
                    <a:pt x="1975991" y="469479"/>
                    <a:pt x="1951732" y="459433"/>
                    <a:pt x="1922561" y="459433"/>
                  </a:cubicBezTo>
                  <a:close/>
                  <a:moveTo>
                    <a:pt x="5463926" y="449164"/>
                  </a:moveTo>
                  <a:lnTo>
                    <a:pt x="5463926" y="515243"/>
                  </a:lnTo>
                  <a:lnTo>
                    <a:pt x="5640734" y="515243"/>
                  </a:lnTo>
                  <a:lnTo>
                    <a:pt x="5640734" y="449164"/>
                  </a:lnTo>
                  <a:close/>
                  <a:moveTo>
                    <a:pt x="5162103" y="449164"/>
                  </a:moveTo>
                  <a:lnTo>
                    <a:pt x="5162103" y="515243"/>
                  </a:lnTo>
                  <a:lnTo>
                    <a:pt x="5338911" y="515243"/>
                  </a:lnTo>
                  <a:lnTo>
                    <a:pt x="5338911" y="449164"/>
                  </a:lnTo>
                  <a:close/>
                  <a:moveTo>
                    <a:pt x="2588567" y="340221"/>
                  </a:moveTo>
                  <a:lnTo>
                    <a:pt x="2725191" y="340221"/>
                  </a:lnTo>
                  <a:lnTo>
                    <a:pt x="2725191" y="884039"/>
                  </a:lnTo>
                  <a:lnTo>
                    <a:pt x="2588567" y="884039"/>
                  </a:lnTo>
                  <a:close/>
                  <a:moveTo>
                    <a:pt x="3595836" y="275928"/>
                  </a:moveTo>
                  <a:lnTo>
                    <a:pt x="3595836" y="422374"/>
                  </a:lnTo>
                  <a:lnTo>
                    <a:pt x="3852117" y="422374"/>
                  </a:lnTo>
                  <a:lnTo>
                    <a:pt x="3852117" y="275928"/>
                  </a:lnTo>
                  <a:close/>
                  <a:moveTo>
                    <a:pt x="4579887" y="258961"/>
                  </a:moveTo>
                  <a:cubicBezTo>
                    <a:pt x="4575720" y="270867"/>
                    <a:pt x="4571404" y="282476"/>
                    <a:pt x="4566939" y="293787"/>
                  </a:cubicBezTo>
                  <a:cubicBezTo>
                    <a:pt x="4585394" y="381000"/>
                    <a:pt x="4615755" y="458391"/>
                    <a:pt x="4658022" y="525959"/>
                  </a:cubicBezTo>
                  <a:cubicBezTo>
                    <a:pt x="4697611" y="456903"/>
                    <a:pt x="4726037" y="367903"/>
                    <a:pt x="4743301" y="258961"/>
                  </a:cubicBezTo>
                  <a:close/>
                  <a:moveTo>
                    <a:pt x="5268366" y="172343"/>
                  </a:moveTo>
                  <a:lnTo>
                    <a:pt x="5268366" y="231279"/>
                  </a:lnTo>
                  <a:lnTo>
                    <a:pt x="5535363" y="231279"/>
                  </a:lnTo>
                  <a:lnTo>
                    <a:pt x="5535363" y="172343"/>
                  </a:lnTo>
                  <a:close/>
                  <a:moveTo>
                    <a:pt x="799951" y="171450"/>
                  </a:moveTo>
                  <a:cubicBezTo>
                    <a:pt x="730002" y="171450"/>
                    <a:pt x="695027" y="256282"/>
                    <a:pt x="695027" y="425946"/>
                  </a:cubicBezTo>
                  <a:cubicBezTo>
                    <a:pt x="695027" y="585490"/>
                    <a:pt x="729109" y="665262"/>
                    <a:pt x="797272" y="665262"/>
                  </a:cubicBezTo>
                  <a:cubicBezTo>
                    <a:pt x="864245" y="665262"/>
                    <a:pt x="897731" y="583109"/>
                    <a:pt x="897731" y="418803"/>
                  </a:cubicBezTo>
                  <a:cubicBezTo>
                    <a:pt x="897731" y="253901"/>
                    <a:pt x="865137" y="171450"/>
                    <a:pt x="799951" y="171450"/>
                  </a:cubicBezTo>
                  <a:close/>
                  <a:moveTo>
                    <a:pt x="1924794" y="165646"/>
                  </a:moveTo>
                  <a:cubicBezTo>
                    <a:pt x="1900386" y="165646"/>
                    <a:pt x="1880517" y="174724"/>
                    <a:pt x="1865188" y="192882"/>
                  </a:cubicBezTo>
                  <a:cubicBezTo>
                    <a:pt x="1849859" y="211039"/>
                    <a:pt x="1842194" y="233214"/>
                    <a:pt x="1842194" y="259408"/>
                  </a:cubicBezTo>
                  <a:cubicBezTo>
                    <a:pt x="1842194" y="284708"/>
                    <a:pt x="1850008" y="306363"/>
                    <a:pt x="1865635" y="324371"/>
                  </a:cubicBezTo>
                  <a:cubicBezTo>
                    <a:pt x="1881261" y="342379"/>
                    <a:pt x="1900981" y="351383"/>
                    <a:pt x="1924794" y="351383"/>
                  </a:cubicBezTo>
                  <a:cubicBezTo>
                    <a:pt x="1947713" y="351383"/>
                    <a:pt x="1967210" y="342603"/>
                    <a:pt x="1983283" y="325041"/>
                  </a:cubicBezTo>
                  <a:cubicBezTo>
                    <a:pt x="1999357" y="307479"/>
                    <a:pt x="2007393" y="285601"/>
                    <a:pt x="2007393" y="259408"/>
                  </a:cubicBezTo>
                  <a:cubicBezTo>
                    <a:pt x="2007393" y="233214"/>
                    <a:pt x="1999580" y="211039"/>
                    <a:pt x="1983953" y="192882"/>
                  </a:cubicBezTo>
                  <a:cubicBezTo>
                    <a:pt x="1968326" y="174724"/>
                    <a:pt x="1948606" y="165646"/>
                    <a:pt x="1924794" y="165646"/>
                  </a:cubicBezTo>
                  <a:close/>
                  <a:moveTo>
                    <a:pt x="1923454" y="60722"/>
                  </a:moveTo>
                  <a:cubicBezTo>
                    <a:pt x="1965721" y="60722"/>
                    <a:pt x="2003970" y="68536"/>
                    <a:pt x="2038201" y="84163"/>
                  </a:cubicBezTo>
                  <a:cubicBezTo>
                    <a:pt x="2072431" y="99790"/>
                    <a:pt x="2099071" y="121667"/>
                    <a:pt x="2118121" y="149796"/>
                  </a:cubicBezTo>
                  <a:cubicBezTo>
                    <a:pt x="2137171" y="177924"/>
                    <a:pt x="2146696" y="208955"/>
                    <a:pt x="2146696" y="242888"/>
                  </a:cubicBezTo>
                  <a:cubicBezTo>
                    <a:pt x="2146696" y="275035"/>
                    <a:pt x="2136204" y="304949"/>
                    <a:pt x="2115219" y="332631"/>
                  </a:cubicBezTo>
                  <a:cubicBezTo>
                    <a:pt x="2094234" y="360313"/>
                    <a:pt x="2066032" y="382191"/>
                    <a:pt x="2030610" y="398264"/>
                  </a:cubicBezTo>
                  <a:cubicBezTo>
                    <a:pt x="2073771" y="413147"/>
                    <a:pt x="2107406" y="436141"/>
                    <a:pt x="2131516" y="467246"/>
                  </a:cubicBezTo>
                  <a:cubicBezTo>
                    <a:pt x="2155626" y="498351"/>
                    <a:pt x="2167681" y="534740"/>
                    <a:pt x="2167681" y="576412"/>
                  </a:cubicBezTo>
                  <a:cubicBezTo>
                    <a:pt x="2167681" y="635050"/>
                    <a:pt x="2144910" y="682824"/>
                    <a:pt x="2099369" y="719733"/>
                  </a:cubicBezTo>
                  <a:cubicBezTo>
                    <a:pt x="2053828" y="756643"/>
                    <a:pt x="1994743" y="775097"/>
                    <a:pt x="1922115" y="775097"/>
                  </a:cubicBezTo>
                  <a:cubicBezTo>
                    <a:pt x="1849487" y="775097"/>
                    <a:pt x="1790402" y="756643"/>
                    <a:pt x="1744861" y="719733"/>
                  </a:cubicBezTo>
                  <a:cubicBezTo>
                    <a:pt x="1699319" y="682824"/>
                    <a:pt x="1676548" y="635496"/>
                    <a:pt x="1676548" y="577751"/>
                  </a:cubicBezTo>
                  <a:cubicBezTo>
                    <a:pt x="1676548" y="537567"/>
                    <a:pt x="1688157" y="501849"/>
                    <a:pt x="1711374" y="470595"/>
                  </a:cubicBezTo>
                  <a:cubicBezTo>
                    <a:pt x="1734591" y="439341"/>
                    <a:pt x="1768227" y="416421"/>
                    <a:pt x="1812280" y="401836"/>
                  </a:cubicBezTo>
                  <a:cubicBezTo>
                    <a:pt x="1777156" y="384274"/>
                    <a:pt x="1749995" y="361950"/>
                    <a:pt x="1730796" y="334864"/>
                  </a:cubicBezTo>
                  <a:cubicBezTo>
                    <a:pt x="1711597" y="307777"/>
                    <a:pt x="1701998" y="277714"/>
                    <a:pt x="1701998" y="244674"/>
                  </a:cubicBezTo>
                  <a:cubicBezTo>
                    <a:pt x="1701998" y="210146"/>
                    <a:pt x="1711449" y="178817"/>
                    <a:pt x="1730350" y="150689"/>
                  </a:cubicBezTo>
                  <a:cubicBezTo>
                    <a:pt x="1749251" y="122560"/>
                    <a:pt x="1775668" y="100534"/>
                    <a:pt x="1809601" y="84609"/>
                  </a:cubicBezTo>
                  <a:cubicBezTo>
                    <a:pt x="1843534" y="68684"/>
                    <a:pt x="1881485" y="60722"/>
                    <a:pt x="1923454" y="60722"/>
                  </a:cubicBezTo>
                  <a:close/>
                  <a:moveTo>
                    <a:pt x="806202" y="60722"/>
                  </a:moveTo>
                  <a:cubicBezTo>
                    <a:pt x="965150" y="60722"/>
                    <a:pt x="1044624" y="178296"/>
                    <a:pt x="1044624" y="413445"/>
                  </a:cubicBezTo>
                  <a:cubicBezTo>
                    <a:pt x="1044624" y="529233"/>
                    <a:pt x="1023044" y="618604"/>
                    <a:pt x="979884" y="681559"/>
                  </a:cubicBezTo>
                  <a:cubicBezTo>
                    <a:pt x="936724" y="744513"/>
                    <a:pt x="874365" y="775990"/>
                    <a:pt x="792807" y="775990"/>
                  </a:cubicBezTo>
                  <a:cubicBezTo>
                    <a:pt x="630287" y="775990"/>
                    <a:pt x="549026" y="660500"/>
                    <a:pt x="549026" y="429518"/>
                  </a:cubicBezTo>
                  <a:cubicBezTo>
                    <a:pt x="549026" y="309860"/>
                    <a:pt x="571053" y="218480"/>
                    <a:pt x="615106" y="155377"/>
                  </a:cubicBezTo>
                  <a:cubicBezTo>
                    <a:pt x="659159" y="92274"/>
                    <a:pt x="722858" y="60722"/>
                    <a:pt x="806202" y="60722"/>
                  </a:cubicBezTo>
                  <a:close/>
                  <a:moveTo>
                    <a:pt x="234404" y="60722"/>
                  </a:moveTo>
                  <a:cubicBezTo>
                    <a:pt x="303460" y="60722"/>
                    <a:pt x="358080" y="78358"/>
                    <a:pt x="398264" y="113631"/>
                  </a:cubicBezTo>
                  <a:cubicBezTo>
                    <a:pt x="438447" y="148903"/>
                    <a:pt x="458539" y="197495"/>
                    <a:pt x="458539" y="259408"/>
                  </a:cubicBezTo>
                  <a:cubicBezTo>
                    <a:pt x="458539" y="293936"/>
                    <a:pt x="452735" y="325115"/>
                    <a:pt x="441126" y="352946"/>
                  </a:cubicBezTo>
                  <a:cubicBezTo>
                    <a:pt x="429518" y="380777"/>
                    <a:pt x="412700" y="406896"/>
                    <a:pt x="390673" y="431304"/>
                  </a:cubicBezTo>
                  <a:cubicBezTo>
                    <a:pt x="368647" y="455712"/>
                    <a:pt x="333375" y="485031"/>
                    <a:pt x="284857" y="519262"/>
                  </a:cubicBezTo>
                  <a:cubicBezTo>
                    <a:pt x="238125" y="552599"/>
                    <a:pt x="206722" y="578346"/>
                    <a:pt x="190648" y="596503"/>
                  </a:cubicBezTo>
                  <a:cubicBezTo>
                    <a:pt x="174575" y="614660"/>
                    <a:pt x="166538" y="630436"/>
                    <a:pt x="166538" y="643831"/>
                  </a:cubicBezTo>
                  <a:lnTo>
                    <a:pt x="459879" y="643831"/>
                  </a:lnTo>
                  <a:lnTo>
                    <a:pt x="459879" y="763935"/>
                  </a:lnTo>
                  <a:lnTo>
                    <a:pt x="0" y="763935"/>
                  </a:lnTo>
                  <a:lnTo>
                    <a:pt x="0" y="712589"/>
                  </a:lnTo>
                  <a:cubicBezTo>
                    <a:pt x="0" y="676573"/>
                    <a:pt x="6622" y="643682"/>
                    <a:pt x="19868" y="613916"/>
                  </a:cubicBezTo>
                  <a:cubicBezTo>
                    <a:pt x="33114" y="584151"/>
                    <a:pt x="51345" y="556394"/>
                    <a:pt x="74562" y="530647"/>
                  </a:cubicBezTo>
                  <a:cubicBezTo>
                    <a:pt x="97780" y="504900"/>
                    <a:pt x="133796" y="474762"/>
                    <a:pt x="182612" y="440234"/>
                  </a:cubicBezTo>
                  <a:cubicBezTo>
                    <a:pt x="227260" y="406896"/>
                    <a:pt x="258514" y="377354"/>
                    <a:pt x="276373" y="351607"/>
                  </a:cubicBezTo>
                  <a:cubicBezTo>
                    <a:pt x="294233" y="325859"/>
                    <a:pt x="303162" y="298549"/>
                    <a:pt x="303162" y="269677"/>
                  </a:cubicBezTo>
                  <a:cubicBezTo>
                    <a:pt x="303162" y="207467"/>
                    <a:pt x="269230" y="176362"/>
                    <a:pt x="201364" y="176362"/>
                  </a:cubicBezTo>
                  <a:cubicBezTo>
                    <a:pt x="141833" y="176362"/>
                    <a:pt x="84980" y="200174"/>
                    <a:pt x="30807" y="247799"/>
                  </a:cubicBezTo>
                  <a:lnTo>
                    <a:pt x="30807" y="119212"/>
                  </a:lnTo>
                  <a:cubicBezTo>
                    <a:pt x="91231" y="80219"/>
                    <a:pt x="159097" y="60722"/>
                    <a:pt x="234404" y="60722"/>
                  </a:cubicBezTo>
                  <a:close/>
                  <a:moveTo>
                    <a:pt x="1372195" y="57150"/>
                  </a:moveTo>
                  <a:lnTo>
                    <a:pt x="1464171" y="57150"/>
                  </a:lnTo>
                  <a:lnTo>
                    <a:pt x="1464171" y="763935"/>
                  </a:lnTo>
                  <a:lnTo>
                    <a:pt x="1319063" y="763935"/>
                  </a:lnTo>
                  <a:lnTo>
                    <a:pt x="1319063" y="219671"/>
                  </a:lnTo>
                  <a:cubicBezTo>
                    <a:pt x="1301204" y="235149"/>
                    <a:pt x="1276796" y="249064"/>
                    <a:pt x="1245840" y="261417"/>
                  </a:cubicBezTo>
                  <a:cubicBezTo>
                    <a:pt x="1214884" y="273770"/>
                    <a:pt x="1186457" y="281434"/>
                    <a:pt x="1160561" y="284411"/>
                  </a:cubicBezTo>
                  <a:lnTo>
                    <a:pt x="1160561" y="160735"/>
                  </a:lnTo>
                  <a:cubicBezTo>
                    <a:pt x="1242119" y="136922"/>
                    <a:pt x="1312664" y="102394"/>
                    <a:pt x="1372195" y="57150"/>
                  </a:cubicBezTo>
                  <a:close/>
                  <a:moveTo>
                    <a:pt x="3444924" y="29468"/>
                  </a:moveTo>
                  <a:lnTo>
                    <a:pt x="3465462" y="135732"/>
                  </a:lnTo>
                  <a:cubicBezTo>
                    <a:pt x="3431529" y="140494"/>
                    <a:pt x="3398192" y="144959"/>
                    <a:pt x="3365450" y="149126"/>
                  </a:cubicBezTo>
                  <a:lnTo>
                    <a:pt x="3365450" y="266105"/>
                  </a:lnTo>
                  <a:lnTo>
                    <a:pt x="3464569" y="266105"/>
                  </a:lnTo>
                  <a:lnTo>
                    <a:pt x="3464569" y="377726"/>
                  </a:lnTo>
                  <a:lnTo>
                    <a:pt x="3365450" y="377726"/>
                  </a:lnTo>
                  <a:lnTo>
                    <a:pt x="3365450" y="425946"/>
                  </a:lnTo>
                  <a:cubicBezTo>
                    <a:pt x="3409503" y="451545"/>
                    <a:pt x="3447603" y="474762"/>
                    <a:pt x="3479750" y="495598"/>
                  </a:cubicBezTo>
                  <a:lnTo>
                    <a:pt x="3427065" y="592932"/>
                  </a:lnTo>
                  <a:cubicBezTo>
                    <a:pt x="3406824" y="575667"/>
                    <a:pt x="3386286" y="558701"/>
                    <a:pt x="3365450" y="542032"/>
                  </a:cubicBezTo>
                  <a:lnTo>
                    <a:pt x="3365450" y="881361"/>
                  </a:lnTo>
                  <a:lnTo>
                    <a:pt x="3254722" y="881361"/>
                  </a:lnTo>
                  <a:lnTo>
                    <a:pt x="3254722" y="597396"/>
                  </a:lnTo>
                  <a:cubicBezTo>
                    <a:pt x="3227337" y="656332"/>
                    <a:pt x="3199655" y="704850"/>
                    <a:pt x="3171676" y="742950"/>
                  </a:cubicBezTo>
                  <a:cubicBezTo>
                    <a:pt x="3160960" y="704255"/>
                    <a:pt x="3146077" y="656928"/>
                    <a:pt x="3127027" y="600968"/>
                  </a:cubicBezTo>
                  <a:cubicBezTo>
                    <a:pt x="3175247" y="542032"/>
                    <a:pt x="3216324" y="467618"/>
                    <a:pt x="3250257" y="377726"/>
                  </a:cubicBezTo>
                  <a:lnTo>
                    <a:pt x="3135957" y="377726"/>
                  </a:lnTo>
                  <a:lnTo>
                    <a:pt x="3135957" y="266105"/>
                  </a:lnTo>
                  <a:lnTo>
                    <a:pt x="3254722" y="266105"/>
                  </a:lnTo>
                  <a:lnTo>
                    <a:pt x="3254722" y="161628"/>
                  </a:lnTo>
                  <a:cubicBezTo>
                    <a:pt x="3219003" y="165795"/>
                    <a:pt x="3184177" y="169367"/>
                    <a:pt x="3150244" y="172343"/>
                  </a:cubicBezTo>
                  <a:cubicBezTo>
                    <a:pt x="3144291" y="120551"/>
                    <a:pt x="3139826" y="85130"/>
                    <a:pt x="3136850" y="66080"/>
                  </a:cubicBezTo>
                  <a:cubicBezTo>
                    <a:pt x="3242815" y="55960"/>
                    <a:pt x="3345507" y="43756"/>
                    <a:pt x="3444924" y="29468"/>
                  </a:cubicBezTo>
                  <a:close/>
                  <a:moveTo>
                    <a:pt x="2602854" y="15181"/>
                  </a:moveTo>
                  <a:lnTo>
                    <a:pt x="2741265" y="15181"/>
                  </a:lnTo>
                  <a:lnTo>
                    <a:pt x="2726084" y="40184"/>
                  </a:lnTo>
                  <a:cubicBezTo>
                    <a:pt x="2811214" y="177701"/>
                    <a:pt x="2936825" y="291108"/>
                    <a:pt x="3102917" y="380405"/>
                  </a:cubicBezTo>
                  <a:cubicBezTo>
                    <a:pt x="3068389" y="426839"/>
                    <a:pt x="3040111" y="467023"/>
                    <a:pt x="3018085" y="500956"/>
                  </a:cubicBezTo>
                  <a:cubicBezTo>
                    <a:pt x="2853779" y="407492"/>
                    <a:pt x="2733823" y="293192"/>
                    <a:pt x="2658219" y="158056"/>
                  </a:cubicBezTo>
                  <a:cubicBezTo>
                    <a:pt x="2583804" y="286643"/>
                    <a:pt x="2463254" y="404813"/>
                    <a:pt x="2296566" y="512564"/>
                  </a:cubicBezTo>
                  <a:cubicBezTo>
                    <a:pt x="2279302" y="485180"/>
                    <a:pt x="2251620" y="445889"/>
                    <a:pt x="2213520" y="394692"/>
                  </a:cubicBezTo>
                  <a:cubicBezTo>
                    <a:pt x="2384970" y="291108"/>
                    <a:pt x="2514748" y="164604"/>
                    <a:pt x="2602854" y="15181"/>
                  </a:cubicBezTo>
                  <a:close/>
                  <a:moveTo>
                    <a:pt x="5152280" y="6251"/>
                  </a:moveTo>
                  <a:lnTo>
                    <a:pt x="5268366" y="6251"/>
                  </a:lnTo>
                  <a:lnTo>
                    <a:pt x="5268366" y="68759"/>
                  </a:lnTo>
                  <a:lnTo>
                    <a:pt x="5535363" y="68759"/>
                  </a:lnTo>
                  <a:lnTo>
                    <a:pt x="5535363" y="6251"/>
                  </a:lnTo>
                  <a:lnTo>
                    <a:pt x="5651449" y="6251"/>
                  </a:lnTo>
                  <a:lnTo>
                    <a:pt x="5651449" y="68759"/>
                  </a:lnTo>
                  <a:lnTo>
                    <a:pt x="5837187" y="68759"/>
                  </a:lnTo>
                  <a:lnTo>
                    <a:pt x="5837187" y="172343"/>
                  </a:lnTo>
                  <a:lnTo>
                    <a:pt x="5651449" y="172343"/>
                  </a:lnTo>
                  <a:lnTo>
                    <a:pt x="5651449" y="311646"/>
                  </a:lnTo>
                  <a:lnTo>
                    <a:pt x="5463926" y="311646"/>
                  </a:lnTo>
                  <a:lnTo>
                    <a:pt x="5463926" y="361653"/>
                  </a:lnTo>
                  <a:lnTo>
                    <a:pt x="5758606" y="361653"/>
                  </a:lnTo>
                  <a:lnTo>
                    <a:pt x="5758606" y="602754"/>
                  </a:lnTo>
                  <a:lnTo>
                    <a:pt x="5463926" y="602754"/>
                  </a:lnTo>
                  <a:lnTo>
                    <a:pt x="5463926" y="654546"/>
                  </a:lnTo>
                  <a:lnTo>
                    <a:pt x="5841652" y="654546"/>
                  </a:lnTo>
                  <a:lnTo>
                    <a:pt x="5841652" y="758131"/>
                  </a:lnTo>
                  <a:lnTo>
                    <a:pt x="5463926" y="758131"/>
                  </a:lnTo>
                  <a:lnTo>
                    <a:pt x="5463926" y="883146"/>
                  </a:lnTo>
                  <a:lnTo>
                    <a:pt x="5338911" y="883146"/>
                  </a:lnTo>
                  <a:lnTo>
                    <a:pt x="5338911" y="758131"/>
                  </a:lnTo>
                  <a:lnTo>
                    <a:pt x="4959399" y="758131"/>
                  </a:lnTo>
                  <a:lnTo>
                    <a:pt x="4959399" y="654546"/>
                  </a:lnTo>
                  <a:lnTo>
                    <a:pt x="5338911" y="654546"/>
                  </a:lnTo>
                  <a:lnTo>
                    <a:pt x="5338911" y="602754"/>
                  </a:lnTo>
                  <a:lnTo>
                    <a:pt x="5044231" y="602754"/>
                  </a:lnTo>
                  <a:lnTo>
                    <a:pt x="5044231" y="361653"/>
                  </a:lnTo>
                  <a:lnTo>
                    <a:pt x="5338911" y="361653"/>
                  </a:lnTo>
                  <a:lnTo>
                    <a:pt x="5338911" y="311646"/>
                  </a:lnTo>
                  <a:lnTo>
                    <a:pt x="5152280" y="311646"/>
                  </a:lnTo>
                  <a:lnTo>
                    <a:pt x="5152280" y="172343"/>
                  </a:lnTo>
                  <a:lnTo>
                    <a:pt x="4963863" y="172343"/>
                  </a:lnTo>
                  <a:lnTo>
                    <a:pt x="4963863" y="68759"/>
                  </a:lnTo>
                  <a:lnTo>
                    <a:pt x="5152280" y="68759"/>
                  </a:lnTo>
                  <a:close/>
                  <a:moveTo>
                    <a:pt x="3601194" y="893"/>
                  </a:moveTo>
                  <a:cubicBezTo>
                    <a:pt x="3635721" y="43756"/>
                    <a:pt x="3668464" y="89297"/>
                    <a:pt x="3699420" y="137518"/>
                  </a:cubicBezTo>
                  <a:lnTo>
                    <a:pt x="3653879" y="166985"/>
                  </a:lnTo>
                  <a:lnTo>
                    <a:pt x="3744069" y="166985"/>
                  </a:lnTo>
                  <a:cubicBezTo>
                    <a:pt x="3775620" y="109835"/>
                    <a:pt x="3802111" y="54769"/>
                    <a:pt x="3823543" y="1786"/>
                  </a:cubicBezTo>
                  <a:lnTo>
                    <a:pt x="3937843" y="48221"/>
                  </a:lnTo>
                  <a:cubicBezTo>
                    <a:pt x="3911053" y="94060"/>
                    <a:pt x="3886943" y="133648"/>
                    <a:pt x="3865512" y="166985"/>
                  </a:cubicBezTo>
                  <a:lnTo>
                    <a:pt x="3966417" y="166985"/>
                  </a:lnTo>
                  <a:lnTo>
                    <a:pt x="3966417" y="531317"/>
                  </a:lnTo>
                  <a:lnTo>
                    <a:pt x="3846760" y="531317"/>
                  </a:lnTo>
                  <a:lnTo>
                    <a:pt x="3846760" y="731342"/>
                  </a:lnTo>
                  <a:cubicBezTo>
                    <a:pt x="3846760" y="752773"/>
                    <a:pt x="3855689" y="763489"/>
                    <a:pt x="3873549" y="763489"/>
                  </a:cubicBezTo>
                  <a:lnTo>
                    <a:pt x="3878014" y="763489"/>
                  </a:lnTo>
                  <a:cubicBezTo>
                    <a:pt x="3891111" y="763489"/>
                    <a:pt x="3899445" y="753368"/>
                    <a:pt x="3903017" y="733128"/>
                  </a:cubicBezTo>
                  <a:cubicBezTo>
                    <a:pt x="3906589" y="705148"/>
                    <a:pt x="3909863" y="671215"/>
                    <a:pt x="3912839" y="631329"/>
                  </a:cubicBezTo>
                  <a:cubicBezTo>
                    <a:pt x="3947963" y="647403"/>
                    <a:pt x="3983384" y="662285"/>
                    <a:pt x="4019103" y="675978"/>
                  </a:cubicBezTo>
                  <a:cubicBezTo>
                    <a:pt x="4010173" y="737890"/>
                    <a:pt x="4003029" y="779860"/>
                    <a:pt x="3997671" y="801886"/>
                  </a:cubicBezTo>
                  <a:cubicBezTo>
                    <a:pt x="3985765" y="853083"/>
                    <a:pt x="3949153" y="878682"/>
                    <a:pt x="3887836" y="878682"/>
                  </a:cubicBezTo>
                  <a:lnTo>
                    <a:pt x="3840509" y="878682"/>
                  </a:lnTo>
                  <a:cubicBezTo>
                    <a:pt x="3767881" y="878682"/>
                    <a:pt x="3731567" y="840879"/>
                    <a:pt x="3731567" y="765275"/>
                  </a:cubicBezTo>
                  <a:lnTo>
                    <a:pt x="3731567" y="531317"/>
                  </a:lnTo>
                  <a:lnTo>
                    <a:pt x="3677096" y="531317"/>
                  </a:lnTo>
                  <a:cubicBezTo>
                    <a:pt x="3675905" y="631329"/>
                    <a:pt x="3664892" y="702469"/>
                    <a:pt x="3644056" y="744736"/>
                  </a:cubicBezTo>
                  <a:cubicBezTo>
                    <a:pt x="3621434" y="795933"/>
                    <a:pt x="3571428" y="846237"/>
                    <a:pt x="3494037" y="895648"/>
                  </a:cubicBezTo>
                  <a:cubicBezTo>
                    <a:pt x="3466653" y="861120"/>
                    <a:pt x="3437780" y="828675"/>
                    <a:pt x="3407419" y="798314"/>
                  </a:cubicBezTo>
                  <a:cubicBezTo>
                    <a:pt x="3473499" y="763191"/>
                    <a:pt x="3516064" y="726579"/>
                    <a:pt x="3535114" y="688479"/>
                  </a:cubicBezTo>
                  <a:cubicBezTo>
                    <a:pt x="3551783" y="658714"/>
                    <a:pt x="3561308" y="606326"/>
                    <a:pt x="3563689" y="531317"/>
                  </a:cubicBezTo>
                  <a:lnTo>
                    <a:pt x="3481536" y="531317"/>
                  </a:lnTo>
                  <a:lnTo>
                    <a:pt x="3481536" y="166985"/>
                  </a:lnTo>
                  <a:lnTo>
                    <a:pt x="3581548" y="166985"/>
                  </a:lnTo>
                  <a:cubicBezTo>
                    <a:pt x="3557736" y="128290"/>
                    <a:pt x="3533328" y="91976"/>
                    <a:pt x="3508325" y="58043"/>
                  </a:cubicBezTo>
                  <a:close/>
                  <a:moveTo>
                    <a:pt x="4525416" y="0"/>
                  </a:moveTo>
                  <a:lnTo>
                    <a:pt x="4642395" y="23217"/>
                  </a:lnTo>
                  <a:cubicBezTo>
                    <a:pt x="4634061" y="64294"/>
                    <a:pt x="4625131" y="103287"/>
                    <a:pt x="4615606" y="140196"/>
                  </a:cubicBezTo>
                  <a:lnTo>
                    <a:pt x="4921894" y="140196"/>
                  </a:lnTo>
                  <a:lnTo>
                    <a:pt x="4921894" y="258961"/>
                  </a:lnTo>
                  <a:lnTo>
                    <a:pt x="4860726" y="258961"/>
                  </a:lnTo>
                  <a:cubicBezTo>
                    <a:pt x="4844355" y="409873"/>
                    <a:pt x="4803576" y="533400"/>
                    <a:pt x="4738389" y="629543"/>
                  </a:cubicBezTo>
                  <a:cubicBezTo>
                    <a:pt x="4791967" y="685205"/>
                    <a:pt x="4856707" y="731639"/>
                    <a:pt x="4932610" y="768846"/>
                  </a:cubicBezTo>
                  <a:lnTo>
                    <a:pt x="4854029" y="884039"/>
                  </a:lnTo>
                  <a:cubicBezTo>
                    <a:pt x="4777233" y="838200"/>
                    <a:pt x="4711749" y="785813"/>
                    <a:pt x="4657575" y="726877"/>
                  </a:cubicBezTo>
                  <a:cubicBezTo>
                    <a:pt x="4597747" y="787599"/>
                    <a:pt x="4527797" y="840284"/>
                    <a:pt x="4447728" y="884932"/>
                  </a:cubicBezTo>
                  <a:cubicBezTo>
                    <a:pt x="4432249" y="857548"/>
                    <a:pt x="4407842" y="819150"/>
                    <a:pt x="4374505" y="769739"/>
                  </a:cubicBezTo>
                  <a:cubicBezTo>
                    <a:pt x="4454574" y="730151"/>
                    <a:pt x="4522886" y="682080"/>
                    <a:pt x="4579441" y="625525"/>
                  </a:cubicBezTo>
                  <a:cubicBezTo>
                    <a:pt x="4543127" y="568970"/>
                    <a:pt x="4515147" y="507504"/>
                    <a:pt x="4495501" y="441127"/>
                  </a:cubicBezTo>
                  <a:cubicBezTo>
                    <a:pt x="4485977" y="456010"/>
                    <a:pt x="4476303" y="470000"/>
                    <a:pt x="4466480" y="483096"/>
                  </a:cubicBezTo>
                  <a:cubicBezTo>
                    <a:pt x="4444751" y="449164"/>
                    <a:pt x="4425106" y="420886"/>
                    <a:pt x="4407544" y="398264"/>
                  </a:cubicBezTo>
                  <a:lnTo>
                    <a:pt x="4407544" y="467023"/>
                  </a:lnTo>
                  <a:lnTo>
                    <a:pt x="4203947" y="467023"/>
                  </a:lnTo>
                  <a:lnTo>
                    <a:pt x="4203947" y="693837"/>
                  </a:lnTo>
                  <a:cubicBezTo>
                    <a:pt x="4256930" y="665262"/>
                    <a:pt x="4320033" y="632817"/>
                    <a:pt x="4393257" y="596503"/>
                  </a:cubicBezTo>
                  <a:cubicBezTo>
                    <a:pt x="4395043" y="622697"/>
                    <a:pt x="4400103" y="663178"/>
                    <a:pt x="4408437" y="717947"/>
                  </a:cubicBezTo>
                  <a:cubicBezTo>
                    <a:pt x="4257228" y="793552"/>
                    <a:pt x="4164061" y="848023"/>
                    <a:pt x="4128938" y="881361"/>
                  </a:cubicBezTo>
                  <a:lnTo>
                    <a:pt x="4062858" y="793850"/>
                  </a:lnTo>
                  <a:cubicBezTo>
                    <a:pt x="4078931" y="774204"/>
                    <a:pt x="4086671" y="749201"/>
                    <a:pt x="4086075" y="718840"/>
                  </a:cubicBezTo>
                  <a:lnTo>
                    <a:pt x="4086075" y="352723"/>
                  </a:lnTo>
                  <a:lnTo>
                    <a:pt x="4289673" y="352723"/>
                  </a:lnTo>
                  <a:lnTo>
                    <a:pt x="4289673" y="179487"/>
                  </a:lnTo>
                  <a:lnTo>
                    <a:pt x="4064644" y="179487"/>
                  </a:lnTo>
                  <a:lnTo>
                    <a:pt x="4064644" y="65187"/>
                  </a:lnTo>
                  <a:lnTo>
                    <a:pt x="4407544" y="65187"/>
                  </a:lnTo>
                  <a:lnTo>
                    <a:pt x="4407544" y="350044"/>
                  </a:lnTo>
                  <a:cubicBezTo>
                    <a:pt x="4463206" y="254496"/>
                    <a:pt x="4502497" y="137815"/>
                    <a:pt x="4525416"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fontAlgn="auto"/>
              <a:endParaRPr lang="zh-CN" altLang="zh-CN" sz="7200" b="1" strike="noStrike" noProof="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PA-任意多边形 24"/>
            <p:cNvSpPr/>
            <p:nvPr>
              <p:custDataLst>
                <p:tags r:id="rId4"/>
              </p:custDataLst>
            </p:nvPr>
          </p:nvSpPr>
          <p:spPr>
            <a:xfrm>
              <a:off x="5068392" y="1401306"/>
              <a:ext cx="5841652" cy="241261"/>
            </a:xfrm>
            <a:custGeom>
              <a:avLst/>
              <a:gdLst/>
              <a:ahLst/>
              <a:cxnLst/>
              <a:rect l="l" t="t" r="r" b="b"/>
              <a:pathLst>
                <a:path w="6123552" h="252906">
                  <a:moveTo>
                    <a:pt x="286253" y="196398"/>
                  </a:moveTo>
                  <a:lnTo>
                    <a:pt x="528861" y="196398"/>
                  </a:lnTo>
                  <a:lnTo>
                    <a:pt x="528861" y="233567"/>
                  </a:lnTo>
                  <a:lnTo>
                    <a:pt x="286253" y="233567"/>
                  </a:lnTo>
                  <a:close/>
                  <a:moveTo>
                    <a:pt x="726226" y="187105"/>
                  </a:moveTo>
                  <a:lnTo>
                    <a:pt x="726226" y="209206"/>
                  </a:lnTo>
                  <a:lnTo>
                    <a:pt x="761135" y="209206"/>
                  </a:lnTo>
                  <a:lnTo>
                    <a:pt x="761135" y="187105"/>
                  </a:lnTo>
                  <a:close/>
                  <a:moveTo>
                    <a:pt x="657663" y="187105"/>
                  </a:moveTo>
                  <a:lnTo>
                    <a:pt x="657663" y="209206"/>
                  </a:lnTo>
                  <a:lnTo>
                    <a:pt x="692572" y="209206"/>
                  </a:lnTo>
                  <a:lnTo>
                    <a:pt x="692572" y="187105"/>
                  </a:lnTo>
                  <a:close/>
                  <a:moveTo>
                    <a:pt x="3306124" y="171032"/>
                  </a:moveTo>
                  <a:lnTo>
                    <a:pt x="3323956" y="191123"/>
                  </a:lnTo>
                  <a:cubicBezTo>
                    <a:pt x="3287958" y="221094"/>
                    <a:pt x="3238482" y="240934"/>
                    <a:pt x="3175527" y="250645"/>
                  </a:cubicBezTo>
                  <a:cubicBezTo>
                    <a:pt x="3171007" y="240265"/>
                    <a:pt x="3166402" y="231140"/>
                    <a:pt x="3161714" y="223270"/>
                  </a:cubicBezTo>
                  <a:cubicBezTo>
                    <a:pt x="3220483" y="215066"/>
                    <a:pt x="3268619" y="197653"/>
                    <a:pt x="3306124" y="171032"/>
                  </a:cubicBezTo>
                  <a:close/>
                  <a:moveTo>
                    <a:pt x="2074414" y="169274"/>
                  </a:moveTo>
                  <a:cubicBezTo>
                    <a:pt x="2065707" y="180324"/>
                    <a:pt x="2054656" y="192965"/>
                    <a:pt x="2041262" y="207197"/>
                  </a:cubicBezTo>
                  <a:cubicBezTo>
                    <a:pt x="2060684" y="207197"/>
                    <a:pt x="2087891" y="206443"/>
                    <a:pt x="2122885" y="204937"/>
                  </a:cubicBezTo>
                  <a:cubicBezTo>
                    <a:pt x="2117527" y="197737"/>
                    <a:pt x="2111834" y="190203"/>
                    <a:pt x="2105807" y="182333"/>
                  </a:cubicBezTo>
                  <a:lnTo>
                    <a:pt x="2127406" y="169274"/>
                  </a:lnTo>
                  <a:close/>
                  <a:moveTo>
                    <a:pt x="5356389" y="150689"/>
                  </a:moveTo>
                  <a:lnTo>
                    <a:pt x="5356389" y="193635"/>
                  </a:lnTo>
                  <a:lnTo>
                    <a:pt x="5392052" y="193635"/>
                  </a:lnTo>
                  <a:lnTo>
                    <a:pt x="5392052" y="150689"/>
                  </a:lnTo>
                  <a:close/>
                  <a:moveTo>
                    <a:pt x="5071625" y="138634"/>
                  </a:moveTo>
                  <a:cubicBezTo>
                    <a:pt x="5081336" y="143489"/>
                    <a:pt x="5092303" y="147842"/>
                    <a:pt x="5104526" y="151693"/>
                  </a:cubicBezTo>
                  <a:cubicBezTo>
                    <a:pt x="5093642" y="183003"/>
                    <a:pt x="5083680" y="214899"/>
                    <a:pt x="5074639" y="247381"/>
                  </a:cubicBezTo>
                  <a:cubicBezTo>
                    <a:pt x="5062752" y="242860"/>
                    <a:pt x="5051366" y="238925"/>
                    <a:pt x="5040483" y="235577"/>
                  </a:cubicBezTo>
                  <a:cubicBezTo>
                    <a:pt x="5051198" y="206611"/>
                    <a:pt x="5061580" y="174297"/>
                    <a:pt x="5071625" y="138634"/>
                  </a:cubicBezTo>
                  <a:close/>
                  <a:moveTo>
                    <a:pt x="3286032" y="138634"/>
                  </a:moveTo>
                  <a:lnTo>
                    <a:pt x="3302859" y="157972"/>
                  </a:lnTo>
                  <a:cubicBezTo>
                    <a:pt x="3278582" y="176724"/>
                    <a:pt x="3241830" y="192714"/>
                    <a:pt x="3192605" y="205941"/>
                  </a:cubicBezTo>
                  <a:cubicBezTo>
                    <a:pt x="3188755" y="199244"/>
                    <a:pt x="3183313" y="191123"/>
                    <a:pt x="3176281" y="181580"/>
                  </a:cubicBezTo>
                  <a:cubicBezTo>
                    <a:pt x="3224501" y="170195"/>
                    <a:pt x="3261085" y="155879"/>
                    <a:pt x="3286032" y="138634"/>
                  </a:cubicBezTo>
                  <a:close/>
                  <a:moveTo>
                    <a:pt x="726226" y="138383"/>
                  </a:moveTo>
                  <a:lnTo>
                    <a:pt x="726226" y="160483"/>
                  </a:lnTo>
                  <a:lnTo>
                    <a:pt x="761135" y="160483"/>
                  </a:lnTo>
                  <a:lnTo>
                    <a:pt x="761135" y="138383"/>
                  </a:lnTo>
                  <a:close/>
                  <a:moveTo>
                    <a:pt x="657663" y="138383"/>
                  </a:moveTo>
                  <a:lnTo>
                    <a:pt x="657663" y="160483"/>
                  </a:lnTo>
                  <a:lnTo>
                    <a:pt x="692572" y="160483"/>
                  </a:lnTo>
                  <a:lnTo>
                    <a:pt x="692572" y="138383"/>
                  </a:lnTo>
                  <a:close/>
                  <a:moveTo>
                    <a:pt x="1968680" y="137629"/>
                  </a:moveTo>
                  <a:lnTo>
                    <a:pt x="2199234" y="137629"/>
                  </a:lnTo>
                  <a:lnTo>
                    <a:pt x="2199234" y="169274"/>
                  </a:lnTo>
                  <a:lnTo>
                    <a:pt x="2136698" y="169274"/>
                  </a:lnTo>
                  <a:cubicBezTo>
                    <a:pt x="2152604" y="188528"/>
                    <a:pt x="2169766" y="210211"/>
                    <a:pt x="2188183" y="234321"/>
                  </a:cubicBezTo>
                  <a:lnTo>
                    <a:pt x="2157543" y="252906"/>
                  </a:lnTo>
                  <a:cubicBezTo>
                    <a:pt x="2153860" y="247548"/>
                    <a:pt x="2150009" y="241939"/>
                    <a:pt x="2145991" y="236079"/>
                  </a:cubicBezTo>
                  <a:cubicBezTo>
                    <a:pt x="2114178" y="237251"/>
                    <a:pt x="2074330" y="239260"/>
                    <a:pt x="2026444" y="242106"/>
                  </a:cubicBezTo>
                  <a:cubicBezTo>
                    <a:pt x="2019245" y="242609"/>
                    <a:pt x="2010454" y="243864"/>
                    <a:pt x="2000074" y="245874"/>
                  </a:cubicBezTo>
                  <a:lnTo>
                    <a:pt x="1985005" y="215485"/>
                  </a:lnTo>
                  <a:cubicBezTo>
                    <a:pt x="2000409" y="204434"/>
                    <a:pt x="2015645" y="189031"/>
                    <a:pt x="2030714" y="169274"/>
                  </a:cubicBezTo>
                  <a:lnTo>
                    <a:pt x="1968680" y="169274"/>
                  </a:lnTo>
                  <a:close/>
                  <a:moveTo>
                    <a:pt x="2690636" y="127834"/>
                  </a:moveTo>
                  <a:lnTo>
                    <a:pt x="2690636" y="143154"/>
                  </a:lnTo>
                  <a:lnTo>
                    <a:pt x="2724541" y="143154"/>
                  </a:lnTo>
                  <a:lnTo>
                    <a:pt x="2724541" y="127834"/>
                  </a:lnTo>
                  <a:close/>
                  <a:moveTo>
                    <a:pt x="2627598" y="127834"/>
                  </a:moveTo>
                  <a:lnTo>
                    <a:pt x="2627598" y="143154"/>
                  </a:lnTo>
                  <a:lnTo>
                    <a:pt x="2660498" y="143154"/>
                  </a:lnTo>
                  <a:lnTo>
                    <a:pt x="2660498" y="127834"/>
                  </a:lnTo>
                  <a:close/>
                  <a:moveTo>
                    <a:pt x="1501137" y="126579"/>
                  </a:moveTo>
                  <a:lnTo>
                    <a:pt x="1486821" y="207950"/>
                  </a:lnTo>
                  <a:lnTo>
                    <a:pt x="1571960" y="207950"/>
                  </a:lnTo>
                  <a:lnTo>
                    <a:pt x="1571960" y="126579"/>
                  </a:lnTo>
                  <a:close/>
                  <a:moveTo>
                    <a:pt x="4555108" y="119798"/>
                  </a:moveTo>
                  <a:lnTo>
                    <a:pt x="4717852" y="119798"/>
                  </a:lnTo>
                  <a:lnTo>
                    <a:pt x="4717852" y="145415"/>
                  </a:lnTo>
                  <a:lnTo>
                    <a:pt x="4690728" y="145415"/>
                  </a:lnTo>
                  <a:lnTo>
                    <a:pt x="4690728" y="159730"/>
                  </a:lnTo>
                  <a:lnTo>
                    <a:pt x="4723628" y="159730"/>
                  </a:lnTo>
                  <a:lnTo>
                    <a:pt x="4723628" y="185347"/>
                  </a:lnTo>
                  <a:lnTo>
                    <a:pt x="4690728" y="185347"/>
                  </a:lnTo>
                  <a:lnTo>
                    <a:pt x="4690728" y="209708"/>
                  </a:lnTo>
                  <a:cubicBezTo>
                    <a:pt x="4690728" y="221094"/>
                    <a:pt x="4688007" y="229800"/>
                    <a:pt x="4682566" y="235828"/>
                  </a:cubicBezTo>
                  <a:cubicBezTo>
                    <a:pt x="4677124" y="241855"/>
                    <a:pt x="4668606" y="245246"/>
                    <a:pt x="4657012" y="245999"/>
                  </a:cubicBezTo>
                  <a:cubicBezTo>
                    <a:pt x="4645416" y="246753"/>
                    <a:pt x="4632796" y="247046"/>
                    <a:pt x="4619151" y="246878"/>
                  </a:cubicBezTo>
                  <a:cubicBezTo>
                    <a:pt x="4617142" y="236330"/>
                    <a:pt x="4614546" y="225614"/>
                    <a:pt x="4611365" y="214731"/>
                  </a:cubicBezTo>
                  <a:cubicBezTo>
                    <a:pt x="4623169" y="215569"/>
                    <a:pt x="4633801" y="215987"/>
                    <a:pt x="4643261" y="215987"/>
                  </a:cubicBezTo>
                  <a:cubicBezTo>
                    <a:pt x="4652470" y="215987"/>
                    <a:pt x="4657074" y="210964"/>
                    <a:pt x="4657074" y="200918"/>
                  </a:cubicBezTo>
                  <a:lnTo>
                    <a:pt x="4657074" y="185347"/>
                  </a:lnTo>
                  <a:lnTo>
                    <a:pt x="4598054" y="185347"/>
                  </a:lnTo>
                  <a:cubicBezTo>
                    <a:pt x="4604752" y="192882"/>
                    <a:pt x="4611532" y="200835"/>
                    <a:pt x="4618398" y="209206"/>
                  </a:cubicBezTo>
                  <a:lnTo>
                    <a:pt x="4590771" y="228042"/>
                  </a:lnTo>
                  <a:cubicBezTo>
                    <a:pt x="4582064" y="214982"/>
                    <a:pt x="4573693" y="203681"/>
                    <a:pt x="4565656" y="194137"/>
                  </a:cubicBezTo>
                  <a:lnTo>
                    <a:pt x="4579470" y="185347"/>
                  </a:lnTo>
                  <a:lnTo>
                    <a:pt x="4547574" y="185347"/>
                  </a:lnTo>
                  <a:lnTo>
                    <a:pt x="4547574" y="159730"/>
                  </a:lnTo>
                  <a:lnTo>
                    <a:pt x="4657074" y="159730"/>
                  </a:lnTo>
                  <a:lnTo>
                    <a:pt x="4657074" y="145415"/>
                  </a:lnTo>
                  <a:lnTo>
                    <a:pt x="4555108" y="145415"/>
                  </a:lnTo>
                  <a:close/>
                  <a:moveTo>
                    <a:pt x="5631088" y="111761"/>
                  </a:moveTo>
                  <a:cubicBezTo>
                    <a:pt x="5639460" y="116282"/>
                    <a:pt x="5649590" y="121305"/>
                    <a:pt x="5661478" y="126830"/>
                  </a:cubicBezTo>
                  <a:lnTo>
                    <a:pt x="5626066" y="235577"/>
                  </a:lnTo>
                  <a:cubicBezTo>
                    <a:pt x="5617024" y="230051"/>
                    <a:pt x="5607146" y="224275"/>
                    <a:pt x="5596430" y="218247"/>
                  </a:cubicBezTo>
                  <a:cubicBezTo>
                    <a:pt x="5608150" y="186603"/>
                    <a:pt x="5619704" y="151107"/>
                    <a:pt x="5631088" y="111761"/>
                  </a:cubicBezTo>
                  <a:close/>
                  <a:moveTo>
                    <a:pt x="1725105" y="108496"/>
                  </a:moveTo>
                  <a:cubicBezTo>
                    <a:pt x="1736825" y="114524"/>
                    <a:pt x="1748294" y="119965"/>
                    <a:pt x="1759512" y="124821"/>
                  </a:cubicBezTo>
                  <a:cubicBezTo>
                    <a:pt x="1745950" y="156800"/>
                    <a:pt x="1731718" y="192128"/>
                    <a:pt x="1716817" y="230805"/>
                  </a:cubicBezTo>
                  <a:lnTo>
                    <a:pt x="1682409" y="214480"/>
                  </a:lnTo>
                  <a:cubicBezTo>
                    <a:pt x="1697478" y="182501"/>
                    <a:pt x="1711710" y="147173"/>
                    <a:pt x="1725105" y="108496"/>
                  </a:cubicBezTo>
                  <a:close/>
                  <a:moveTo>
                    <a:pt x="313126" y="106989"/>
                  </a:moveTo>
                  <a:lnTo>
                    <a:pt x="500984" y="106989"/>
                  </a:lnTo>
                  <a:lnTo>
                    <a:pt x="500984" y="143154"/>
                  </a:lnTo>
                  <a:lnTo>
                    <a:pt x="313126" y="143154"/>
                  </a:lnTo>
                  <a:close/>
                  <a:moveTo>
                    <a:pt x="5466392" y="106487"/>
                  </a:moveTo>
                  <a:cubicBezTo>
                    <a:pt x="5478447" y="120886"/>
                    <a:pt x="5491423" y="138383"/>
                    <a:pt x="5505320" y="158977"/>
                  </a:cubicBezTo>
                  <a:lnTo>
                    <a:pt x="5473675" y="180073"/>
                  </a:lnTo>
                  <a:cubicBezTo>
                    <a:pt x="5460950" y="159144"/>
                    <a:pt x="5448812" y="141313"/>
                    <a:pt x="5437258" y="126579"/>
                  </a:cubicBezTo>
                  <a:close/>
                  <a:moveTo>
                    <a:pt x="4247239" y="102971"/>
                  </a:moveTo>
                  <a:lnTo>
                    <a:pt x="4247239" y="139136"/>
                  </a:lnTo>
                  <a:lnTo>
                    <a:pt x="4276623" y="139136"/>
                  </a:lnTo>
                  <a:lnTo>
                    <a:pt x="4276623" y="102971"/>
                  </a:lnTo>
                  <a:close/>
                  <a:moveTo>
                    <a:pt x="3740767" y="95939"/>
                  </a:moveTo>
                  <a:lnTo>
                    <a:pt x="3779193" y="95939"/>
                  </a:lnTo>
                  <a:lnTo>
                    <a:pt x="3779193" y="248887"/>
                  </a:lnTo>
                  <a:lnTo>
                    <a:pt x="3740767" y="248887"/>
                  </a:lnTo>
                  <a:close/>
                  <a:moveTo>
                    <a:pt x="692572" y="93427"/>
                  </a:moveTo>
                  <a:lnTo>
                    <a:pt x="726226" y="93427"/>
                  </a:lnTo>
                  <a:lnTo>
                    <a:pt x="726226" y="110756"/>
                  </a:lnTo>
                  <a:lnTo>
                    <a:pt x="794287" y="110756"/>
                  </a:lnTo>
                  <a:lnTo>
                    <a:pt x="794287" y="249139"/>
                  </a:lnTo>
                  <a:lnTo>
                    <a:pt x="761135" y="249139"/>
                  </a:lnTo>
                  <a:lnTo>
                    <a:pt x="761135" y="236832"/>
                  </a:lnTo>
                  <a:lnTo>
                    <a:pt x="657663" y="236832"/>
                  </a:lnTo>
                  <a:lnTo>
                    <a:pt x="657663" y="249139"/>
                  </a:lnTo>
                  <a:lnTo>
                    <a:pt x="624511" y="249139"/>
                  </a:lnTo>
                  <a:lnTo>
                    <a:pt x="624511" y="110756"/>
                  </a:lnTo>
                  <a:lnTo>
                    <a:pt x="692572" y="110756"/>
                  </a:lnTo>
                  <a:close/>
                  <a:moveTo>
                    <a:pt x="2690636" y="90413"/>
                  </a:moveTo>
                  <a:lnTo>
                    <a:pt x="2690636" y="105733"/>
                  </a:lnTo>
                  <a:lnTo>
                    <a:pt x="2724541" y="105733"/>
                  </a:lnTo>
                  <a:lnTo>
                    <a:pt x="2724541" y="90413"/>
                  </a:lnTo>
                  <a:close/>
                  <a:moveTo>
                    <a:pt x="2627598" y="90413"/>
                  </a:moveTo>
                  <a:lnTo>
                    <a:pt x="2627598" y="105733"/>
                  </a:lnTo>
                  <a:lnTo>
                    <a:pt x="2660498" y="105733"/>
                  </a:lnTo>
                  <a:lnTo>
                    <a:pt x="2660498" y="90413"/>
                  </a:lnTo>
                  <a:close/>
                  <a:moveTo>
                    <a:pt x="2522618" y="89158"/>
                  </a:moveTo>
                  <a:lnTo>
                    <a:pt x="2576364" y="89158"/>
                  </a:lnTo>
                  <a:lnTo>
                    <a:pt x="2576364" y="191877"/>
                  </a:lnTo>
                  <a:cubicBezTo>
                    <a:pt x="2586326" y="205774"/>
                    <a:pt x="2604074" y="212722"/>
                    <a:pt x="2629607" y="212722"/>
                  </a:cubicBezTo>
                  <a:lnTo>
                    <a:pt x="2686492" y="213476"/>
                  </a:lnTo>
                  <a:cubicBezTo>
                    <a:pt x="2711356" y="213476"/>
                    <a:pt x="2739442" y="213141"/>
                    <a:pt x="2770752" y="212471"/>
                  </a:cubicBezTo>
                  <a:cubicBezTo>
                    <a:pt x="2765562" y="225363"/>
                    <a:pt x="2761460" y="236163"/>
                    <a:pt x="2758446" y="244869"/>
                  </a:cubicBezTo>
                  <a:lnTo>
                    <a:pt x="2626342" y="243864"/>
                  </a:lnTo>
                  <a:cubicBezTo>
                    <a:pt x="2610687" y="243446"/>
                    <a:pt x="2597837" y="241123"/>
                    <a:pt x="2587791" y="236895"/>
                  </a:cubicBezTo>
                  <a:cubicBezTo>
                    <a:pt x="2577745" y="232667"/>
                    <a:pt x="2569416" y="226786"/>
                    <a:pt x="2562802" y="219252"/>
                  </a:cubicBezTo>
                  <a:lnTo>
                    <a:pt x="2535427" y="250645"/>
                  </a:lnTo>
                  <a:lnTo>
                    <a:pt x="2520860" y="211718"/>
                  </a:lnTo>
                  <a:lnTo>
                    <a:pt x="2544971" y="191123"/>
                  </a:lnTo>
                  <a:lnTo>
                    <a:pt x="2544971" y="122309"/>
                  </a:lnTo>
                  <a:lnTo>
                    <a:pt x="2522618" y="122309"/>
                  </a:lnTo>
                  <a:close/>
                  <a:moveTo>
                    <a:pt x="5880441" y="87148"/>
                  </a:moveTo>
                  <a:lnTo>
                    <a:pt x="6117273" y="87148"/>
                  </a:lnTo>
                  <a:lnTo>
                    <a:pt x="6117273" y="118040"/>
                  </a:lnTo>
                  <a:lnTo>
                    <a:pt x="6020330" y="118040"/>
                  </a:lnTo>
                  <a:lnTo>
                    <a:pt x="6020330" y="145163"/>
                  </a:lnTo>
                  <a:lnTo>
                    <a:pt x="6104214" y="145163"/>
                  </a:lnTo>
                  <a:lnTo>
                    <a:pt x="6104214" y="176055"/>
                  </a:lnTo>
                  <a:lnTo>
                    <a:pt x="6020330" y="176055"/>
                  </a:lnTo>
                  <a:lnTo>
                    <a:pt x="6020330" y="210085"/>
                  </a:lnTo>
                  <a:cubicBezTo>
                    <a:pt x="6047705" y="210671"/>
                    <a:pt x="6082112" y="210378"/>
                    <a:pt x="6123552" y="209206"/>
                  </a:cubicBezTo>
                  <a:cubicBezTo>
                    <a:pt x="6118864" y="223103"/>
                    <a:pt x="6115264" y="234405"/>
                    <a:pt x="6112752" y="243111"/>
                  </a:cubicBezTo>
                  <a:cubicBezTo>
                    <a:pt x="6053146" y="243111"/>
                    <a:pt x="6009824" y="242211"/>
                    <a:pt x="5982784" y="240411"/>
                  </a:cubicBezTo>
                  <a:cubicBezTo>
                    <a:pt x="5955744" y="238611"/>
                    <a:pt x="5936698" y="227247"/>
                    <a:pt x="5925648" y="206318"/>
                  </a:cubicBezTo>
                  <a:cubicBezTo>
                    <a:pt x="5917108" y="223563"/>
                    <a:pt x="5906728" y="238004"/>
                    <a:pt x="5894505" y="249641"/>
                  </a:cubicBezTo>
                  <a:cubicBezTo>
                    <a:pt x="5886971" y="238423"/>
                    <a:pt x="5880022" y="228712"/>
                    <a:pt x="5873660" y="220508"/>
                  </a:cubicBezTo>
                  <a:cubicBezTo>
                    <a:pt x="5894589" y="199244"/>
                    <a:pt x="5907984" y="169023"/>
                    <a:pt x="5913844" y="129844"/>
                  </a:cubicBezTo>
                  <a:lnTo>
                    <a:pt x="5947498" y="133862"/>
                  </a:lnTo>
                  <a:cubicBezTo>
                    <a:pt x="5945320" y="146754"/>
                    <a:pt x="5942600" y="158809"/>
                    <a:pt x="5939335" y="170027"/>
                  </a:cubicBezTo>
                  <a:cubicBezTo>
                    <a:pt x="5947874" y="192044"/>
                    <a:pt x="5962901" y="204727"/>
                    <a:pt x="5984416" y="208076"/>
                  </a:cubicBezTo>
                  <a:lnTo>
                    <a:pt x="5984416" y="118040"/>
                  </a:lnTo>
                  <a:lnTo>
                    <a:pt x="5880441" y="118040"/>
                  </a:lnTo>
                  <a:close/>
                  <a:moveTo>
                    <a:pt x="2798592" y="86395"/>
                  </a:moveTo>
                  <a:lnTo>
                    <a:pt x="2856105" y="86395"/>
                  </a:lnTo>
                  <a:lnTo>
                    <a:pt x="2856105" y="188612"/>
                  </a:lnTo>
                  <a:cubicBezTo>
                    <a:pt x="2868244" y="203179"/>
                    <a:pt x="2884736" y="210462"/>
                    <a:pt x="2905581" y="210462"/>
                  </a:cubicBezTo>
                  <a:lnTo>
                    <a:pt x="2944383" y="210964"/>
                  </a:lnTo>
                  <a:cubicBezTo>
                    <a:pt x="2970252" y="210964"/>
                    <a:pt x="3004449" y="210546"/>
                    <a:pt x="3046977" y="209708"/>
                  </a:cubicBezTo>
                  <a:cubicBezTo>
                    <a:pt x="3042122" y="223605"/>
                    <a:pt x="3038354" y="234823"/>
                    <a:pt x="3035675" y="243362"/>
                  </a:cubicBezTo>
                  <a:lnTo>
                    <a:pt x="2892521" y="241227"/>
                  </a:lnTo>
                  <a:cubicBezTo>
                    <a:pt x="2880885" y="240976"/>
                    <a:pt x="2870734" y="238946"/>
                    <a:pt x="2862070" y="235137"/>
                  </a:cubicBezTo>
                  <a:cubicBezTo>
                    <a:pt x="2853405" y="231328"/>
                    <a:pt x="2846394" y="225782"/>
                    <a:pt x="2841036" y="218499"/>
                  </a:cubicBezTo>
                  <a:cubicBezTo>
                    <a:pt x="2826805" y="232228"/>
                    <a:pt x="2816675" y="242525"/>
                    <a:pt x="2810647" y="249390"/>
                  </a:cubicBezTo>
                  <a:lnTo>
                    <a:pt x="2796583" y="209960"/>
                  </a:lnTo>
                  <a:lnTo>
                    <a:pt x="2821447" y="188863"/>
                  </a:lnTo>
                  <a:lnTo>
                    <a:pt x="2821447" y="119546"/>
                  </a:lnTo>
                  <a:lnTo>
                    <a:pt x="2798592" y="119546"/>
                  </a:lnTo>
                  <a:close/>
                  <a:moveTo>
                    <a:pt x="2236366" y="81372"/>
                  </a:moveTo>
                  <a:lnTo>
                    <a:pt x="2295135" y="81372"/>
                  </a:lnTo>
                  <a:lnTo>
                    <a:pt x="2295135" y="175301"/>
                  </a:lnTo>
                  <a:cubicBezTo>
                    <a:pt x="2303339" y="169106"/>
                    <a:pt x="2312129" y="161907"/>
                    <a:pt x="2321505" y="153703"/>
                  </a:cubicBezTo>
                  <a:cubicBezTo>
                    <a:pt x="2323179" y="169943"/>
                    <a:pt x="2325105" y="182668"/>
                    <a:pt x="2327282" y="191877"/>
                  </a:cubicBezTo>
                  <a:cubicBezTo>
                    <a:pt x="2300995" y="211299"/>
                    <a:pt x="2282996" y="226033"/>
                    <a:pt x="2273285" y="236079"/>
                  </a:cubicBezTo>
                  <a:lnTo>
                    <a:pt x="2255202" y="211215"/>
                  </a:lnTo>
                  <a:cubicBezTo>
                    <a:pt x="2258886" y="206862"/>
                    <a:pt x="2260811" y="199997"/>
                    <a:pt x="2260979" y="190621"/>
                  </a:cubicBezTo>
                  <a:lnTo>
                    <a:pt x="2260979" y="115277"/>
                  </a:lnTo>
                  <a:lnTo>
                    <a:pt x="2236366" y="115277"/>
                  </a:lnTo>
                  <a:close/>
                  <a:moveTo>
                    <a:pt x="1820541" y="81372"/>
                  </a:moveTo>
                  <a:lnTo>
                    <a:pt x="1853692" y="81372"/>
                  </a:lnTo>
                  <a:cubicBezTo>
                    <a:pt x="1853273" y="92171"/>
                    <a:pt x="1852311" y="102552"/>
                    <a:pt x="1850804" y="112514"/>
                  </a:cubicBezTo>
                  <a:cubicBezTo>
                    <a:pt x="1868384" y="164669"/>
                    <a:pt x="1895801" y="198072"/>
                    <a:pt x="1933054" y="212722"/>
                  </a:cubicBezTo>
                  <a:cubicBezTo>
                    <a:pt x="1925687" y="222266"/>
                    <a:pt x="1918655" y="233567"/>
                    <a:pt x="1911958" y="246627"/>
                  </a:cubicBezTo>
                  <a:cubicBezTo>
                    <a:pt x="1879476" y="227372"/>
                    <a:pt x="1855073" y="197988"/>
                    <a:pt x="1838749" y="158474"/>
                  </a:cubicBezTo>
                  <a:cubicBezTo>
                    <a:pt x="1823847" y="196732"/>
                    <a:pt x="1797770" y="227372"/>
                    <a:pt x="1760516" y="250394"/>
                  </a:cubicBezTo>
                  <a:cubicBezTo>
                    <a:pt x="1752312" y="238339"/>
                    <a:pt x="1743857" y="228042"/>
                    <a:pt x="1735150" y="219503"/>
                  </a:cubicBezTo>
                  <a:cubicBezTo>
                    <a:pt x="1790570" y="192044"/>
                    <a:pt x="1819034" y="146001"/>
                    <a:pt x="1820541" y="81372"/>
                  </a:cubicBezTo>
                  <a:close/>
                  <a:moveTo>
                    <a:pt x="4890836" y="77856"/>
                  </a:moveTo>
                  <a:lnTo>
                    <a:pt x="4890836" y="119044"/>
                  </a:lnTo>
                  <a:lnTo>
                    <a:pt x="4962916" y="119044"/>
                  </a:lnTo>
                  <a:lnTo>
                    <a:pt x="4962916" y="77856"/>
                  </a:lnTo>
                  <a:close/>
                  <a:moveTo>
                    <a:pt x="2903070" y="77103"/>
                  </a:moveTo>
                  <a:cubicBezTo>
                    <a:pt x="2914288" y="89827"/>
                    <a:pt x="2928770" y="107575"/>
                    <a:pt x="2946518" y="130346"/>
                  </a:cubicBezTo>
                  <a:cubicBezTo>
                    <a:pt x="2937309" y="137043"/>
                    <a:pt x="2927431" y="144577"/>
                    <a:pt x="2916883" y="152949"/>
                  </a:cubicBezTo>
                  <a:cubicBezTo>
                    <a:pt x="2904158" y="135536"/>
                    <a:pt x="2890261" y="117119"/>
                    <a:pt x="2875192" y="97697"/>
                  </a:cubicBezTo>
                  <a:close/>
                  <a:moveTo>
                    <a:pt x="5356389" y="74842"/>
                  </a:moveTo>
                  <a:lnTo>
                    <a:pt x="5356389" y="117788"/>
                  </a:lnTo>
                  <a:lnTo>
                    <a:pt x="5392052" y="117788"/>
                  </a:lnTo>
                  <a:lnTo>
                    <a:pt x="5392052" y="74842"/>
                  </a:lnTo>
                  <a:close/>
                  <a:moveTo>
                    <a:pt x="3510251" y="73084"/>
                  </a:moveTo>
                  <a:cubicBezTo>
                    <a:pt x="3509079" y="76433"/>
                    <a:pt x="3507865" y="79698"/>
                    <a:pt x="3506610" y="82879"/>
                  </a:cubicBezTo>
                  <a:cubicBezTo>
                    <a:pt x="3511800" y="107408"/>
                    <a:pt x="3520339" y="129174"/>
                    <a:pt x="3532227" y="148177"/>
                  </a:cubicBezTo>
                  <a:cubicBezTo>
                    <a:pt x="3543361" y="128755"/>
                    <a:pt x="3551356" y="103724"/>
                    <a:pt x="3556211" y="73084"/>
                  </a:cubicBezTo>
                  <a:close/>
                  <a:moveTo>
                    <a:pt x="5750384" y="72833"/>
                  </a:moveTo>
                  <a:cubicBezTo>
                    <a:pt x="5749714" y="89241"/>
                    <a:pt x="5748877" y="105315"/>
                    <a:pt x="5747872" y="121053"/>
                  </a:cubicBezTo>
                  <a:lnTo>
                    <a:pt x="5791070" y="121053"/>
                  </a:lnTo>
                  <a:lnTo>
                    <a:pt x="5791070" y="72833"/>
                  </a:lnTo>
                  <a:close/>
                  <a:moveTo>
                    <a:pt x="5057058" y="70824"/>
                  </a:moveTo>
                  <a:cubicBezTo>
                    <a:pt x="5071625" y="80870"/>
                    <a:pt x="5086024" y="92088"/>
                    <a:pt x="5100256" y="104478"/>
                  </a:cubicBezTo>
                  <a:lnTo>
                    <a:pt x="5076648" y="130597"/>
                  </a:lnTo>
                  <a:cubicBezTo>
                    <a:pt x="5064593" y="118542"/>
                    <a:pt x="5050780" y="106487"/>
                    <a:pt x="5035209" y="94432"/>
                  </a:cubicBezTo>
                  <a:close/>
                  <a:moveTo>
                    <a:pt x="4534263" y="70070"/>
                  </a:moveTo>
                  <a:lnTo>
                    <a:pt x="4560382" y="92423"/>
                  </a:lnTo>
                  <a:cubicBezTo>
                    <a:pt x="4552010" y="105566"/>
                    <a:pt x="4543220" y="117872"/>
                    <a:pt x="4534012" y="129341"/>
                  </a:cubicBezTo>
                  <a:lnTo>
                    <a:pt x="4534012" y="249139"/>
                  </a:lnTo>
                  <a:lnTo>
                    <a:pt x="4501614" y="249139"/>
                  </a:lnTo>
                  <a:lnTo>
                    <a:pt x="4501614" y="164753"/>
                  </a:lnTo>
                  <a:cubicBezTo>
                    <a:pt x="4495754" y="170278"/>
                    <a:pt x="4489726" y="175552"/>
                    <a:pt x="4483531" y="180575"/>
                  </a:cubicBezTo>
                  <a:cubicBezTo>
                    <a:pt x="4481020" y="170195"/>
                    <a:pt x="4477504" y="157135"/>
                    <a:pt x="4472983" y="141396"/>
                  </a:cubicBezTo>
                  <a:cubicBezTo>
                    <a:pt x="4495084" y="123481"/>
                    <a:pt x="4515510" y="99706"/>
                    <a:pt x="4534263" y="70070"/>
                  </a:cubicBezTo>
                  <a:close/>
                  <a:moveTo>
                    <a:pt x="4596798" y="69819"/>
                  </a:moveTo>
                  <a:lnTo>
                    <a:pt x="4596798" y="82879"/>
                  </a:lnTo>
                  <a:lnTo>
                    <a:pt x="4675156" y="82879"/>
                  </a:lnTo>
                  <a:lnTo>
                    <a:pt x="4675156" y="69819"/>
                  </a:lnTo>
                  <a:close/>
                  <a:moveTo>
                    <a:pt x="3166988" y="65047"/>
                  </a:moveTo>
                  <a:lnTo>
                    <a:pt x="3166988" y="99706"/>
                  </a:lnTo>
                  <a:cubicBezTo>
                    <a:pt x="3185741" y="96357"/>
                    <a:pt x="3202568" y="92088"/>
                    <a:pt x="3217469" y="86897"/>
                  </a:cubicBezTo>
                  <a:cubicBezTo>
                    <a:pt x="3210688" y="81456"/>
                    <a:pt x="3204493" y="75512"/>
                    <a:pt x="3198884" y="69066"/>
                  </a:cubicBezTo>
                  <a:cubicBezTo>
                    <a:pt x="3195117" y="73252"/>
                    <a:pt x="3191266" y="77270"/>
                    <a:pt x="3187331" y="81121"/>
                  </a:cubicBezTo>
                  <a:cubicBezTo>
                    <a:pt x="3179378" y="74256"/>
                    <a:pt x="3172597" y="68898"/>
                    <a:pt x="3166988" y="65047"/>
                  </a:cubicBezTo>
                  <a:close/>
                  <a:moveTo>
                    <a:pt x="3217469" y="49979"/>
                  </a:moveTo>
                  <a:cubicBezTo>
                    <a:pt x="3226175" y="59104"/>
                    <a:pt x="3236347" y="66931"/>
                    <a:pt x="3247983" y="73461"/>
                  </a:cubicBezTo>
                  <a:cubicBezTo>
                    <a:pt x="3260206" y="66596"/>
                    <a:pt x="3270294" y="58769"/>
                    <a:pt x="3278247" y="49979"/>
                  </a:cubicBezTo>
                  <a:close/>
                  <a:moveTo>
                    <a:pt x="618233" y="40435"/>
                  </a:moveTo>
                  <a:lnTo>
                    <a:pt x="618233" y="60778"/>
                  </a:lnTo>
                  <a:lnTo>
                    <a:pt x="759377" y="60778"/>
                  </a:lnTo>
                  <a:lnTo>
                    <a:pt x="759377" y="40435"/>
                  </a:lnTo>
                  <a:close/>
                  <a:moveTo>
                    <a:pt x="2083706" y="37672"/>
                  </a:moveTo>
                  <a:cubicBezTo>
                    <a:pt x="2071818" y="53244"/>
                    <a:pt x="2055075" y="69150"/>
                    <a:pt x="2033476" y="85390"/>
                  </a:cubicBezTo>
                  <a:lnTo>
                    <a:pt x="2131926" y="85390"/>
                  </a:lnTo>
                  <a:cubicBezTo>
                    <a:pt x="2113006" y="70656"/>
                    <a:pt x="2096933" y="54750"/>
                    <a:pt x="2083706" y="37672"/>
                  </a:cubicBezTo>
                  <a:close/>
                  <a:moveTo>
                    <a:pt x="2638649" y="36166"/>
                  </a:moveTo>
                  <a:cubicBezTo>
                    <a:pt x="2649029" y="42109"/>
                    <a:pt x="2660750" y="49016"/>
                    <a:pt x="2673809" y="56885"/>
                  </a:cubicBezTo>
                  <a:lnTo>
                    <a:pt x="2712486" y="36166"/>
                  </a:lnTo>
                  <a:close/>
                  <a:moveTo>
                    <a:pt x="4596798" y="34659"/>
                  </a:moveTo>
                  <a:lnTo>
                    <a:pt x="4596798" y="47718"/>
                  </a:lnTo>
                  <a:lnTo>
                    <a:pt x="4675156" y="47718"/>
                  </a:lnTo>
                  <a:lnTo>
                    <a:pt x="4675156" y="34659"/>
                  </a:lnTo>
                  <a:close/>
                  <a:moveTo>
                    <a:pt x="301824" y="22101"/>
                  </a:moveTo>
                  <a:lnTo>
                    <a:pt x="512285" y="22101"/>
                  </a:lnTo>
                  <a:lnTo>
                    <a:pt x="512285" y="59271"/>
                  </a:lnTo>
                  <a:lnTo>
                    <a:pt x="301824" y="59271"/>
                  </a:lnTo>
                  <a:close/>
                  <a:moveTo>
                    <a:pt x="2442307" y="21348"/>
                  </a:moveTo>
                  <a:lnTo>
                    <a:pt x="2474705" y="28882"/>
                  </a:lnTo>
                  <a:cubicBezTo>
                    <a:pt x="2466082" y="87734"/>
                    <a:pt x="2447707" y="135536"/>
                    <a:pt x="2419578" y="172287"/>
                  </a:cubicBezTo>
                  <a:cubicBezTo>
                    <a:pt x="2438414" y="189868"/>
                    <a:pt x="2460390" y="203848"/>
                    <a:pt x="2485504" y="214229"/>
                  </a:cubicBezTo>
                  <a:cubicBezTo>
                    <a:pt x="2476965" y="225447"/>
                    <a:pt x="2469096" y="236749"/>
                    <a:pt x="2461897" y="248134"/>
                  </a:cubicBezTo>
                  <a:cubicBezTo>
                    <a:pt x="2436196" y="236079"/>
                    <a:pt x="2413634" y="220215"/>
                    <a:pt x="2394212" y="200542"/>
                  </a:cubicBezTo>
                  <a:cubicBezTo>
                    <a:pt x="2374874" y="219126"/>
                    <a:pt x="2351643" y="235744"/>
                    <a:pt x="2324519" y="250394"/>
                  </a:cubicBezTo>
                  <a:cubicBezTo>
                    <a:pt x="2317487" y="238842"/>
                    <a:pt x="2309617" y="228126"/>
                    <a:pt x="2300911" y="218247"/>
                  </a:cubicBezTo>
                  <a:cubicBezTo>
                    <a:pt x="2327868" y="205690"/>
                    <a:pt x="2351057" y="190370"/>
                    <a:pt x="2370479" y="172287"/>
                  </a:cubicBezTo>
                  <a:cubicBezTo>
                    <a:pt x="2345197" y="136541"/>
                    <a:pt x="2326612" y="90078"/>
                    <a:pt x="2314724" y="32901"/>
                  </a:cubicBezTo>
                  <a:lnTo>
                    <a:pt x="2345866" y="22352"/>
                  </a:lnTo>
                  <a:cubicBezTo>
                    <a:pt x="2356415" y="72498"/>
                    <a:pt x="2372907" y="113310"/>
                    <a:pt x="2395342" y="144787"/>
                  </a:cubicBezTo>
                  <a:cubicBezTo>
                    <a:pt x="2419787" y="111552"/>
                    <a:pt x="2435442" y="70405"/>
                    <a:pt x="2442307" y="21348"/>
                  </a:cubicBezTo>
                  <a:close/>
                  <a:moveTo>
                    <a:pt x="5621043" y="13060"/>
                  </a:moveTo>
                  <a:cubicBezTo>
                    <a:pt x="5636949" y="28966"/>
                    <a:pt x="5651599" y="44956"/>
                    <a:pt x="5664994" y="61029"/>
                  </a:cubicBezTo>
                  <a:lnTo>
                    <a:pt x="5636865" y="85139"/>
                  </a:lnTo>
                  <a:cubicBezTo>
                    <a:pt x="5623303" y="66722"/>
                    <a:pt x="5609825" y="49895"/>
                    <a:pt x="5596430" y="34659"/>
                  </a:cubicBezTo>
                  <a:close/>
                  <a:moveTo>
                    <a:pt x="1407208" y="13060"/>
                  </a:moveTo>
                  <a:lnTo>
                    <a:pt x="1634747" y="13060"/>
                  </a:lnTo>
                  <a:lnTo>
                    <a:pt x="1634747" y="44705"/>
                  </a:lnTo>
                  <a:lnTo>
                    <a:pt x="1515703" y="44705"/>
                  </a:lnTo>
                  <a:lnTo>
                    <a:pt x="1506662" y="94934"/>
                  </a:lnTo>
                  <a:lnTo>
                    <a:pt x="1609130" y="94934"/>
                  </a:lnTo>
                  <a:lnTo>
                    <a:pt x="1609130" y="207950"/>
                  </a:lnTo>
                  <a:lnTo>
                    <a:pt x="1646551" y="207950"/>
                  </a:lnTo>
                  <a:lnTo>
                    <a:pt x="1646551" y="239595"/>
                  </a:lnTo>
                  <a:lnTo>
                    <a:pt x="1398166" y="239595"/>
                  </a:lnTo>
                  <a:lnTo>
                    <a:pt x="1398166" y="207950"/>
                  </a:lnTo>
                  <a:lnTo>
                    <a:pt x="1449149" y="207950"/>
                  </a:lnTo>
                  <a:lnTo>
                    <a:pt x="1463465" y="126579"/>
                  </a:lnTo>
                  <a:lnTo>
                    <a:pt x="1414240" y="126579"/>
                  </a:lnTo>
                  <a:lnTo>
                    <a:pt x="1414240" y="94934"/>
                  </a:lnTo>
                  <a:lnTo>
                    <a:pt x="1468990" y="94934"/>
                  </a:lnTo>
                  <a:lnTo>
                    <a:pt x="1478031" y="44705"/>
                  </a:lnTo>
                  <a:lnTo>
                    <a:pt x="1407208" y="44705"/>
                  </a:lnTo>
                  <a:close/>
                  <a:moveTo>
                    <a:pt x="582821" y="11302"/>
                  </a:moveTo>
                  <a:lnTo>
                    <a:pt x="794789" y="11302"/>
                  </a:lnTo>
                  <a:lnTo>
                    <a:pt x="794789" y="89911"/>
                  </a:lnTo>
                  <a:lnTo>
                    <a:pt x="618233" y="89911"/>
                  </a:lnTo>
                  <a:cubicBezTo>
                    <a:pt x="617981" y="137964"/>
                    <a:pt x="615009" y="172392"/>
                    <a:pt x="609317" y="193195"/>
                  </a:cubicBezTo>
                  <a:cubicBezTo>
                    <a:pt x="603624" y="213999"/>
                    <a:pt x="596048" y="232061"/>
                    <a:pt x="586588" y="247381"/>
                  </a:cubicBezTo>
                  <a:cubicBezTo>
                    <a:pt x="575705" y="235158"/>
                    <a:pt x="566412" y="225196"/>
                    <a:pt x="558710" y="217494"/>
                  </a:cubicBezTo>
                  <a:cubicBezTo>
                    <a:pt x="565408" y="207197"/>
                    <a:pt x="571059" y="194451"/>
                    <a:pt x="575663" y="179257"/>
                  </a:cubicBezTo>
                  <a:cubicBezTo>
                    <a:pt x="580267" y="164062"/>
                    <a:pt x="582653" y="135118"/>
                    <a:pt x="582821" y="92423"/>
                  </a:cubicBezTo>
                  <a:close/>
                  <a:moveTo>
                    <a:pt x="4564150" y="10046"/>
                  </a:moveTo>
                  <a:lnTo>
                    <a:pt x="4707806" y="10046"/>
                  </a:lnTo>
                  <a:lnTo>
                    <a:pt x="4707806" y="107491"/>
                  </a:lnTo>
                  <a:lnTo>
                    <a:pt x="4564150" y="107491"/>
                  </a:lnTo>
                  <a:close/>
                  <a:moveTo>
                    <a:pt x="2593944" y="10046"/>
                  </a:moveTo>
                  <a:lnTo>
                    <a:pt x="2755934" y="10046"/>
                  </a:lnTo>
                  <a:lnTo>
                    <a:pt x="2755934" y="38928"/>
                  </a:lnTo>
                  <a:lnTo>
                    <a:pt x="2703696" y="67810"/>
                  </a:lnTo>
                  <a:lnTo>
                    <a:pt x="2756186" y="67810"/>
                  </a:lnTo>
                  <a:lnTo>
                    <a:pt x="2756186" y="176055"/>
                  </a:lnTo>
                  <a:cubicBezTo>
                    <a:pt x="2756186" y="184008"/>
                    <a:pt x="2754616" y="190286"/>
                    <a:pt x="2751477" y="194891"/>
                  </a:cubicBezTo>
                  <a:cubicBezTo>
                    <a:pt x="2748337" y="199495"/>
                    <a:pt x="2743921" y="202509"/>
                    <a:pt x="2738229" y="203932"/>
                  </a:cubicBezTo>
                  <a:cubicBezTo>
                    <a:pt x="2732536" y="205355"/>
                    <a:pt x="2720020" y="205941"/>
                    <a:pt x="2700682" y="205690"/>
                  </a:cubicBezTo>
                  <a:cubicBezTo>
                    <a:pt x="2699175" y="198156"/>
                    <a:pt x="2696998" y="189533"/>
                    <a:pt x="2694152" y="179822"/>
                  </a:cubicBezTo>
                  <a:cubicBezTo>
                    <a:pt x="2702189" y="180324"/>
                    <a:pt x="2708802" y="180575"/>
                    <a:pt x="2713993" y="180575"/>
                  </a:cubicBezTo>
                  <a:cubicBezTo>
                    <a:pt x="2721025" y="180575"/>
                    <a:pt x="2724541" y="176892"/>
                    <a:pt x="2724541" y="169525"/>
                  </a:cubicBezTo>
                  <a:lnTo>
                    <a:pt x="2724541" y="165255"/>
                  </a:lnTo>
                  <a:lnTo>
                    <a:pt x="2690636" y="165255"/>
                  </a:lnTo>
                  <a:lnTo>
                    <a:pt x="2690636" y="202927"/>
                  </a:lnTo>
                  <a:lnTo>
                    <a:pt x="2660498" y="202927"/>
                  </a:lnTo>
                  <a:lnTo>
                    <a:pt x="2660498" y="165255"/>
                  </a:lnTo>
                  <a:lnTo>
                    <a:pt x="2627598" y="165255"/>
                  </a:lnTo>
                  <a:lnTo>
                    <a:pt x="2627598" y="203179"/>
                  </a:lnTo>
                  <a:lnTo>
                    <a:pt x="2595953" y="203179"/>
                  </a:lnTo>
                  <a:lnTo>
                    <a:pt x="2595953" y="67810"/>
                  </a:lnTo>
                  <a:lnTo>
                    <a:pt x="2643672" y="67810"/>
                  </a:lnTo>
                  <a:lnTo>
                    <a:pt x="2616548" y="50983"/>
                  </a:lnTo>
                  <a:lnTo>
                    <a:pt x="2629356" y="36166"/>
                  </a:lnTo>
                  <a:lnTo>
                    <a:pt x="2593944" y="36166"/>
                  </a:lnTo>
                  <a:close/>
                  <a:moveTo>
                    <a:pt x="1712798" y="9795"/>
                  </a:moveTo>
                  <a:cubicBezTo>
                    <a:pt x="1727700" y="28212"/>
                    <a:pt x="1741429" y="46211"/>
                    <a:pt x="1753986" y="63792"/>
                  </a:cubicBezTo>
                  <a:lnTo>
                    <a:pt x="1722342" y="86395"/>
                  </a:lnTo>
                  <a:cubicBezTo>
                    <a:pt x="1711291" y="67140"/>
                    <a:pt x="1698650" y="47802"/>
                    <a:pt x="1684419" y="28380"/>
                  </a:cubicBezTo>
                  <a:close/>
                  <a:moveTo>
                    <a:pt x="4848392" y="8539"/>
                  </a:moveTo>
                  <a:lnTo>
                    <a:pt x="4854168" y="38426"/>
                  </a:lnTo>
                  <a:cubicBezTo>
                    <a:pt x="4844625" y="39765"/>
                    <a:pt x="4835249" y="41021"/>
                    <a:pt x="4826040" y="42193"/>
                  </a:cubicBezTo>
                  <a:lnTo>
                    <a:pt x="4826040" y="75093"/>
                  </a:lnTo>
                  <a:lnTo>
                    <a:pt x="4853918" y="75093"/>
                  </a:lnTo>
                  <a:lnTo>
                    <a:pt x="4853918" y="106487"/>
                  </a:lnTo>
                  <a:lnTo>
                    <a:pt x="4826040" y="106487"/>
                  </a:lnTo>
                  <a:lnTo>
                    <a:pt x="4826040" y="120049"/>
                  </a:lnTo>
                  <a:cubicBezTo>
                    <a:pt x="4838430" y="127248"/>
                    <a:pt x="4849146" y="133778"/>
                    <a:pt x="4858187" y="139638"/>
                  </a:cubicBezTo>
                  <a:lnTo>
                    <a:pt x="4843370" y="167013"/>
                  </a:lnTo>
                  <a:cubicBezTo>
                    <a:pt x="4837676" y="162158"/>
                    <a:pt x="4831900" y="157386"/>
                    <a:pt x="4826040" y="152698"/>
                  </a:cubicBezTo>
                  <a:lnTo>
                    <a:pt x="4826040" y="248134"/>
                  </a:lnTo>
                  <a:lnTo>
                    <a:pt x="4794898" y="248134"/>
                  </a:lnTo>
                  <a:lnTo>
                    <a:pt x="4794898" y="168269"/>
                  </a:lnTo>
                  <a:cubicBezTo>
                    <a:pt x="4787196" y="184845"/>
                    <a:pt x="4779410" y="198490"/>
                    <a:pt x="4771542" y="209206"/>
                  </a:cubicBezTo>
                  <a:cubicBezTo>
                    <a:pt x="4768528" y="198323"/>
                    <a:pt x="4764342" y="185012"/>
                    <a:pt x="4758984" y="169274"/>
                  </a:cubicBezTo>
                  <a:cubicBezTo>
                    <a:pt x="4772546" y="152698"/>
                    <a:pt x="4784098" y="131769"/>
                    <a:pt x="4793642" y="106487"/>
                  </a:cubicBezTo>
                  <a:lnTo>
                    <a:pt x="4761496" y="106487"/>
                  </a:lnTo>
                  <a:lnTo>
                    <a:pt x="4761496" y="75093"/>
                  </a:lnTo>
                  <a:lnTo>
                    <a:pt x="4794898" y="75093"/>
                  </a:lnTo>
                  <a:lnTo>
                    <a:pt x="4794898" y="45709"/>
                  </a:lnTo>
                  <a:cubicBezTo>
                    <a:pt x="4784852" y="46881"/>
                    <a:pt x="4775058" y="47886"/>
                    <a:pt x="4765514" y="48723"/>
                  </a:cubicBezTo>
                  <a:cubicBezTo>
                    <a:pt x="4763840" y="34156"/>
                    <a:pt x="4762584" y="24194"/>
                    <a:pt x="4761746" y="18836"/>
                  </a:cubicBezTo>
                  <a:cubicBezTo>
                    <a:pt x="4791550" y="15990"/>
                    <a:pt x="4820431" y="12558"/>
                    <a:pt x="4848392" y="8539"/>
                  </a:cubicBezTo>
                  <a:close/>
                  <a:moveTo>
                    <a:pt x="5065598" y="5274"/>
                  </a:moveTo>
                  <a:cubicBezTo>
                    <a:pt x="5081002" y="15823"/>
                    <a:pt x="5095819" y="26789"/>
                    <a:pt x="5110051" y="38175"/>
                  </a:cubicBezTo>
                  <a:lnTo>
                    <a:pt x="5087448" y="63792"/>
                  </a:lnTo>
                  <a:cubicBezTo>
                    <a:pt x="5072714" y="50565"/>
                    <a:pt x="5058230" y="38761"/>
                    <a:pt x="5043999" y="28380"/>
                  </a:cubicBezTo>
                  <a:close/>
                  <a:moveTo>
                    <a:pt x="4304250" y="5023"/>
                  </a:moveTo>
                  <a:lnTo>
                    <a:pt x="4318565" y="37924"/>
                  </a:lnTo>
                  <a:cubicBezTo>
                    <a:pt x="4295459" y="43951"/>
                    <a:pt x="4271684" y="47718"/>
                    <a:pt x="4247239" y="49225"/>
                  </a:cubicBezTo>
                  <a:lnTo>
                    <a:pt x="4247239" y="74340"/>
                  </a:lnTo>
                  <a:lnTo>
                    <a:pt x="4308268" y="74340"/>
                  </a:lnTo>
                  <a:lnTo>
                    <a:pt x="4308268" y="167767"/>
                  </a:lnTo>
                  <a:lnTo>
                    <a:pt x="4246360" y="167767"/>
                  </a:lnTo>
                  <a:cubicBezTo>
                    <a:pt x="4243932" y="205355"/>
                    <a:pt x="4236858" y="232647"/>
                    <a:pt x="4225138" y="249641"/>
                  </a:cubicBezTo>
                  <a:cubicBezTo>
                    <a:pt x="4216431" y="239762"/>
                    <a:pt x="4206972" y="230219"/>
                    <a:pt x="4196758" y="221010"/>
                  </a:cubicBezTo>
                  <a:cubicBezTo>
                    <a:pt x="4209316" y="201253"/>
                    <a:pt x="4215426" y="170697"/>
                    <a:pt x="4215092" y="129341"/>
                  </a:cubicBezTo>
                  <a:lnTo>
                    <a:pt x="4215092" y="22855"/>
                  </a:lnTo>
                  <a:cubicBezTo>
                    <a:pt x="4248578" y="20343"/>
                    <a:pt x="4278297" y="14399"/>
                    <a:pt x="4304250" y="5023"/>
                  </a:cubicBezTo>
                  <a:close/>
                  <a:moveTo>
                    <a:pt x="3744786" y="4521"/>
                  </a:moveTo>
                  <a:lnTo>
                    <a:pt x="3783714" y="4521"/>
                  </a:lnTo>
                  <a:lnTo>
                    <a:pt x="3779444" y="11553"/>
                  </a:lnTo>
                  <a:cubicBezTo>
                    <a:pt x="3803387" y="50230"/>
                    <a:pt x="3838715" y="82125"/>
                    <a:pt x="3885428" y="107240"/>
                  </a:cubicBezTo>
                  <a:cubicBezTo>
                    <a:pt x="3875717" y="120300"/>
                    <a:pt x="3867764" y="131602"/>
                    <a:pt x="3861569" y="141145"/>
                  </a:cubicBezTo>
                  <a:cubicBezTo>
                    <a:pt x="3815358" y="114858"/>
                    <a:pt x="3781620" y="82711"/>
                    <a:pt x="3760357" y="44705"/>
                  </a:cubicBezTo>
                  <a:cubicBezTo>
                    <a:pt x="3739428" y="80870"/>
                    <a:pt x="3705523" y="114105"/>
                    <a:pt x="3658642" y="144410"/>
                  </a:cubicBezTo>
                  <a:cubicBezTo>
                    <a:pt x="3653786" y="136708"/>
                    <a:pt x="3646001" y="125658"/>
                    <a:pt x="3635285" y="111259"/>
                  </a:cubicBezTo>
                  <a:cubicBezTo>
                    <a:pt x="3683506" y="82125"/>
                    <a:pt x="3720006" y="46546"/>
                    <a:pt x="3744786" y="4521"/>
                  </a:cubicBezTo>
                  <a:close/>
                  <a:moveTo>
                    <a:pt x="2275796" y="3767"/>
                  </a:moveTo>
                  <a:cubicBezTo>
                    <a:pt x="2288019" y="19841"/>
                    <a:pt x="2299069" y="35328"/>
                    <a:pt x="2308948" y="50230"/>
                  </a:cubicBezTo>
                  <a:lnTo>
                    <a:pt x="2277303" y="69568"/>
                  </a:lnTo>
                  <a:cubicBezTo>
                    <a:pt x="2266085" y="49811"/>
                    <a:pt x="2255872" y="33403"/>
                    <a:pt x="2246663" y="20343"/>
                  </a:cubicBezTo>
                  <a:close/>
                  <a:moveTo>
                    <a:pt x="4431581" y="2512"/>
                  </a:moveTo>
                  <a:lnTo>
                    <a:pt x="4445896" y="36166"/>
                  </a:lnTo>
                  <a:cubicBezTo>
                    <a:pt x="4422288" y="42193"/>
                    <a:pt x="4393238" y="46965"/>
                    <a:pt x="4358748" y="50481"/>
                  </a:cubicBezTo>
                  <a:lnTo>
                    <a:pt x="4358748" y="84135"/>
                  </a:lnTo>
                  <a:lnTo>
                    <a:pt x="4446650" y="84135"/>
                  </a:lnTo>
                  <a:lnTo>
                    <a:pt x="4446650" y="115277"/>
                  </a:lnTo>
                  <a:lnTo>
                    <a:pt x="4418522" y="115277"/>
                  </a:lnTo>
                  <a:lnTo>
                    <a:pt x="4418522" y="247381"/>
                  </a:lnTo>
                  <a:lnTo>
                    <a:pt x="4385370" y="247381"/>
                  </a:lnTo>
                  <a:lnTo>
                    <a:pt x="4385370" y="115277"/>
                  </a:lnTo>
                  <a:lnTo>
                    <a:pt x="4358748" y="115277"/>
                  </a:lnTo>
                  <a:lnTo>
                    <a:pt x="4358748" y="122560"/>
                  </a:lnTo>
                  <a:cubicBezTo>
                    <a:pt x="4358748" y="179236"/>
                    <a:pt x="4347614" y="221680"/>
                    <a:pt x="4325346" y="249892"/>
                  </a:cubicBezTo>
                  <a:cubicBezTo>
                    <a:pt x="4315132" y="240348"/>
                    <a:pt x="4305170" y="232228"/>
                    <a:pt x="4295459" y="225531"/>
                  </a:cubicBezTo>
                  <a:cubicBezTo>
                    <a:pt x="4315886" y="203430"/>
                    <a:pt x="4326099" y="168688"/>
                    <a:pt x="4326099" y="121305"/>
                  </a:cubicBezTo>
                  <a:lnTo>
                    <a:pt x="4326099" y="20594"/>
                  </a:lnTo>
                  <a:cubicBezTo>
                    <a:pt x="4369464" y="17078"/>
                    <a:pt x="4404624" y="11051"/>
                    <a:pt x="4431581" y="2512"/>
                  </a:cubicBezTo>
                  <a:close/>
                  <a:moveTo>
                    <a:pt x="4027020" y="2261"/>
                  </a:moveTo>
                  <a:lnTo>
                    <a:pt x="4063687" y="2261"/>
                  </a:lnTo>
                  <a:cubicBezTo>
                    <a:pt x="4063771" y="20427"/>
                    <a:pt x="4062976" y="38007"/>
                    <a:pt x="4061301" y="55002"/>
                  </a:cubicBezTo>
                  <a:cubicBezTo>
                    <a:pt x="4073858" y="133192"/>
                    <a:pt x="4110233" y="184594"/>
                    <a:pt x="4170425" y="209206"/>
                  </a:cubicBezTo>
                  <a:cubicBezTo>
                    <a:pt x="4157198" y="224777"/>
                    <a:pt x="4147570" y="236916"/>
                    <a:pt x="4141543" y="245622"/>
                  </a:cubicBezTo>
                  <a:cubicBezTo>
                    <a:pt x="4096504" y="222768"/>
                    <a:pt x="4064692" y="183840"/>
                    <a:pt x="4046107" y="128839"/>
                  </a:cubicBezTo>
                  <a:cubicBezTo>
                    <a:pt x="4028443" y="177980"/>
                    <a:pt x="3995124" y="217745"/>
                    <a:pt x="3946150" y="248134"/>
                  </a:cubicBezTo>
                  <a:cubicBezTo>
                    <a:pt x="3940960" y="238925"/>
                    <a:pt x="3932504" y="226954"/>
                    <a:pt x="3920784" y="212220"/>
                  </a:cubicBezTo>
                  <a:cubicBezTo>
                    <a:pt x="3958372" y="190789"/>
                    <a:pt x="3985559" y="164837"/>
                    <a:pt x="4002344" y="134364"/>
                  </a:cubicBezTo>
                  <a:cubicBezTo>
                    <a:pt x="4019129" y="103892"/>
                    <a:pt x="4027354" y="59857"/>
                    <a:pt x="4027020" y="2261"/>
                  </a:cubicBezTo>
                  <a:close/>
                  <a:moveTo>
                    <a:pt x="940920" y="2261"/>
                  </a:moveTo>
                  <a:lnTo>
                    <a:pt x="977587" y="2261"/>
                  </a:lnTo>
                  <a:cubicBezTo>
                    <a:pt x="977671" y="20427"/>
                    <a:pt x="976876" y="38007"/>
                    <a:pt x="975201" y="55002"/>
                  </a:cubicBezTo>
                  <a:cubicBezTo>
                    <a:pt x="987759" y="133192"/>
                    <a:pt x="1024133" y="184594"/>
                    <a:pt x="1084325" y="209206"/>
                  </a:cubicBezTo>
                  <a:cubicBezTo>
                    <a:pt x="1071098" y="224777"/>
                    <a:pt x="1061470" y="236916"/>
                    <a:pt x="1055443" y="245622"/>
                  </a:cubicBezTo>
                  <a:cubicBezTo>
                    <a:pt x="1010404" y="222768"/>
                    <a:pt x="978592" y="183840"/>
                    <a:pt x="960007" y="128839"/>
                  </a:cubicBezTo>
                  <a:cubicBezTo>
                    <a:pt x="942343" y="177980"/>
                    <a:pt x="909024" y="217745"/>
                    <a:pt x="860050" y="248134"/>
                  </a:cubicBezTo>
                  <a:cubicBezTo>
                    <a:pt x="854860" y="238925"/>
                    <a:pt x="846405" y="226954"/>
                    <a:pt x="834684" y="212220"/>
                  </a:cubicBezTo>
                  <a:cubicBezTo>
                    <a:pt x="872273" y="190789"/>
                    <a:pt x="899459" y="164837"/>
                    <a:pt x="916245" y="134364"/>
                  </a:cubicBezTo>
                  <a:cubicBezTo>
                    <a:pt x="933030" y="103892"/>
                    <a:pt x="941255" y="59857"/>
                    <a:pt x="940920" y="2261"/>
                  </a:cubicBezTo>
                  <a:close/>
                  <a:moveTo>
                    <a:pt x="101464" y="2261"/>
                  </a:moveTo>
                  <a:lnTo>
                    <a:pt x="141648" y="2261"/>
                  </a:lnTo>
                  <a:lnTo>
                    <a:pt x="141648" y="87651"/>
                  </a:lnTo>
                  <a:lnTo>
                    <a:pt x="243111" y="87651"/>
                  </a:lnTo>
                  <a:lnTo>
                    <a:pt x="243111" y="123314"/>
                  </a:lnTo>
                  <a:lnTo>
                    <a:pt x="141648" y="123314"/>
                  </a:lnTo>
                  <a:lnTo>
                    <a:pt x="141648" y="248134"/>
                  </a:lnTo>
                  <a:lnTo>
                    <a:pt x="101464" y="248134"/>
                  </a:lnTo>
                  <a:lnTo>
                    <a:pt x="101464" y="123314"/>
                  </a:lnTo>
                  <a:lnTo>
                    <a:pt x="0" y="123314"/>
                  </a:lnTo>
                  <a:lnTo>
                    <a:pt x="0" y="87651"/>
                  </a:lnTo>
                  <a:lnTo>
                    <a:pt x="101464" y="87651"/>
                  </a:lnTo>
                  <a:close/>
                  <a:moveTo>
                    <a:pt x="3210437" y="2009"/>
                  </a:moveTo>
                  <a:lnTo>
                    <a:pt x="3246351" y="2009"/>
                  </a:lnTo>
                  <a:cubicBezTo>
                    <a:pt x="3242500" y="8874"/>
                    <a:pt x="3238524" y="15488"/>
                    <a:pt x="3234421" y="21850"/>
                  </a:cubicBezTo>
                  <a:lnTo>
                    <a:pt x="3313659" y="21850"/>
                  </a:lnTo>
                  <a:lnTo>
                    <a:pt x="3313659" y="48472"/>
                  </a:lnTo>
                  <a:cubicBezTo>
                    <a:pt x="3304617" y="62787"/>
                    <a:pt x="3292939" y="75470"/>
                    <a:pt x="3278623" y="86521"/>
                  </a:cubicBezTo>
                  <a:cubicBezTo>
                    <a:pt x="3292018" y="90706"/>
                    <a:pt x="3306794" y="93678"/>
                    <a:pt x="3322951" y="95436"/>
                  </a:cubicBezTo>
                  <a:cubicBezTo>
                    <a:pt x="3318765" y="105817"/>
                    <a:pt x="3315249" y="115696"/>
                    <a:pt x="3312403" y="125072"/>
                  </a:cubicBezTo>
                  <a:cubicBezTo>
                    <a:pt x="3295911" y="122728"/>
                    <a:pt x="3280716" y="119086"/>
                    <a:pt x="3266820" y="114147"/>
                  </a:cubicBezTo>
                  <a:lnTo>
                    <a:pt x="3281512" y="129592"/>
                  </a:lnTo>
                  <a:cubicBezTo>
                    <a:pt x="3261252" y="142150"/>
                    <a:pt x="3231533" y="154540"/>
                    <a:pt x="3192354" y="166762"/>
                  </a:cubicBezTo>
                  <a:cubicBezTo>
                    <a:pt x="3189508" y="161739"/>
                    <a:pt x="3184652" y="154372"/>
                    <a:pt x="3177788" y="144661"/>
                  </a:cubicBezTo>
                  <a:cubicBezTo>
                    <a:pt x="3214455" y="134866"/>
                    <a:pt x="3243128" y="124318"/>
                    <a:pt x="3263806" y="113017"/>
                  </a:cubicBezTo>
                  <a:cubicBezTo>
                    <a:pt x="3258113" y="110924"/>
                    <a:pt x="3252630" y="108580"/>
                    <a:pt x="3247356" y="105984"/>
                  </a:cubicBezTo>
                  <a:cubicBezTo>
                    <a:pt x="3227850" y="115779"/>
                    <a:pt x="3205163" y="123565"/>
                    <a:pt x="3179295" y="129341"/>
                  </a:cubicBezTo>
                  <a:cubicBezTo>
                    <a:pt x="3177537" y="124235"/>
                    <a:pt x="3173435" y="116114"/>
                    <a:pt x="3166988" y="104980"/>
                  </a:cubicBezTo>
                  <a:lnTo>
                    <a:pt x="3166988" y="210462"/>
                  </a:lnTo>
                  <a:lnTo>
                    <a:pt x="3139864" y="210462"/>
                  </a:lnTo>
                  <a:lnTo>
                    <a:pt x="3139864" y="41691"/>
                  </a:lnTo>
                  <a:lnTo>
                    <a:pt x="3166988" y="41691"/>
                  </a:lnTo>
                  <a:lnTo>
                    <a:pt x="3166988" y="62536"/>
                  </a:lnTo>
                  <a:cubicBezTo>
                    <a:pt x="3188085" y="41188"/>
                    <a:pt x="3202568" y="21013"/>
                    <a:pt x="3210437" y="2009"/>
                  </a:cubicBezTo>
                  <a:close/>
                  <a:moveTo>
                    <a:pt x="3114750" y="2009"/>
                  </a:moveTo>
                  <a:lnTo>
                    <a:pt x="3146394" y="7535"/>
                  </a:lnTo>
                  <a:cubicBezTo>
                    <a:pt x="3140367" y="29636"/>
                    <a:pt x="3133837" y="50355"/>
                    <a:pt x="3126805" y="69694"/>
                  </a:cubicBezTo>
                  <a:lnTo>
                    <a:pt x="3126805" y="249139"/>
                  </a:lnTo>
                  <a:lnTo>
                    <a:pt x="3096667" y="249139"/>
                  </a:lnTo>
                  <a:lnTo>
                    <a:pt x="3096667" y="139136"/>
                  </a:lnTo>
                  <a:cubicBezTo>
                    <a:pt x="3091895" y="148261"/>
                    <a:pt x="3086956" y="156967"/>
                    <a:pt x="3081849" y="165255"/>
                  </a:cubicBezTo>
                  <a:cubicBezTo>
                    <a:pt x="3079003" y="148847"/>
                    <a:pt x="3075822" y="132439"/>
                    <a:pt x="3072306" y="116030"/>
                  </a:cubicBezTo>
                  <a:cubicBezTo>
                    <a:pt x="3088882" y="85558"/>
                    <a:pt x="3103030" y="47551"/>
                    <a:pt x="3114750" y="2009"/>
                  </a:cubicBezTo>
                  <a:close/>
                  <a:moveTo>
                    <a:pt x="1226168" y="2009"/>
                  </a:moveTo>
                  <a:lnTo>
                    <a:pt x="1264342" y="2009"/>
                  </a:lnTo>
                  <a:cubicBezTo>
                    <a:pt x="1263840" y="26873"/>
                    <a:pt x="1263170" y="47969"/>
                    <a:pt x="1262333" y="65299"/>
                  </a:cubicBezTo>
                  <a:lnTo>
                    <a:pt x="1366057" y="65299"/>
                  </a:lnTo>
                  <a:lnTo>
                    <a:pt x="1366057" y="99957"/>
                  </a:lnTo>
                  <a:lnTo>
                    <a:pt x="1265221" y="99957"/>
                  </a:lnTo>
                  <a:cubicBezTo>
                    <a:pt x="1279620" y="155879"/>
                    <a:pt x="1314404" y="193468"/>
                    <a:pt x="1369573" y="212722"/>
                  </a:cubicBezTo>
                  <a:cubicBezTo>
                    <a:pt x="1357685" y="226284"/>
                    <a:pt x="1348141" y="237837"/>
                    <a:pt x="1340942" y="247381"/>
                  </a:cubicBezTo>
                  <a:cubicBezTo>
                    <a:pt x="1295317" y="225949"/>
                    <a:pt x="1263547" y="191416"/>
                    <a:pt x="1245631" y="143782"/>
                  </a:cubicBezTo>
                  <a:cubicBezTo>
                    <a:pt x="1231734" y="187398"/>
                    <a:pt x="1199630" y="222517"/>
                    <a:pt x="1149316" y="249139"/>
                  </a:cubicBezTo>
                  <a:cubicBezTo>
                    <a:pt x="1142619" y="240600"/>
                    <a:pt x="1133159" y="229884"/>
                    <a:pt x="1120937" y="216992"/>
                  </a:cubicBezTo>
                  <a:cubicBezTo>
                    <a:pt x="1181882" y="189365"/>
                    <a:pt x="1215243" y="150354"/>
                    <a:pt x="1221019" y="99957"/>
                  </a:cubicBezTo>
                  <a:lnTo>
                    <a:pt x="1125457" y="99957"/>
                  </a:lnTo>
                  <a:lnTo>
                    <a:pt x="1125457" y="65299"/>
                  </a:lnTo>
                  <a:lnTo>
                    <a:pt x="1224661" y="65299"/>
                  </a:lnTo>
                  <a:cubicBezTo>
                    <a:pt x="1225833" y="47049"/>
                    <a:pt x="1226335" y="25952"/>
                    <a:pt x="1226168" y="2009"/>
                  </a:cubicBezTo>
                  <a:close/>
                  <a:moveTo>
                    <a:pt x="5717734" y="1758"/>
                  </a:moveTo>
                  <a:lnTo>
                    <a:pt x="5752142" y="1758"/>
                  </a:lnTo>
                  <a:cubicBezTo>
                    <a:pt x="5752058" y="14651"/>
                    <a:pt x="5751849" y="27292"/>
                    <a:pt x="5751514" y="39682"/>
                  </a:cubicBezTo>
                  <a:lnTo>
                    <a:pt x="5824221" y="39682"/>
                  </a:lnTo>
                  <a:lnTo>
                    <a:pt x="5824221" y="121053"/>
                  </a:lnTo>
                  <a:lnTo>
                    <a:pt x="5844313" y="121053"/>
                  </a:lnTo>
                  <a:lnTo>
                    <a:pt x="5844313" y="154205"/>
                  </a:lnTo>
                  <a:lnTo>
                    <a:pt x="5757542" y="154205"/>
                  </a:lnTo>
                  <a:cubicBezTo>
                    <a:pt x="5774284" y="185263"/>
                    <a:pt x="5802204" y="205774"/>
                    <a:pt x="5841299" y="215736"/>
                  </a:cubicBezTo>
                  <a:cubicBezTo>
                    <a:pt x="5834267" y="226954"/>
                    <a:pt x="5827654" y="238172"/>
                    <a:pt x="5821458" y="249390"/>
                  </a:cubicBezTo>
                  <a:cubicBezTo>
                    <a:pt x="5781442" y="235995"/>
                    <a:pt x="5752016" y="210294"/>
                    <a:pt x="5733180" y="172287"/>
                  </a:cubicBezTo>
                  <a:cubicBezTo>
                    <a:pt x="5722800" y="200332"/>
                    <a:pt x="5699401" y="226452"/>
                    <a:pt x="5662984" y="250645"/>
                  </a:cubicBezTo>
                  <a:cubicBezTo>
                    <a:pt x="5656622" y="240097"/>
                    <a:pt x="5649004" y="229465"/>
                    <a:pt x="5640130" y="218750"/>
                  </a:cubicBezTo>
                  <a:cubicBezTo>
                    <a:pt x="5672277" y="203848"/>
                    <a:pt x="5694001" y="182333"/>
                    <a:pt x="5705303" y="154205"/>
                  </a:cubicBezTo>
                  <a:lnTo>
                    <a:pt x="5664994" y="154205"/>
                  </a:lnTo>
                  <a:lnTo>
                    <a:pt x="5664994" y="121053"/>
                  </a:lnTo>
                  <a:lnTo>
                    <a:pt x="5713465" y="121053"/>
                  </a:lnTo>
                  <a:cubicBezTo>
                    <a:pt x="5714470" y="106654"/>
                    <a:pt x="5715348" y="90581"/>
                    <a:pt x="5716102" y="72833"/>
                  </a:cubicBezTo>
                  <a:lnTo>
                    <a:pt x="5672026" y="72833"/>
                  </a:lnTo>
                  <a:lnTo>
                    <a:pt x="5672026" y="39682"/>
                  </a:lnTo>
                  <a:lnTo>
                    <a:pt x="5717106" y="39682"/>
                  </a:lnTo>
                  <a:close/>
                  <a:moveTo>
                    <a:pt x="2970628" y="1758"/>
                  </a:moveTo>
                  <a:lnTo>
                    <a:pt x="3007045" y="1758"/>
                  </a:lnTo>
                  <a:lnTo>
                    <a:pt x="3007045" y="43198"/>
                  </a:lnTo>
                  <a:lnTo>
                    <a:pt x="3043461" y="43198"/>
                  </a:lnTo>
                  <a:lnTo>
                    <a:pt x="3043461" y="73586"/>
                  </a:lnTo>
                  <a:lnTo>
                    <a:pt x="3007045" y="73586"/>
                  </a:lnTo>
                  <a:lnTo>
                    <a:pt x="3007045" y="157219"/>
                  </a:lnTo>
                  <a:cubicBezTo>
                    <a:pt x="3007045" y="171534"/>
                    <a:pt x="3003759" y="182354"/>
                    <a:pt x="2997187" y="189679"/>
                  </a:cubicBezTo>
                  <a:cubicBezTo>
                    <a:pt x="2990615" y="197005"/>
                    <a:pt x="2981386" y="200876"/>
                    <a:pt x="2969498" y="201295"/>
                  </a:cubicBezTo>
                  <a:cubicBezTo>
                    <a:pt x="2957610" y="201714"/>
                    <a:pt x="2941244" y="201923"/>
                    <a:pt x="2920399" y="201923"/>
                  </a:cubicBezTo>
                  <a:cubicBezTo>
                    <a:pt x="2918222" y="191375"/>
                    <a:pt x="2915125" y="179403"/>
                    <a:pt x="2911106" y="166009"/>
                  </a:cubicBezTo>
                  <a:cubicBezTo>
                    <a:pt x="2931031" y="167348"/>
                    <a:pt x="2944676" y="168018"/>
                    <a:pt x="2952043" y="168018"/>
                  </a:cubicBezTo>
                  <a:cubicBezTo>
                    <a:pt x="2964433" y="168018"/>
                    <a:pt x="2970628" y="161153"/>
                    <a:pt x="2970628" y="147424"/>
                  </a:cubicBezTo>
                  <a:lnTo>
                    <a:pt x="2970628" y="73586"/>
                  </a:lnTo>
                  <a:lnTo>
                    <a:pt x="2870672" y="73586"/>
                  </a:lnTo>
                  <a:lnTo>
                    <a:pt x="2870672" y="43198"/>
                  </a:lnTo>
                  <a:lnTo>
                    <a:pt x="2970628" y="43198"/>
                  </a:lnTo>
                  <a:close/>
                  <a:moveTo>
                    <a:pt x="5465638" y="1507"/>
                  </a:moveTo>
                  <a:lnTo>
                    <a:pt x="5500296" y="10548"/>
                  </a:lnTo>
                  <a:cubicBezTo>
                    <a:pt x="5496613" y="21683"/>
                    <a:pt x="5492678" y="32566"/>
                    <a:pt x="5488493" y="43198"/>
                  </a:cubicBezTo>
                  <a:lnTo>
                    <a:pt x="5553289" y="43198"/>
                  </a:lnTo>
                  <a:lnTo>
                    <a:pt x="5550400" y="187733"/>
                  </a:lnTo>
                  <a:cubicBezTo>
                    <a:pt x="5549982" y="203304"/>
                    <a:pt x="5548684" y="214208"/>
                    <a:pt x="5546508" y="220445"/>
                  </a:cubicBezTo>
                  <a:cubicBezTo>
                    <a:pt x="5544331" y="226682"/>
                    <a:pt x="5540941" y="231768"/>
                    <a:pt x="5536336" y="235702"/>
                  </a:cubicBezTo>
                  <a:cubicBezTo>
                    <a:pt x="5531732" y="239637"/>
                    <a:pt x="5525307" y="242316"/>
                    <a:pt x="5517061" y="243739"/>
                  </a:cubicBezTo>
                  <a:cubicBezTo>
                    <a:pt x="5508815" y="245162"/>
                    <a:pt x="5490837" y="245874"/>
                    <a:pt x="5463127" y="245874"/>
                  </a:cubicBezTo>
                  <a:cubicBezTo>
                    <a:pt x="5460616" y="231140"/>
                    <a:pt x="5457434" y="218499"/>
                    <a:pt x="5453584" y="207950"/>
                  </a:cubicBezTo>
                  <a:cubicBezTo>
                    <a:pt x="5465973" y="208955"/>
                    <a:pt x="5479158" y="209457"/>
                    <a:pt x="5493139" y="209457"/>
                  </a:cubicBezTo>
                  <a:cubicBezTo>
                    <a:pt x="5497158" y="209457"/>
                    <a:pt x="5500632" y="208997"/>
                    <a:pt x="5503562" y="208076"/>
                  </a:cubicBezTo>
                  <a:cubicBezTo>
                    <a:pt x="5506492" y="207155"/>
                    <a:pt x="5508898" y="205753"/>
                    <a:pt x="5510782" y="203869"/>
                  </a:cubicBezTo>
                  <a:cubicBezTo>
                    <a:pt x="5512666" y="201986"/>
                    <a:pt x="5513942" y="199872"/>
                    <a:pt x="5514612" y="197528"/>
                  </a:cubicBezTo>
                  <a:cubicBezTo>
                    <a:pt x="5515282" y="195184"/>
                    <a:pt x="5515826" y="184887"/>
                    <a:pt x="5516244" y="166637"/>
                  </a:cubicBezTo>
                  <a:lnTo>
                    <a:pt x="5517374" y="115277"/>
                  </a:lnTo>
                  <a:cubicBezTo>
                    <a:pt x="5517710" y="99287"/>
                    <a:pt x="5517877" y="86311"/>
                    <a:pt x="5517877" y="76349"/>
                  </a:cubicBezTo>
                  <a:lnTo>
                    <a:pt x="5474178" y="76349"/>
                  </a:lnTo>
                  <a:cubicBezTo>
                    <a:pt x="5468652" y="88069"/>
                    <a:pt x="5462792" y="99455"/>
                    <a:pt x="5456597" y="110505"/>
                  </a:cubicBezTo>
                  <a:cubicBezTo>
                    <a:pt x="5448644" y="105315"/>
                    <a:pt x="5438766" y="100166"/>
                    <a:pt x="5426962" y="95060"/>
                  </a:cubicBezTo>
                  <a:lnTo>
                    <a:pt x="5426962" y="244618"/>
                  </a:lnTo>
                  <a:lnTo>
                    <a:pt x="5392052" y="244618"/>
                  </a:lnTo>
                  <a:lnTo>
                    <a:pt x="5392052" y="226535"/>
                  </a:lnTo>
                  <a:lnTo>
                    <a:pt x="5356389" y="226535"/>
                  </a:lnTo>
                  <a:lnTo>
                    <a:pt x="5356389" y="246125"/>
                  </a:lnTo>
                  <a:lnTo>
                    <a:pt x="5321480" y="246125"/>
                  </a:lnTo>
                  <a:lnTo>
                    <a:pt x="5321480" y="41942"/>
                  </a:lnTo>
                  <a:lnTo>
                    <a:pt x="5347976" y="41942"/>
                  </a:lnTo>
                  <a:cubicBezTo>
                    <a:pt x="5352832" y="25534"/>
                    <a:pt x="5356222" y="12223"/>
                    <a:pt x="5358148" y="2009"/>
                  </a:cubicBezTo>
                  <a:lnTo>
                    <a:pt x="5395568" y="7786"/>
                  </a:lnTo>
                  <a:lnTo>
                    <a:pt x="5384266" y="41942"/>
                  </a:lnTo>
                  <a:lnTo>
                    <a:pt x="5426962" y="41942"/>
                  </a:lnTo>
                  <a:lnTo>
                    <a:pt x="5426962" y="90916"/>
                  </a:lnTo>
                  <a:cubicBezTo>
                    <a:pt x="5440440" y="68312"/>
                    <a:pt x="5453332" y="38510"/>
                    <a:pt x="5465638" y="1507"/>
                  </a:cubicBezTo>
                  <a:close/>
                  <a:moveTo>
                    <a:pt x="2068135" y="1507"/>
                  </a:moveTo>
                  <a:lnTo>
                    <a:pt x="2111332" y="1507"/>
                  </a:lnTo>
                  <a:lnTo>
                    <a:pt x="2104300" y="10046"/>
                  </a:lnTo>
                  <a:cubicBezTo>
                    <a:pt x="2125899" y="41691"/>
                    <a:pt x="2160724" y="68647"/>
                    <a:pt x="2208777" y="90916"/>
                  </a:cubicBezTo>
                  <a:cubicBezTo>
                    <a:pt x="2199903" y="101799"/>
                    <a:pt x="2192369" y="111677"/>
                    <a:pt x="2186174" y="120551"/>
                  </a:cubicBezTo>
                  <a:cubicBezTo>
                    <a:pt x="2173617" y="113854"/>
                    <a:pt x="2161896" y="106822"/>
                    <a:pt x="2151013" y="99455"/>
                  </a:cubicBezTo>
                  <a:lnTo>
                    <a:pt x="2151013" y="116533"/>
                  </a:lnTo>
                  <a:lnTo>
                    <a:pt x="2016398" y="116533"/>
                  </a:lnTo>
                  <a:lnTo>
                    <a:pt x="2016398" y="97948"/>
                  </a:lnTo>
                  <a:cubicBezTo>
                    <a:pt x="2005515" y="105315"/>
                    <a:pt x="1993795" y="112682"/>
                    <a:pt x="1981238" y="120049"/>
                  </a:cubicBezTo>
                  <a:cubicBezTo>
                    <a:pt x="1976382" y="113184"/>
                    <a:pt x="1968848" y="103306"/>
                    <a:pt x="1958634" y="90413"/>
                  </a:cubicBezTo>
                  <a:cubicBezTo>
                    <a:pt x="2013552" y="61448"/>
                    <a:pt x="2050052" y="31812"/>
                    <a:pt x="2068135" y="1507"/>
                  </a:cubicBezTo>
                  <a:close/>
                  <a:moveTo>
                    <a:pt x="2553761" y="1005"/>
                  </a:moveTo>
                  <a:cubicBezTo>
                    <a:pt x="2568160" y="18418"/>
                    <a:pt x="2579796" y="33738"/>
                    <a:pt x="2588670" y="46965"/>
                  </a:cubicBezTo>
                  <a:lnTo>
                    <a:pt x="2559035" y="66554"/>
                  </a:lnTo>
                  <a:cubicBezTo>
                    <a:pt x="2547817" y="48639"/>
                    <a:pt x="2537018" y="32733"/>
                    <a:pt x="2526637" y="18836"/>
                  </a:cubicBezTo>
                  <a:close/>
                  <a:moveTo>
                    <a:pt x="4892343" y="503"/>
                  </a:moveTo>
                  <a:cubicBezTo>
                    <a:pt x="4902054" y="12558"/>
                    <a:pt x="4911263" y="25366"/>
                    <a:pt x="4919970" y="38928"/>
                  </a:cubicBezTo>
                  <a:lnTo>
                    <a:pt x="4907161" y="47216"/>
                  </a:lnTo>
                  <a:lnTo>
                    <a:pt x="4932526" y="47216"/>
                  </a:lnTo>
                  <a:cubicBezTo>
                    <a:pt x="4941400" y="31143"/>
                    <a:pt x="4948852" y="15655"/>
                    <a:pt x="4954879" y="754"/>
                  </a:cubicBezTo>
                  <a:lnTo>
                    <a:pt x="4987026" y="13813"/>
                  </a:lnTo>
                  <a:cubicBezTo>
                    <a:pt x="4979492" y="26706"/>
                    <a:pt x="4972710" y="37840"/>
                    <a:pt x="4966683" y="47216"/>
                  </a:cubicBezTo>
                  <a:lnTo>
                    <a:pt x="4995062" y="47216"/>
                  </a:lnTo>
                  <a:lnTo>
                    <a:pt x="4995062" y="149684"/>
                  </a:lnTo>
                  <a:lnTo>
                    <a:pt x="4961408" y="149684"/>
                  </a:lnTo>
                  <a:lnTo>
                    <a:pt x="4961408" y="205941"/>
                  </a:lnTo>
                  <a:cubicBezTo>
                    <a:pt x="4961408" y="211969"/>
                    <a:pt x="4963920" y="214982"/>
                    <a:pt x="4968943" y="214982"/>
                  </a:cubicBezTo>
                  <a:lnTo>
                    <a:pt x="4970199" y="214982"/>
                  </a:lnTo>
                  <a:cubicBezTo>
                    <a:pt x="4973882" y="214982"/>
                    <a:pt x="4976226" y="212136"/>
                    <a:pt x="4977231" y="206443"/>
                  </a:cubicBezTo>
                  <a:cubicBezTo>
                    <a:pt x="4978236" y="198574"/>
                    <a:pt x="4979156" y="189031"/>
                    <a:pt x="4979994" y="177813"/>
                  </a:cubicBezTo>
                  <a:cubicBezTo>
                    <a:pt x="4989872" y="182333"/>
                    <a:pt x="4999834" y="186519"/>
                    <a:pt x="5009880" y="190370"/>
                  </a:cubicBezTo>
                  <a:cubicBezTo>
                    <a:pt x="5007368" y="207783"/>
                    <a:pt x="5005360" y="219587"/>
                    <a:pt x="5003852" y="225782"/>
                  </a:cubicBezTo>
                  <a:cubicBezTo>
                    <a:pt x="5000504" y="240181"/>
                    <a:pt x="4990207" y="247381"/>
                    <a:pt x="4972962" y="247381"/>
                  </a:cubicBezTo>
                  <a:lnTo>
                    <a:pt x="4959650" y="247381"/>
                  </a:lnTo>
                  <a:cubicBezTo>
                    <a:pt x="4939224" y="247381"/>
                    <a:pt x="4929010" y="236749"/>
                    <a:pt x="4929010" y="215485"/>
                  </a:cubicBezTo>
                  <a:lnTo>
                    <a:pt x="4929010" y="149684"/>
                  </a:lnTo>
                  <a:lnTo>
                    <a:pt x="4913690" y="149684"/>
                  </a:lnTo>
                  <a:cubicBezTo>
                    <a:pt x="4913356" y="177813"/>
                    <a:pt x="4910258" y="197821"/>
                    <a:pt x="4904398" y="209708"/>
                  </a:cubicBezTo>
                  <a:cubicBezTo>
                    <a:pt x="4898036" y="224108"/>
                    <a:pt x="4883972" y="238255"/>
                    <a:pt x="4862206" y="252152"/>
                  </a:cubicBezTo>
                  <a:cubicBezTo>
                    <a:pt x="4854504" y="242441"/>
                    <a:pt x="4846383" y="233316"/>
                    <a:pt x="4837844" y="224777"/>
                  </a:cubicBezTo>
                  <a:cubicBezTo>
                    <a:pt x="4856429" y="214899"/>
                    <a:pt x="4868400" y="204602"/>
                    <a:pt x="4873758" y="193886"/>
                  </a:cubicBezTo>
                  <a:cubicBezTo>
                    <a:pt x="4878446" y="185515"/>
                    <a:pt x="4881125" y="170781"/>
                    <a:pt x="4881795" y="149684"/>
                  </a:cubicBezTo>
                  <a:lnTo>
                    <a:pt x="4858690" y="149684"/>
                  </a:lnTo>
                  <a:lnTo>
                    <a:pt x="4858690" y="47216"/>
                  </a:lnTo>
                  <a:lnTo>
                    <a:pt x="4886818" y="47216"/>
                  </a:lnTo>
                  <a:cubicBezTo>
                    <a:pt x="4880120" y="36333"/>
                    <a:pt x="4873256" y="26120"/>
                    <a:pt x="4866224" y="16576"/>
                  </a:cubicBezTo>
                  <a:close/>
                  <a:moveTo>
                    <a:pt x="4528989" y="503"/>
                  </a:moveTo>
                  <a:lnTo>
                    <a:pt x="4556364" y="22604"/>
                  </a:lnTo>
                  <a:cubicBezTo>
                    <a:pt x="4537612" y="49058"/>
                    <a:pt x="4514841" y="73838"/>
                    <a:pt x="4488052" y="96943"/>
                  </a:cubicBezTo>
                  <a:cubicBezTo>
                    <a:pt x="4485372" y="86730"/>
                    <a:pt x="4481187" y="73838"/>
                    <a:pt x="4475494" y="58266"/>
                  </a:cubicBezTo>
                  <a:cubicBezTo>
                    <a:pt x="4497093" y="40854"/>
                    <a:pt x="4514924" y="21599"/>
                    <a:pt x="4528989" y="503"/>
                  </a:cubicBezTo>
                  <a:close/>
                  <a:moveTo>
                    <a:pt x="5175600" y="251"/>
                  </a:moveTo>
                  <a:lnTo>
                    <a:pt x="5210258" y="251"/>
                  </a:lnTo>
                  <a:lnTo>
                    <a:pt x="5210258" y="40435"/>
                  </a:lnTo>
                  <a:lnTo>
                    <a:pt x="5273296" y="40435"/>
                  </a:lnTo>
                  <a:lnTo>
                    <a:pt x="5273296" y="70322"/>
                  </a:lnTo>
                  <a:lnTo>
                    <a:pt x="5210258" y="70322"/>
                  </a:lnTo>
                  <a:lnTo>
                    <a:pt x="5210258" y="115026"/>
                  </a:lnTo>
                  <a:lnTo>
                    <a:pt x="5284347" y="115026"/>
                  </a:lnTo>
                  <a:lnTo>
                    <a:pt x="5284347" y="144912"/>
                  </a:lnTo>
                  <a:lnTo>
                    <a:pt x="5197324" y="144912"/>
                  </a:lnTo>
                  <a:cubicBezTo>
                    <a:pt x="5183930" y="166846"/>
                    <a:pt x="5169154" y="187356"/>
                    <a:pt x="5152997" y="206443"/>
                  </a:cubicBezTo>
                  <a:cubicBezTo>
                    <a:pt x="5174596" y="205857"/>
                    <a:pt x="5198538" y="204895"/>
                    <a:pt x="5224825" y="203555"/>
                  </a:cubicBezTo>
                  <a:cubicBezTo>
                    <a:pt x="5217710" y="192589"/>
                    <a:pt x="5210844" y="182501"/>
                    <a:pt x="5204231" y="173292"/>
                  </a:cubicBezTo>
                  <a:lnTo>
                    <a:pt x="5232862" y="157219"/>
                  </a:lnTo>
                  <a:cubicBezTo>
                    <a:pt x="5253121" y="183003"/>
                    <a:pt x="5270618" y="208369"/>
                    <a:pt x="5285352" y="233316"/>
                  </a:cubicBezTo>
                  <a:lnTo>
                    <a:pt x="5253707" y="251148"/>
                  </a:lnTo>
                  <a:lnTo>
                    <a:pt x="5243661" y="234070"/>
                  </a:lnTo>
                  <a:cubicBezTo>
                    <a:pt x="5177777" y="236414"/>
                    <a:pt x="5135082" y="238758"/>
                    <a:pt x="5115576" y="241102"/>
                  </a:cubicBezTo>
                  <a:lnTo>
                    <a:pt x="5102768" y="212220"/>
                  </a:lnTo>
                  <a:cubicBezTo>
                    <a:pt x="5120180" y="197653"/>
                    <a:pt x="5137760" y="175217"/>
                    <a:pt x="5155508" y="144912"/>
                  </a:cubicBezTo>
                  <a:lnTo>
                    <a:pt x="5103018" y="144912"/>
                  </a:lnTo>
                  <a:lnTo>
                    <a:pt x="5103018" y="115026"/>
                  </a:lnTo>
                  <a:lnTo>
                    <a:pt x="5175600" y="115026"/>
                  </a:lnTo>
                  <a:lnTo>
                    <a:pt x="5175600" y="70322"/>
                  </a:lnTo>
                  <a:lnTo>
                    <a:pt x="5114069" y="70322"/>
                  </a:lnTo>
                  <a:lnTo>
                    <a:pt x="5114069" y="40435"/>
                  </a:lnTo>
                  <a:lnTo>
                    <a:pt x="5175600" y="40435"/>
                  </a:lnTo>
                  <a:close/>
                  <a:moveTo>
                    <a:pt x="3494931" y="251"/>
                  </a:moveTo>
                  <a:lnTo>
                    <a:pt x="3527831" y="6781"/>
                  </a:lnTo>
                  <a:cubicBezTo>
                    <a:pt x="3525487" y="18334"/>
                    <a:pt x="3522976" y="29301"/>
                    <a:pt x="3520297" y="39682"/>
                  </a:cubicBezTo>
                  <a:lnTo>
                    <a:pt x="3606441" y="39682"/>
                  </a:lnTo>
                  <a:lnTo>
                    <a:pt x="3606441" y="73084"/>
                  </a:lnTo>
                  <a:lnTo>
                    <a:pt x="3589237" y="73084"/>
                  </a:lnTo>
                  <a:cubicBezTo>
                    <a:pt x="3584633" y="115528"/>
                    <a:pt x="3573164" y="150270"/>
                    <a:pt x="3554830" y="177310"/>
                  </a:cubicBezTo>
                  <a:cubicBezTo>
                    <a:pt x="3569899" y="192965"/>
                    <a:pt x="3588107" y="206025"/>
                    <a:pt x="3609454" y="216489"/>
                  </a:cubicBezTo>
                  <a:lnTo>
                    <a:pt x="3587353" y="248887"/>
                  </a:lnTo>
                  <a:cubicBezTo>
                    <a:pt x="3565755" y="235995"/>
                    <a:pt x="3547337" y="221261"/>
                    <a:pt x="3532101" y="204685"/>
                  </a:cubicBezTo>
                  <a:cubicBezTo>
                    <a:pt x="3515274" y="221763"/>
                    <a:pt x="3495601" y="236581"/>
                    <a:pt x="3473081" y="249139"/>
                  </a:cubicBezTo>
                  <a:cubicBezTo>
                    <a:pt x="3468728" y="241437"/>
                    <a:pt x="3461863" y="230637"/>
                    <a:pt x="3452487" y="216741"/>
                  </a:cubicBezTo>
                  <a:cubicBezTo>
                    <a:pt x="3475007" y="205606"/>
                    <a:pt x="3494220" y="192086"/>
                    <a:pt x="3510126" y="176180"/>
                  </a:cubicBezTo>
                  <a:cubicBezTo>
                    <a:pt x="3499912" y="160274"/>
                    <a:pt x="3492043" y="142987"/>
                    <a:pt x="3486518" y="124318"/>
                  </a:cubicBezTo>
                  <a:cubicBezTo>
                    <a:pt x="3483839" y="128504"/>
                    <a:pt x="3481118" y="132439"/>
                    <a:pt x="3478355" y="136122"/>
                  </a:cubicBezTo>
                  <a:cubicBezTo>
                    <a:pt x="3472244" y="126579"/>
                    <a:pt x="3466719" y="118626"/>
                    <a:pt x="3461780" y="112263"/>
                  </a:cubicBezTo>
                  <a:lnTo>
                    <a:pt x="3461780" y="131602"/>
                  </a:lnTo>
                  <a:lnTo>
                    <a:pt x="3404518" y="131602"/>
                  </a:lnTo>
                  <a:lnTo>
                    <a:pt x="3404518" y="195393"/>
                  </a:lnTo>
                  <a:cubicBezTo>
                    <a:pt x="3419420" y="187356"/>
                    <a:pt x="3437167" y="178231"/>
                    <a:pt x="3457761" y="168018"/>
                  </a:cubicBezTo>
                  <a:cubicBezTo>
                    <a:pt x="3458264" y="175385"/>
                    <a:pt x="3459687" y="186770"/>
                    <a:pt x="3462031" y="202174"/>
                  </a:cubicBezTo>
                  <a:cubicBezTo>
                    <a:pt x="3419503" y="223438"/>
                    <a:pt x="3393300" y="238758"/>
                    <a:pt x="3383422" y="248134"/>
                  </a:cubicBezTo>
                  <a:lnTo>
                    <a:pt x="3364837" y="223522"/>
                  </a:lnTo>
                  <a:cubicBezTo>
                    <a:pt x="3369357" y="217996"/>
                    <a:pt x="3371534" y="210964"/>
                    <a:pt x="3371367" y="202425"/>
                  </a:cubicBezTo>
                  <a:lnTo>
                    <a:pt x="3371367" y="99455"/>
                  </a:lnTo>
                  <a:lnTo>
                    <a:pt x="3428628" y="99455"/>
                  </a:lnTo>
                  <a:lnTo>
                    <a:pt x="3428628" y="50732"/>
                  </a:lnTo>
                  <a:lnTo>
                    <a:pt x="3365339" y="50732"/>
                  </a:lnTo>
                  <a:lnTo>
                    <a:pt x="3365339" y="18585"/>
                  </a:lnTo>
                  <a:lnTo>
                    <a:pt x="3461780" y="18585"/>
                  </a:lnTo>
                  <a:lnTo>
                    <a:pt x="3461780" y="98701"/>
                  </a:lnTo>
                  <a:cubicBezTo>
                    <a:pt x="3477435" y="71828"/>
                    <a:pt x="3488485" y="39012"/>
                    <a:pt x="3494931" y="251"/>
                  </a:cubicBezTo>
                  <a:close/>
                  <a:moveTo>
                    <a:pt x="2832999" y="251"/>
                  </a:moveTo>
                  <a:cubicBezTo>
                    <a:pt x="2845389" y="17832"/>
                    <a:pt x="2855854" y="33570"/>
                    <a:pt x="2864393" y="47467"/>
                  </a:cubicBezTo>
                  <a:cubicBezTo>
                    <a:pt x="2861379" y="49309"/>
                    <a:pt x="2850664" y="55420"/>
                    <a:pt x="2832246" y="65801"/>
                  </a:cubicBezTo>
                  <a:cubicBezTo>
                    <a:pt x="2823037" y="48890"/>
                    <a:pt x="2813745" y="32733"/>
                    <a:pt x="2804369" y="17329"/>
                  </a:cubicBezTo>
                  <a:close/>
                  <a:moveTo>
                    <a:pt x="6012042" y="0"/>
                  </a:moveTo>
                  <a:cubicBezTo>
                    <a:pt x="6015474" y="8707"/>
                    <a:pt x="6019074" y="18334"/>
                    <a:pt x="6022842" y="28882"/>
                  </a:cubicBezTo>
                  <a:lnTo>
                    <a:pt x="6113506" y="28882"/>
                  </a:lnTo>
                  <a:lnTo>
                    <a:pt x="6113506" y="78358"/>
                  </a:lnTo>
                  <a:lnTo>
                    <a:pt x="6078848" y="78358"/>
                  </a:lnTo>
                  <a:lnTo>
                    <a:pt x="6078848" y="59522"/>
                  </a:lnTo>
                  <a:lnTo>
                    <a:pt x="5919118" y="59522"/>
                  </a:lnTo>
                  <a:lnTo>
                    <a:pt x="5919118" y="78358"/>
                  </a:lnTo>
                  <a:lnTo>
                    <a:pt x="5884460" y="78358"/>
                  </a:lnTo>
                  <a:lnTo>
                    <a:pt x="5884460" y="28882"/>
                  </a:lnTo>
                  <a:lnTo>
                    <a:pt x="5981276" y="28882"/>
                  </a:lnTo>
                  <a:lnTo>
                    <a:pt x="5973616" y="9042"/>
                  </a:lnTo>
                  <a:close/>
                  <a:moveTo>
                    <a:pt x="2395091" y="0"/>
                  </a:moveTo>
                  <a:cubicBezTo>
                    <a:pt x="2404467" y="19087"/>
                    <a:pt x="2413091" y="38091"/>
                    <a:pt x="2420960" y="57011"/>
                  </a:cubicBezTo>
                  <a:lnTo>
                    <a:pt x="2391826" y="69819"/>
                  </a:lnTo>
                  <a:cubicBezTo>
                    <a:pt x="2384125" y="50230"/>
                    <a:pt x="2375837" y="30557"/>
                    <a:pt x="2366963" y="10800"/>
                  </a:cubicBezTo>
                  <a:close/>
                  <a:moveTo>
                    <a:pt x="1793668" y="0"/>
                  </a:moveTo>
                  <a:lnTo>
                    <a:pt x="1827824" y="5023"/>
                  </a:lnTo>
                  <a:cubicBezTo>
                    <a:pt x="1824810" y="15488"/>
                    <a:pt x="1821503" y="25701"/>
                    <a:pt x="1817904" y="35663"/>
                  </a:cubicBezTo>
                  <a:lnTo>
                    <a:pt x="1926525" y="35663"/>
                  </a:lnTo>
                  <a:lnTo>
                    <a:pt x="1926525" y="64796"/>
                  </a:lnTo>
                  <a:lnTo>
                    <a:pt x="1906433" y="111761"/>
                  </a:lnTo>
                  <a:lnTo>
                    <a:pt x="1873282" y="105231"/>
                  </a:lnTo>
                  <a:lnTo>
                    <a:pt x="1891364" y="66554"/>
                  </a:lnTo>
                  <a:lnTo>
                    <a:pt x="1805597" y="66554"/>
                  </a:lnTo>
                  <a:cubicBezTo>
                    <a:pt x="1798398" y="83046"/>
                    <a:pt x="1790319" y="98701"/>
                    <a:pt x="1781362" y="113519"/>
                  </a:cubicBezTo>
                  <a:cubicBezTo>
                    <a:pt x="1769641" y="106822"/>
                    <a:pt x="1758256" y="100962"/>
                    <a:pt x="1747206" y="95939"/>
                  </a:cubicBezTo>
                  <a:cubicBezTo>
                    <a:pt x="1766628" y="66638"/>
                    <a:pt x="1782115" y="34659"/>
                    <a:pt x="1793668"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fontAlgn="auto"/>
              <a:endParaRPr lang="zh-CN" altLang="en-US" sz="2000" b="1" strike="noStrike" noProof="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PA-任意多边形 22"/>
            <p:cNvSpPr/>
            <p:nvPr>
              <p:custDataLst>
                <p:tags r:id="rId5"/>
              </p:custDataLst>
            </p:nvPr>
          </p:nvSpPr>
          <p:spPr>
            <a:xfrm>
              <a:off x="2242052" y="404335"/>
              <a:ext cx="2655878" cy="1310268"/>
            </a:xfrm>
            <a:custGeom>
              <a:avLst/>
              <a:gdLst/>
              <a:ahLst/>
              <a:cxnLst/>
              <a:rect l="l" t="t" r="r" b="b"/>
              <a:pathLst>
                <a:path w="2887610" h="1424592">
                  <a:moveTo>
                    <a:pt x="441182" y="1043183"/>
                  </a:moveTo>
                  <a:lnTo>
                    <a:pt x="441182" y="1238868"/>
                  </a:lnTo>
                  <a:cubicBezTo>
                    <a:pt x="475338" y="1240291"/>
                    <a:pt x="497398" y="1235785"/>
                    <a:pt x="507360" y="1225348"/>
                  </a:cubicBezTo>
                  <a:cubicBezTo>
                    <a:pt x="517322" y="1214912"/>
                    <a:pt x="522303" y="1194513"/>
                    <a:pt x="522303" y="1164152"/>
                  </a:cubicBezTo>
                  <a:lnTo>
                    <a:pt x="522303" y="1043183"/>
                  </a:lnTo>
                  <a:close/>
                  <a:moveTo>
                    <a:pt x="441182" y="775627"/>
                  </a:moveTo>
                  <a:lnTo>
                    <a:pt x="441182" y="909405"/>
                  </a:lnTo>
                  <a:lnTo>
                    <a:pt x="522303" y="909405"/>
                  </a:lnTo>
                  <a:lnTo>
                    <a:pt x="522303" y="775627"/>
                  </a:lnTo>
                  <a:close/>
                  <a:moveTo>
                    <a:pt x="230553" y="775627"/>
                  </a:moveTo>
                  <a:cubicBezTo>
                    <a:pt x="230553" y="782268"/>
                    <a:pt x="229842" y="826861"/>
                    <a:pt x="228419" y="909405"/>
                  </a:cubicBezTo>
                  <a:lnTo>
                    <a:pt x="304558" y="909405"/>
                  </a:lnTo>
                  <a:lnTo>
                    <a:pt x="304558" y="775627"/>
                  </a:lnTo>
                  <a:close/>
                  <a:moveTo>
                    <a:pt x="441182" y="506648"/>
                  </a:moveTo>
                  <a:lnTo>
                    <a:pt x="441182" y="641849"/>
                  </a:lnTo>
                  <a:lnTo>
                    <a:pt x="522303" y="641849"/>
                  </a:lnTo>
                  <a:lnTo>
                    <a:pt x="522303" y="506648"/>
                  </a:lnTo>
                  <a:close/>
                  <a:moveTo>
                    <a:pt x="230553" y="506648"/>
                  </a:moveTo>
                  <a:lnTo>
                    <a:pt x="230553" y="641849"/>
                  </a:lnTo>
                  <a:lnTo>
                    <a:pt x="304558" y="641849"/>
                  </a:lnTo>
                  <a:lnTo>
                    <a:pt x="304558" y="506648"/>
                  </a:lnTo>
                  <a:close/>
                  <a:moveTo>
                    <a:pt x="1464441" y="468222"/>
                  </a:moveTo>
                  <a:lnTo>
                    <a:pt x="1774692" y="468222"/>
                  </a:lnTo>
                  <a:lnTo>
                    <a:pt x="1774692" y="1047452"/>
                  </a:lnTo>
                  <a:cubicBezTo>
                    <a:pt x="1809797" y="1018989"/>
                    <a:pt x="1839683" y="992897"/>
                    <a:pt x="1864351" y="969178"/>
                  </a:cubicBezTo>
                  <a:lnTo>
                    <a:pt x="1864351" y="902289"/>
                  </a:lnTo>
                  <a:lnTo>
                    <a:pt x="2111983" y="902289"/>
                  </a:lnTo>
                  <a:cubicBezTo>
                    <a:pt x="2034183" y="872877"/>
                    <a:pt x="1951639" y="845836"/>
                    <a:pt x="1864351" y="821168"/>
                  </a:cubicBezTo>
                  <a:lnTo>
                    <a:pt x="1921278" y="703045"/>
                  </a:lnTo>
                  <a:cubicBezTo>
                    <a:pt x="2004771" y="724867"/>
                    <a:pt x="2108662" y="757126"/>
                    <a:pt x="2232952" y="799821"/>
                  </a:cubicBezTo>
                  <a:lnTo>
                    <a:pt x="2180295" y="902289"/>
                  </a:lnTo>
                  <a:lnTo>
                    <a:pt x="2322612" y="902289"/>
                  </a:lnTo>
                  <a:cubicBezTo>
                    <a:pt x="2345382" y="816899"/>
                    <a:pt x="2356768" y="702096"/>
                    <a:pt x="2356768" y="557882"/>
                  </a:cubicBezTo>
                  <a:lnTo>
                    <a:pt x="2550319" y="557882"/>
                  </a:lnTo>
                  <a:cubicBezTo>
                    <a:pt x="2550319" y="691660"/>
                    <a:pt x="2538459" y="806462"/>
                    <a:pt x="2514740" y="902289"/>
                  </a:cubicBezTo>
                  <a:lnTo>
                    <a:pt x="2866262" y="902289"/>
                  </a:lnTo>
                  <a:lnTo>
                    <a:pt x="2866262" y="1060261"/>
                  </a:lnTo>
                  <a:lnTo>
                    <a:pt x="2477737" y="1060261"/>
                  </a:lnTo>
                  <a:cubicBezTo>
                    <a:pt x="2475840" y="1064056"/>
                    <a:pt x="2473942" y="1067851"/>
                    <a:pt x="2472044" y="1071646"/>
                  </a:cubicBezTo>
                  <a:cubicBezTo>
                    <a:pt x="2607720" y="1131419"/>
                    <a:pt x="2746242" y="1194987"/>
                    <a:pt x="2887610" y="1262351"/>
                  </a:cubicBezTo>
                  <a:lnTo>
                    <a:pt x="2787988" y="1423169"/>
                  </a:lnTo>
                  <a:cubicBezTo>
                    <a:pt x="2653261" y="1348215"/>
                    <a:pt x="2515214" y="1275159"/>
                    <a:pt x="2373846" y="1204001"/>
                  </a:cubicBezTo>
                  <a:cubicBezTo>
                    <a:pt x="2283712" y="1298879"/>
                    <a:pt x="2140446" y="1372409"/>
                    <a:pt x="1944049" y="1424592"/>
                  </a:cubicBezTo>
                  <a:cubicBezTo>
                    <a:pt x="1900405" y="1348689"/>
                    <a:pt x="1861505" y="1285596"/>
                    <a:pt x="1827349" y="1235310"/>
                  </a:cubicBezTo>
                  <a:cubicBezTo>
                    <a:pt x="2039876" y="1203052"/>
                    <a:pt x="2184564" y="1144702"/>
                    <a:pt x="2261415" y="1060261"/>
                  </a:cubicBezTo>
                  <a:lnTo>
                    <a:pt x="1892815" y="1060261"/>
                  </a:lnTo>
                  <a:cubicBezTo>
                    <a:pt x="1895661" y="1097263"/>
                    <a:pt x="1899456" y="1133791"/>
                    <a:pt x="1904200" y="1169845"/>
                  </a:cubicBezTo>
                  <a:cubicBezTo>
                    <a:pt x="1800783" y="1246696"/>
                    <a:pt x="1714919" y="1319277"/>
                    <a:pt x="1646607" y="1387589"/>
                  </a:cubicBezTo>
                  <a:lnTo>
                    <a:pt x="1546985" y="1252388"/>
                  </a:lnTo>
                  <a:cubicBezTo>
                    <a:pt x="1571653" y="1226771"/>
                    <a:pt x="1583987" y="1186923"/>
                    <a:pt x="1583987" y="1132842"/>
                  </a:cubicBezTo>
                  <a:lnTo>
                    <a:pt x="1583987" y="653234"/>
                  </a:lnTo>
                  <a:lnTo>
                    <a:pt x="1464441" y="653234"/>
                  </a:lnTo>
                  <a:close/>
                  <a:moveTo>
                    <a:pt x="288903" y="246208"/>
                  </a:moveTo>
                  <a:cubicBezTo>
                    <a:pt x="262812" y="288903"/>
                    <a:pt x="234348" y="330175"/>
                    <a:pt x="203513" y="370024"/>
                  </a:cubicBezTo>
                  <a:lnTo>
                    <a:pt x="370735" y="370024"/>
                  </a:lnTo>
                  <a:lnTo>
                    <a:pt x="439759" y="246208"/>
                  </a:lnTo>
                  <a:close/>
                  <a:moveTo>
                    <a:pt x="1027528" y="214898"/>
                  </a:moveTo>
                  <a:cubicBezTo>
                    <a:pt x="1021835" y="275146"/>
                    <a:pt x="1010213" y="327566"/>
                    <a:pt x="992660" y="372158"/>
                  </a:cubicBezTo>
                  <a:cubicBezTo>
                    <a:pt x="1040099" y="374530"/>
                    <a:pt x="1075441" y="375716"/>
                    <a:pt x="1098687" y="375716"/>
                  </a:cubicBezTo>
                  <a:cubicBezTo>
                    <a:pt x="1133317" y="375716"/>
                    <a:pt x="1156443" y="367177"/>
                    <a:pt x="1168066" y="350099"/>
                  </a:cubicBezTo>
                  <a:cubicBezTo>
                    <a:pt x="1179689" y="333021"/>
                    <a:pt x="1185500" y="287954"/>
                    <a:pt x="1185500" y="214898"/>
                  </a:cubicBezTo>
                  <a:close/>
                  <a:moveTo>
                    <a:pt x="711585" y="59773"/>
                  </a:moveTo>
                  <a:lnTo>
                    <a:pt x="1377628" y="59773"/>
                  </a:lnTo>
                  <a:cubicBezTo>
                    <a:pt x="1375256" y="260914"/>
                    <a:pt x="1364226" y="382714"/>
                    <a:pt x="1344539" y="425171"/>
                  </a:cubicBezTo>
                  <a:cubicBezTo>
                    <a:pt x="1324852" y="467629"/>
                    <a:pt x="1297574" y="497753"/>
                    <a:pt x="1262707" y="515543"/>
                  </a:cubicBezTo>
                  <a:cubicBezTo>
                    <a:pt x="1227839" y="533332"/>
                    <a:pt x="1149446" y="542227"/>
                    <a:pt x="1027528" y="542227"/>
                  </a:cubicBezTo>
                  <a:cubicBezTo>
                    <a:pt x="1018515" y="483403"/>
                    <a:pt x="1005943" y="428848"/>
                    <a:pt x="989814" y="378563"/>
                  </a:cubicBezTo>
                  <a:cubicBezTo>
                    <a:pt x="958030" y="453516"/>
                    <a:pt x="894699" y="520405"/>
                    <a:pt x="799821" y="579230"/>
                  </a:cubicBezTo>
                  <a:cubicBezTo>
                    <a:pt x="762819" y="527995"/>
                    <a:pt x="720124" y="477236"/>
                    <a:pt x="671736" y="426950"/>
                  </a:cubicBezTo>
                  <a:cubicBezTo>
                    <a:pt x="778948" y="372870"/>
                    <a:pt x="836349" y="302186"/>
                    <a:pt x="843939" y="214898"/>
                  </a:cubicBezTo>
                  <a:lnTo>
                    <a:pt x="711585" y="214898"/>
                  </a:lnTo>
                  <a:close/>
                  <a:moveTo>
                    <a:pt x="1655146" y="25617"/>
                  </a:moveTo>
                  <a:cubicBezTo>
                    <a:pt x="1720611" y="111007"/>
                    <a:pt x="1781808" y="197820"/>
                    <a:pt x="1838734" y="286057"/>
                  </a:cubicBezTo>
                  <a:cubicBezTo>
                    <a:pt x="1795091" y="313571"/>
                    <a:pt x="1739587" y="346778"/>
                    <a:pt x="1672224" y="385679"/>
                  </a:cubicBezTo>
                  <a:cubicBezTo>
                    <a:pt x="1619092" y="288903"/>
                    <a:pt x="1562165" y="198769"/>
                    <a:pt x="1501443" y="115276"/>
                  </a:cubicBezTo>
                  <a:close/>
                  <a:moveTo>
                    <a:pt x="2265685" y="9962"/>
                  </a:moveTo>
                  <a:lnTo>
                    <a:pt x="2462082" y="9962"/>
                  </a:lnTo>
                  <a:lnTo>
                    <a:pt x="2462082" y="125239"/>
                  </a:lnTo>
                  <a:lnTo>
                    <a:pt x="2820721" y="125239"/>
                  </a:lnTo>
                  <a:lnTo>
                    <a:pt x="2820721" y="281787"/>
                  </a:lnTo>
                  <a:lnTo>
                    <a:pt x="2462082" y="281787"/>
                  </a:lnTo>
                  <a:lnTo>
                    <a:pt x="2462082" y="371447"/>
                  </a:lnTo>
                  <a:lnTo>
                    <a:pt x="2876224" y="371447"/>
                  </a:lnTo>
                  <a:lnTo>
                    <a:pt x="2876224" y="523726"/>
                  </a:lnTo>
                  <a:lnTo>
                    <a:pt x="2827837" y="727239"/>
                  </a:lnTo>
                  <a:lnTo>
                    <a:pt x="2648517" y="700199"/>
                  </a:lnTo>
                  <a:lnTo>
                    <a:pt x="2704021" y="532265"/>
                  </a:lnTo>
                  <a:lnTo>
                    <a:pt x="2046517" y="532265"/>
                  </a:lnTo>
                  <a:cubicBezTo>
                    <a:pt x="2120522" y="555984"/>
                    <a:pt x="2206861" y="586345"/>
                    <a:pt x="2305534" y="623348"/>
                  </a:cubicBezTo>
                  <a:lnTo>
                    <a:pt x="2237222" y="751433"/>
                  </a:lnTo>
                  <a:cubicBezTo>
                    <a:pt x="2151831" y="712533"/>
                    <a:pt x="2056479" y="675531"/>
                    <a:pt x="1951165" y="640426"/>
                  </a:cubicBezTo>
                  <a:lnTo>
                    <a:pt x="2008091" y="532265"/>
                  </a:lnTo>
                  <a:lnTo>
                    <a:pt x="1848697" y="532265"/>
                  </a:lnTo>
                  <a:lnTo>
                    <a:pt x="1848697" y="371447"/>
                  </a:lnTo>
                  <a:lnTo>
                    <a:pt x="2265685" y="371447"/>
                  </a:lnTo>
                  <a:lnTo>
                    <a:pt x="2265685" y="281787"/>
                  </a:lnTo>
                  <a:lnTo>
                    <a:pt x="1912739" y="281787"/>
                  </a:lnTo>
                  <a:lnTo>
                    <a:pt x="1912739" y="125239"/>
                  </a:lnTo>
                  <a:lnTo>
                    <a:pt x="2265685" y="125239"/>
                  </a:lnTo>
                  <a:close/>
                  <a:moveTo>
                    <a:pt x="229130" y="0"/>
                  </a:moveTo>
                  <a:lnTo>
                    <a:pt x="402757" y="22770"/>
                  </a:lnTo>
                  <a:cubicBezTo>
                    <a:pt x="390897" y="51234"/>
                    <a:pt x="378326" y="79223"/>
                    <a:pt x="365043" y="106737"/>
                  </a:cubicBezTo>
                  <a:lnTo>
                    <a:pt x="623348" y="106737"/>
                  </a:lnTo>
                  <a:lnTo>
                    <a:pt x="623348" y="240515"/>
                  </a:lnTo>
                  <a:lnTo>
                    <a:pt x="550766" y="370024"/>
                  </a:lnTo>
                  <a:lnTo>
                    <a:pt x="670313" y="370024"/>
                  </a:lnTo>
                  <a:lnTo>
                    <a:pt x="670313" y="869556"/>
                  </a:lnTo>
                  <a:cubicBezTo>
                    <a:pt x="726765" y="777524"/>
                    <a:pt x="762819" y="681698"/>
                    <a:pt x="778473" y="582076"/>
                  </a:cubicBezTo>
                  <a:lnTo>
                    <a:pt x="933599" y="603423"/>
                  </a:lnTo>
                  <a:cubicBezTo>
                    <a:pt x="928381" y="633310"/>
                    <a:pt x="922451" y="662248"/>
                    <a:pt x="915809" y="690237"/>
                  </a:cubicBezTo>
                  <a:lnTo>
                    <a:pt x="1003334" y="690237"/>
                  </a:lnTo>
                  <a:lnTo>
                    <a:pt x="1003334" y="570690"/>
                  </a:lnTo>
                  <a:lnTo>
                    <a:pt x="1182653" y="570690"/>
                  </a:lnTo>
                  <a:lnTo>
                    <a:pt x="1182653" y="690237"/>
                  </a:lnTo>
                  <a:lnTo>
                    <a:pt x="1380474" y="690237"/>
                  </a:lnTo>
                  <a:lnTo>
                    <a:pt x="1380474" y="846785"/>
                  </a:lnTo>
                  <a:lnTo>
                    <a:pt x="1182653" y="846785"/>
                  </a:lnTo>
                  <a:lnTo>
                    <a:pt x="1182653" y="1003334"/>
                  </a:lnTo>
                  <a:lnTo>
                    <a:pt x="1414630" y="1003334"/>
                  </a:lnTo>
                  <a:lnTo>
                    <a:pt x="1414630" y="1159882"/>
                  </a:lnTo>
                  <a:lnTo>
                    <a:pt x="1182653" y="1159882"/>
                  </a:lnTo>
                  <a:lnTo>
                    <a:pt x="1182653" y="1407514"/>
                  </a:lnTo>
                  <a:lnTo>
                    <a:pt x="1003334" y="1407514"/>
                  </a:lnTo>
                  <a:lnTo>
                    <a:pt x="1003334" y="1159882"/>
                  </a:lnTo>
                  <a:lnTo>
                    <a:pt x="710161" y="1159882"/>
                  </a:lnTo>
                  <a:lnTo>
                    <a:pt x="710161" y="1003334"/>
                  </a:lnTo>
                  <a:lnTo>
                    <a:pt x="1003334" y="1003334"/>
                  </a:lnTo>
                  <a:lnTo>
                    <a:pt x="1003334" y="846785"/>
                  </a:lnTo>
                  <a:lnTo>
                    <a:pt x="869556" y="846785"/>
                  </a:lnTo>
                  <a:cubicBezTo>
                    <a:pt x="851529" y="893750"/>
                    <a:pt x="831131" y="936445"/>
                    <a:pt x="808360" y="974870"/>
                  </a:cubicBezTo>
                  <a:cubicBezTo>
                    <a:pt x="758075" y="946881"/>
                    <a:pt x="712059" y="923874"/>
                    <a:pt x="670313" y="905847"/>
                  </a:cubicBezTo>
                  <a:lnTo>
                    <a:pt x="670313" y="1209693"/>
                  </a:lnTo>
                  <a:cubicBezTo>
                    <a:pt x="670313" y="1264723"/>
                    <a:pt x="660825" y="1307536"/>
                    <a:pt x="641849" y="1338134"/>
                  </a:cubicBezTo>
                  <a:cubicBezTo>
                    <a:pt x="622874" y="1368732"/>
                    <a:pt x="594766" y="1386996"/>
                    <a:pt x="557527" y="1392926"/>
                  </a:cubicBezTo>
                  <a:cubicBezTo>
                    <a:pt x="520287" y="1398856"/>
                    <a:pt x="478185" y="1401821"/>
                    <a:pt x="431220" y="1401821"/>
                  </a:cubicBezTo>
                  <a:lnTo>
                    <a:pt x="413431" y="1312161"/>
                  </a:lnTo>
                  <a:lnTo>
                    <a:pt x="304558" y="1312161"/>
                  </a:lnTo>
                  <a:lnTo>
                    <a:pt x="304558" y="1043183"/>
                  </a:lnTo>
                  <a:lnTo>
                    <a:pt x="219880" y="1043183"/>
                  </a:lnTo>
                  <a:cubicBezTo>
                    <a:pt x="205648" y="1204001"/>
                    <a:pt x="176947" y="1331137"/>
                    <a:pt x="133778" y="1424592"/>
                  </a:cubicBezTo>
                  <a:cubicBezTo>
                    <a:pt x="87288" y="1366716"/>
                    <a:pt x="42695" y="1318329"/>
                    <a:pt x="0" y="1279429"/>
                  </a:cubicBezTo>
                  <a:cubicBezTo>
                    <a:pt x="53132" y="1157985"/>
                    <a:pt x="79697" y="980563"/>
                    <a:pt x="79697" y="747163"/>
                  </a:cubicBezTo>
                  <a:lnTo>
                    <a:pt x="79697" y="511629"/>
                  </a:lnTo>
                  <a:cubicBezTo>
                    <a:pt x="70684" y="520642"/>
                    <a:pt x="61671" y="529419"/>
                    <a:pt x="52657" y="537958"/>
                  </a:cubicBezTo>
                  <a:cubicBezTo>
                    <a:pt x="41272" y="476287"/>
                    <a:pt x="24668" y="410347"/>
                    <a:pt x="2846" y="340137"/>
                  </a:cubicBezTo>
                  <a:cubicBezTo>
                    <a:pt x="100571" y="240515"/>
                    <a:pt x="175999" y="127136"/>
                    <a:pt x="229130" y="0"/>
                  </a:cubicBezTo>
                  <a:close/>
                </a:path>
              </a:pathLst>
            </a:custGeom>
            <a:solidFill>
              <a:srgbClr val="E6001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fontAlgn="auto"/>
              <a:endParaRPr lang="zh-CN" altLang="en-US" sz="3200" strike="noStrike" noProof="1">
                <a:solidFill>
                  <a:srgbClr val="004DA1"/>
                </a:solidFill>
                <a:effectLst>
                  <a:outerShdw blurRad="38100" dist="38100" dir="2700000" algn="tl">
                    <a:srgbClr val="000000">
                      <a:alpha val="43137"/>
                    </a:srgbClr>
                  </a:outerShdw>
                </a:effectLst>
              </a:endParaRPr>
            </a:p>
          </p:txBody>
        </p:sp>
      </p:grpSp>
      <p:cxnSp>
        <p:nvCxnSpPr>
          <p:cNvPr id="14" name="直接连接符 13"/>
          <p:cNvCxnSpPr/>
          <p:nvPr userDrawn="1"/>
        </p:nvCxnSpPr>
        <p:spPr>
          <a:xfrm>
            <a:off x="8975725" y="739775"/>
            <a:ext cx="2959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6146" name="文本框 6"/>
          <p:cNvSpPr txBox="1"/>
          <p:nvPr userDrawn="1"/>
        </p:nvSpPr>
        <p:spPr>
          <a:xfrm>
            <a:off x="-8047037" y="-12720637"/>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47" name="文本框 7"/>
          <p:cNvSpPr txBox="1"/>
          <p:nvPr userDrawn="1"/>
        </p:nvSpPr>
        <p:spPr>
          <a:xfrm>
            <a:off x="-36941125" y="-101901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48" name="文本框 8"/>
          <p:cNvSpPr txBox="1"/>
          <p:nvPr userDrawn="1"/>
        </p:nvSpPr>
        <p:spPr>
          <a:xfrm>
            <a:off x="-34167762" y="16510000"/>
            <a:ext cx="26730325" cy="1862138"/>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49" name="文本框 9"/>
          <p:cNvSpPr txBox="1"/>
          <p:nvPr userDrawn="1"/>
        </p:nvSpPr>
        <p:spPr>
          <a:xfrm>
            <a:off x="-3932237" y="14955838"/>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50" name="文本框 10"/>
          <p:cNvSpPr txBox="1"/>
          <p:nvPr userDrawn="1"/>
        </p:nvSpPr>
        <p:spPr>
          <a:xfrm>
            <a:off x="-23575962" y="12117388"/>
            <a:ext cx="15419387"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51" name="文本框 12"/>
          <p:cNvSpPr txBox="1"/>
          <p:nvPr userDrawn="1"/>
        </p:nvSpPr>
        <p:spPr>
          <a:xfrm>
            <a:off x="-24460200" y="-40306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52" name="文本框 13"/>
          <p:cNvSpPr txBox="1"/>
          <p:nvPr userDrawn="1"/>
        </p:nvSpPr>
        <p:spPr>
          <a:xfrm>
            <a:off x="-4892675" y="-8375650"/>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编辑母版文本样式</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hasCustomPrompt="1"/>
          </p:nvPr>
        </p:nvSpPr>
        <p:spPr>
          <a:xfrm>
            <a:off x="838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hasCustomPrompt="1"/>
          </p:nvPr>
        </p:nvSpPr>
        <p:spPr>
          <a:xfrm>
            <a:off x="6172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4" name="内容占位符 3"/>
          <p:cNvSpPr>
            <a:spLocks noGrp="1"/>
          </p:cNvSpPr>
          <p:nvPr>
            <p:ph sz="half" idx="2" hasCustomPrompt="1"/>
          </p:nvPr>
        </p:nvSpPr>
        <p:spPr>
          <a:xfrm>
            <a:off x="839788" y="2505075"/>
            <a:ext cx="5157787"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6" name="内容占位符 5"/>
          <p:cNvSpPr>
            <a:spLocks noGrp="1"/>
          </p:cNvSpPr>
          <p:nvPr>
            <p:ph sz="quarter" idx="4" hasCustomPrompt="1"/>
          </p:nvPr>
        </p:nvSpPr>
        <p:spPr>
          <a:xfrm>
            <a:off x="6172200" y="2505075"/>
            <a:ext cx="5183188"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DBDBDB"/>
        </a:solidFill>
        <a:effectLst/>
      </p:bgPr>
    </p:bg>
    <p:spTree>
      <p:nvGrpSpPr>
        <p:cNvPr id="1" name=""/>
        <p:cNvGrpSpPr/>
        <p:nvPr/>
      </p:nvGrpSpPr>
      <p:grpSpPr>
        <a:xfrm>
          <a:off x="0" y="0"/>
          <a:ext cx="0" cy="0"/>
          <a:chOff x="0" y="0"/>
          <a:chExt cx="0" cy="0"/>
        </a:xfrm>
      </p:grpSpPr>
      <p:sp>
        <p:nvSpPr>
          <p:cNvPr id="5" name="任意多边形: 形状 4"/>
          <p:cNvSpPr/>
          <p:nvPr userDrawn="1"/>
        </p:nvSpPr>
        <p:spPr>
          <a:xfrm>
            <a:off x="0" y="6586538"/>
            <a:ext cx="11223625" cy="290513"/>
          </a:xfrm>
          <a:custGeom>
            <a:avLst/>
            <a:gdLst>
              <a:gd name="connsiteX0" fmla="*/ 0 w 11224268"/>
              <a:gd name="connsiteY0" fmla="*/ 0 h 289560"/>
              <a:gd name="connsiteX1" fmla="*/ 11224268 w 11224268"/>
              <a:gd name="connsiteY1" fmla="*/ 0 h 289560"/>
              <a:gd name="connsiteX2" fmla="*/ 10934708 w 11224268"/>
              <a:gd name="connsiteY2" fmla="*/ 289560 h 289560"/>
              <a:gd name="connsiteX3" fmla="*/ 0 w 11224268"/>
              <a:gd name="connsiteY3" fmla="*/ 289560 h 289560"/>
              <a:gd name="connsiteX4" fmla="*/ 0 w 11224268"/>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268" h="289560">
                <a:moveTo>
                  <a:pt x="0" y="0"/>
                </a:moveTo>
                <a:lnTo>
                  <a:pt x="11224268" y="0"/>
                </a:lnTo>
                <a:lnTo>
                  <a:pt x="10934708" y="289560"/>
                </a:lnTo>
                <a:lnTo>
                  <a:pt x="0" y="289560"/>
                </a:lnTo>
                <a:lnTo>
                  <a:pt x="0" y="0"/>
                </a:lnTo>
                <a:close/>
              </a:path>
            </a:pathLst>
          </a:cu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任意多边形: 形状 5"/>
          <p:cNvSpPr/>
          <p:nvPr userDrawn="1"/>
        </p:nvSpPr>
        <p:spPr>
          <a:xfrm>
            <a:off x="11010900" y="6586538"/>
            <a:ext cx="1181100" cy="290513"/>
          </a:xfrm>
          <a:custGeom>
            <a:avLst/>
            <a:gdLst>
              <a:gd name="connsiteX0" fmla="*/ 289560 w 1181100"/>
              <a:gd name="connsiteY0" fmla="*/ 0 h 289560"/>
              <a:gd name="connsiteX1" fmla="*/ 1181100 w 1181100"/>
              <a:gd name="connsiteY1" fmla="*/ 0 h 289560"/>
              <a:gd name="connsiteX2" fmla="*/ 1181100 w 1181100"/>
              <a:gd name="connsiteY2" fmla="*/ 289560 h 289560"/>
              <a:gd name="connsiteX3" fmla="*/ 0 w 1181100"/>
              <a:gd name="connsiteY3" fmla="*/ 289560 h 289560"/>
              <a:gd name="connsiteX4" fmla="*/ 289560 w 1181100"/>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289560">
                <a:moveTo>
                  <a:pt x="289560" y="0"/>
                </a:moveTo>
                <a:lnTo>
                  <a:pt x="1181100" y="0"/>
                </a:lnTo>
                <a:lnTo>
                  <a:pt x="1181100" y="289560"/>
                </a:lnTo>
                <a:lnTo>
                  <a:pt x="0" y="289560"/>
                </a:lnTo>
                <a:lnTo>
                  <a:pt x="289560" y="0"/>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124" name="灯片编号占位符 3"/>
          <p:cNvSpPr txBox="1"/>
          <p:nvPr userDrawn="1"/>
        </p:nvSpPr>
        <p:spPr>
          <a:xfrm>
            <a:off x="11601450" y="6586538"/>
            <a:ext cx="495300" cy="365125"/>
          </a:xfrm>
          <a:prstGeom prst="rect">
            <a:avLst/>
          </a:prstGeom>
          <a:noFill/>
          <a:ln w="9525">
            <a:noFill/>
          </a:ln>
        </p:spPr>
        <p:txBody>
          <a:bodyPr anchor="t"/>
          <a:lstStyle/>
          <a:p>
            <a:pPr lvl="0" indent="0"/>
            <a:fld id="{9A0DB2DC-4C9A-4742-B13C-FB6460FD3503}" type="slidenum">
              <a:rPr lang="zh-CN" altLang="en-US" sz="1200">
                <a:solidFill>
                  <a:schemeClr val="bg1"/>
                </a:solidFill>
                <a:latin typeface="微软雅黑" panose="020B0503020204020204" pitchFamily="34" charset="-122"/>
                <a:ea typeface="微软雅黑" panose="020B0503020204020204" pitchFamily="34" charset="-122"/>
              </a:rPr>
            </a:fld>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5125"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650" y="178268"/>
            <a:ext cx="889000" cy="545031"/>
          </a:xfrm>
          <a:prstGeom prst="rect">
            <a:avLst/>
          </a:prstGeom>
          <a:noFill/>
          <a:ln w="9525">
            <a:noFill/>
          </a:ln>
        </p:spPr>
      </p:pic>
      <p:cxnSp>
        <p:nvCxnSpPr>
          <p:cNvPr id="9" name="直接连接符 8"/>
          <p:cNvCxnSpPr/>
          <p:nvPr userDrawn="1"/>
        </p:nvCxnSpPr>
        <p:spPr>
          <a:xfrm>
            <a:off x="1235075" y="271463"/>
            <a:ext cx="0" cy="596900"/>
          </a:xfrm>
          <a:prstGeom prst="line">
            <a:avLst/>
          </a:prstGeom>
          <a:ln>
            <a:solidFill>
              <a:srgbClr val="004DA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033689" y="6423887"/>
            <a:ext cx="21948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
        <p:nvSpPr>
          <p:cNvPr id="15" name="文本框 14"/>
          <p:cNvSpPr txBox="1"/>
          <p:nvPr userDrawn="1"/>
        </p:nvSpPr>
        <p:spPr>
          <a:xfrm>
            <a:off x="251470" y="665633"/>
            <a:ext cx="987425" cy="276999"/>
          </a:xfrm>
          <a:prstGeom prst="rect">
            <a:avLst/>
          </a:prstGeom>
          <a:noFill/>
        </p:spPr>
        <p:txBody>
          <a:bodyPr wrap="square" rtlCol="0">
            <a:spAutoFit/>
          </a:bodyPr>
          <a:lstStyle/>
          <a:p>
            <a:r>
              <a:rPr lang="zh-CN" altLang="en-US" sz="1200" dirty="0">
                <a:solidFill>
                  <a:srgbClr val="004DA1"/>
                </a:solidFill>
                <a:latin typeface="方正大黑简体" panose="03000509000000000000" pitchFamily="65" charset="-122"/>
                <a:ea typeface="方正大黑简体" panose="03000509000000000000" pitchFamily="65" charset="-122"/>
              </a:rPr>
              <a:t>纳税人学堂</a:t>
            </a:r>
            <a:endParaRPr lang="zh-CN" altLang="en-US" sz="1200" dirty="0"/>
          </a:p>
        </p:txBody>
      </p:sp>
      <p:sp>
        <p:nvSpPr>
          <p:cNvPr id="7" name="文本框 6"/>
          <p:cNvSpPr txBox="1"/>
          <p:nvPr userDrawn="1"/>
        </p:nvSpPr>
        <p:spPr>
          <a:xfrm>
            <a:off x="10119157" y="6054555"/>
            <a:ext cx="2364260" cy="369332"/>
          </a:xfrm>
          <a:prstGeom prst="rect">
            <a:avLst/>
          </a:prstGeom>
          <a:noFill/>
        </p:spPr>
        <p:txBody>
          <a:bodyPr wrap="square" rtlCol="0">
            <a:spAutoFit/>
          </a:bodyPr>
          <a:lstStyle/>
          <a:p>
            <a:r>
              <a:rPr lang="zh-CN" altLang="en-US" dirty="0">
                <a:solidFill>
                  <a:srgbClr val="004DA1"/>
                </a:solidFill>
                <a:latin typeface="方正大黑简体" panose="03000509000000000000" pitchFamily="65" charset="-122"/>
                <a:ea typeface="方正大黑简体" panose="03000509000000000000" pitchFamily="65" charset="-122"/>
              </a:rPr>
              <a:t>广西税务在线直播</a:t>
            </a:r>
            <a:endParaRPr lang="zh-CN" altLang="en-US" dirty="0">
              <a:solidFill>
                <a:srgbClr val="004DA1"/>
              </a:solidFill>
              <a:latin typeface="方正大黑简体" panose="03000509000000000000" pitchFamily="65" charset="-122"/>
              <a:ea typeface="方正大黑简体" panose="03000509000000000000" pitchFamily="65"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lstStyle/>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lstStyle/>
          <a:p>
            <a:pPr lvl="0" indent="-228600"/>
            <a:r>
              <a:rPr lang="zh-CN" altLang="en-US"/>
              <a:t>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lstStyle/>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lstStyle/>
          <a:p>
            <a:pPr lvl="0" indent="-228600"/>
            <a:r>
              <a:rPr lang="zh-CN" altLang="en-US"/>
              <a:t>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9" Type="http://schemas.openxmlformats.org/officeDocument/2006/relationships/diagramQuickStyle" Target="../diagrams/quickStyle4.xml"/><Relationship Id="rId8" Type="http://schemas.openxmlformats.org/officeDocument/2006/relationships/diagramLayout" Target="../diagrams/layout4.xml"/><Relationship Id="rId7" Type="http://schemas.openxmlformats.org/officeDocument/2006/relationships/diagramData" Target="../diagrams/data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2" Type="http://schemas.openxmlformats.org/officeDocument/2006/relationships/slideLayout" Target="../slideLayouts/slideLayout7.xml"/><Relationship Id="rId11" Type="http://schemas.microsoft.com/office/2007/relationships/diagramDrawing" Target="../diagrams/drawing4.xml"/><Relationship Id="rId10" Type="http://schemas.openxmlformats.org/officeDocument/2006/relationships/diagramColors" Target="../diagrams/colors4.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DA1"/>
        </a:solidFill>
        <a:effectLst/>
      </p:bgPr>
    </p:bg>
    <p:spTree>
      <p:nvGrpSpPr>
        <p:cNvPr id="1" name=""/>
        <p:cNvGrpSpPr/>
        <p:nvPr/>
      </p:nvGrpSpPr>
      <p:grpSpPr>
        <a:xfrm>
          <a:off x="0" y="0"/>
          <a:ext cx="0" cy="0"/>
          <a:chOff x="0" y="0"/>
          <a:chExt cx="0" cy="0"/>
        </a:xfrm>
      </p:grpSpPr>
      <p:sp>
        <p:nvSpPr>
          <p:cNvPr id="9" name="矩形 8"/>
          <p:cNvSpPr/>
          <p:nvPr/>
        </p:nvSpPr>
        <p:spPr>
          <a:xfrm>
            <a:off x="-635" y="0"/>
            <a:ext cx="12192000" cy="6858000"/>
          </a:xfrm>
          <a:prstGeom prst="rect">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13315" name="图片 4"/>
          <p:cNvPicPr>
            <a:picLocks noChangeAspect="1"/>
          </p:cNvPicPr>
          <p:nvPr/>
        </p:nvPicPr>
        <p:blipFill>
          <a:blip r:embed="rId1" cstate="print"/>
          <a:stretch>
            <a:fillRect/>
          </a:stretch>
        </p:blipFill>
        <p:spPr>
          <a:xfrm>
            <a:off x="5048250" y="492125"/>
            <a:ext cx="2093913" cy="1409700"/>
          </a:xfrm>
          <a:prstGeom prst="rect">
            <a:avLst/>
          </a:prstGeom>
          <a:noFill/>
          <a:ln w="9525">
            <a:noFill/>
          </a:ln>
        </p:spPr>
      </p:pic>
      <p:grpSp>
        <p:nvGrpSpPr>
          <p:cNvPr id="13316" name="组合 6"/>
          <p:cNvGrpSpPr/>
          <p:nvPr/>
        </p:nvGrpSpPr>
        <p:grpSpPr>
          <a:xfrm>
            <a:off x="1228598" y="2398152"/>
            <a:ext cx="7935482" cy="1524620"/>
            <a:chOff x="1103030" y="2733960"/>
            <a:chExt cx="7934583" cy="1524798"/>
          </a:xfrm>
        </p:grpSpPr>
        <p:sp>
          <p:nvSpPr>
            <p:cNvPr id="2" name="矩形 1"/>
            <p:cNvSpPr/>
            <p:nvPr/>
          </p:nvSpPr>
          <p:spPr>
            <a:xfrm>
              <a:off x="3483323" y="2733960"/>
              <a:ext cx="4990535" cy="1322224"/>
            </a:xfrm>
            <a:prstGeom prst="rect">
              <a:avLst/>
            </a:prstGeom>
          </p:spPr>
          <p:txBody>
            <a:bodyPr wrap="none">
              <a:spAutoFit/>
            </a:bodyPr>
            <a:lstStyle/>
            <a:p>
              <a:pPr algn="ctr" fontAlgn="auto"/>
              <a:r>
                <a:rPr lang="en-US"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rPr>
                <a:t>2019</a:t>
              </a:r>
              <a:r>
                <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rPr>
                <a:t>年个税年度汇算</a:t>
              </a:r>
              <a:endPar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endParaRPr>
            </a:p>
            <a:p>
              <a:pPr algn="ctr" fontAlgn="auto"/>
              <a:r>
                <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rPr>
                <a:t>热点问题解析</a:t>
              </a:r>
              <a:endPar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endParaRPr>
            </a:p>
          </p:txBody>
        </p:sp>
        <p:sp>
          <p:nvSpPr>
            <p:cNvPr id="13318" name="矩形 5"/>
            <p:cNvSpPr/>
            <p:nvPr/>
          </p:nvSpPr>
          <p:spPr>
            <a:xfrm>
              <a:off x="1103030" y="3736727"/>
              <a:ext cx="7934583" cy="522031"/>
            </a:xfrm>
            <a:prstGeom prst="rect">
              <a:avLst/>
            </a:prstGeom>
            <a:noFill/>
            <a:ln w="9525">
              <a:noFill/>
            </a:ln>
          </p:spPr>
          <p:txBody>
            <a:bodyPr wrap="square" anchor="t">
              <a:spAutoFit/>
            </a:bodyPr>
            <a:lstStyle/>
            <a:p>
              <a:pPr algn="ct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13319" name="文本框 7"/>
          <p:cNvSpPr txBox="1"/>
          <p:nvPr/>
        </p:nvSpPr>
        <p:spPr>
          <a:xfrm>
            <a:off x="4176395" y="4847273"/>
            <a:ext cx="3840480" cy="922020"/>
          </a:xfrm>
          <a:prstGeom prst="rect">
            <a:avLst/>
          </a:prstGeom>
          <a:noFill/>
          <a:ln w="9525">
            <a:noFill/>
          </a:ln>
        </p:spPr>
        <p:txBody>
          <a:bodyPr wrap="none" anchor="t">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国家税务总局广西壮族自治区税务局</a:t>
            </a: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en-US" altLang="zh-CN" dirty="0">
                <a:solidFill>
                  <a:schemeClr val="bg1"/>
                </a:solidFill>
                <a:latin typeface="微软雅黑" panose="020B0503020204020204" pitchFamily="34" charset="-122"/>
                <a:ea typeface="微软雅黑" panose="020B0503020204020204" pitchFamily="34" charset="-122"/>
              </a:rPr>
              <a:t>2020</a:t>
            </a:r>
            <a:r>
              <a:rPr lang="zh-CN" altLang="en-US" dirty="0" smtClean="0">
                <a:solidFill>
                  <a:schemeClr val="bg1"/>
                </a:solidFill>
                <a:latin typeface="微软雅黑" panose="020B0503020204020204" pitchFamily="34" charset="-122"/>
                <a:ea typeface="微软雅黑" panose="020B0503020204020204" pitchFamily="34" charset="-122"/>
              </a:rPr>
              <a:t>年</a:t>
            </a:r>
            <a:r>
              <a:rPr lang="en-US" altLang="zh-CN" dirty="0" smtClean="0">
                <a:solidFill>
                  <a:schemeClr val="bg1"/>
                </a:solidFill>
                <a:latin typeface="微软雅黑" panose="020B0503020204020204" pitchFamily="34" charset="-122"/>
                <a:ea typeface="微软雅黑" panose="020B0503020204020204" pitchFamily="34" charset="-122"/>
              </a:rPr>
              <a:t>6</a:t>
            </a:r>
            <a:r>
              <a:rPr lang="zh-CN" altLang="en-US" dirty="0" smtClean="0">
                <a:solidFill>
                  <a:schemeClr val="bg1"/>
                </a:solidFill>
                <a:latin typeface="微软雅黑" panose="020B0503020204020204" pitchFamily="34" charset="-122"/>
                <a:ea typeface="微软雅黑" panose="020B0503020204020204" pitchFamily="34" charset="-122"/>
              </a:rPr>
              <a:t>月</a:t>
            </a:r>
            <a:r>
              <a:rPr lang="en-US" altLang="zh-CN" dirty="0" smtClean="0">
                <a:solidFill>
                  <a:schemeClr val="bg1"/>
                </a:solidFill>
                <a:latin typeface="微软雅黑" panose="020B0503020204020204" pitchFamily="34" charset="-122"/>
                <a:ea typeface="微软雅黑" panose="020B0503020204020204" pitchFamily="34" charset="-122"/>
              </a:rPr>
              <a:t>3</a:t>
            </a:r>
            <a:r>
              <a:rPr lang="zh-CN" altLang="en-US" dirty="0" smtClean="0">
                <a:solidFill>
                  <a:schemeClr val="bg1"/>
                </a:solidFill>
                <a:latin typeface="微软雅黑" panose="020B0503020204020204" pitchFamily="34" charset="-122"/>
                <a:ea typeface="微软雅黑" panose="020B0503020204020204" pitchFamily="34" charset="-122"/>
              </a:rPr>
              <a:t>日</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6" name="文本框 5"/>
          <p:cNvSpPr txBox="1"/>
          <p:nvPr/>
        </p:nvSpPr>
        <p:spPr>
          <a:xfrm>
            <a:off x="629920" y="1447800"/>
            <a:ext cx="6965315" cy="521970"/>
          </a:xfrm>
          <a:prstGeom prst="rect">
            <a:avLst/>
          </a:prstGeom>
          <a:noFill/>
        </p:spPr>
        <p:txBody>
          <a:bodyPr wrap="square" rtlCol="0" anchor="t">
            <a:spAutoFit/>
          </a:bodyPr>
          <a:p>
            <a:r>
              <a:rPr lang="zh-CN" sz="2800" b="1">
                <a:effectLst/>
                <a:latin typeface="微软雅黑" panose="020B0503020204020204" pitchFamily="34" charset="-122"/>
                <a:ea typeface="微软雅黑" panose="020B0503020204020204" pitchFamily="34" charset="-122"/>
              </a:rPr>
              <a:t>全年一次性奖金设置</a:t>
            </a:r>
            <a:endParaRPr lang="zh-CN" sz="2800" b="1">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254500" y="974090"/>
            <a:ext cx="7087870" cy="4981575"/>
          </a:xfrm>
          <a:prstGeom prst="rect">
            <a:avLst/>
          </a:prstGeom>
        </p:spPr>
      </p:pic>
      <p:sp>
        <p:nvSpPr>
          <p:cNvPr id="7" name="文本框 6"/>
          <p:cNvSpPr txBox="1"/>
          <p:nvPr/>
        </p:nvSpPr>
        <p:spPr>
          <a:xfrm>
            <a:off x="629920" y="2284095"/>
            <a:ext cx="3467735" cy="3107690"/>
          </a:xfrm>
          <a:prstGeom prst="rect">
            <a:avLst/>
          </a:prstGeom>
          <a:noFill/>
        </p:spPr>
        <p:txBody>
          <a:bodyPr wrap="square" rtlCol="0" anchor="t">
            <a:spAutoFit/>
          </a:bodyPr>
          <a:p>
            <a:r>
              <a:rPr lang="zh-CN" sz="2800">
                <a:effectLst/>
                <a:latin typeface="微软雅黑" panose="020B0503020204020204" pitchFamily="34" charset="-122"/>
                <a:ea typeface="微软雅黑" panose="020B0503020204020204" pitchFamily="34" charset="-122"/>
              </a:rPr>
              <a:t>年度汇算时，如您选择将全年一次性奖金</a:t>
            </a:r>
            <a:r>
              <a:rPr lang="zh-CN" sz="2800">
                <a:solidFill>
                  <a:srgbClr val="E60012"/>
                </a:solidFill>
                <a:effectLst/>
                <a:latin typeface="微软雅黑" panose="020B0503020204020204" pitchFamily="34" charset="-122"/>
                <a:ea typeface="微软雅黑" panose="020B0503020204020204" pitchFamily="34" charset="-122"/>
              </a:rPr>
              <a:t>合并至综合所得计税的</a:t>
            </a:r>
            <a:r>
              <a:rPr lang="zh-CN" sz="2800">
                <a:effectLst/>
                <a:latin typeface="微软雅黑" panose="020B0503020204020204" pitchFamily="34" charset="-122"/>
                <a:ea typeface="微软雅黑" panose="020B0503020204020204" pitchFamily="34" charset="-122"/>
              </a:rPr>
              <a:t>，或者</a:t>
            </a:r>
            <a:r>
              <a:rPr lang="zh-CN" sz="2800">
                <a:solidFill>
                  <a:srgbClr val="E60012"/>
                </a:solidFill>
                <a:effectLst/>
                <a:latin typeface="微软雅黑" panose="020B0503020204020204" pitchFamily="34" charset="-122"/>
                <a:ea typeface="微软雅黑" panose="020B0503020204020204" pitchFamily="34" charset="-122"/>
              </a:rPr>
              <a:t>有多笔全年一次性奖金</a:t>
            </a:r>
            <a:r>
              <a:rPr lang="zh-CN" sz="2800">
                <a:effectLst/>
                <a:latin typeface="微软雅黑" panose="020B0503020204020204" pitchFamily="34" charset="-122"/>
                <a:ea typeface="微软雅黑" panose="020B0503020204020204" pitchFamily="34" charset="-122"/>
              </a:rPr>
              <a:t>的，可通过 【奖金计税方式选择】进行设置。</a:t>
            </a:r>
            <a:endParaRPr lang="zh-CN" altLang="en-US"/>
          </a:p>
        </p:txBody>
      </p:sp>
      <p:sp>
        <p:nvSpPr>
          <p:cNvPr id="3" name="矩形 4"/>
          <p:cNvSpPr/>
          <p:nvPr/>
        </p:nvSpPr>
        <p:spPr>
          <a:xfrm>
            <a:off x="-356552" y="32448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6" name="文本框 5"/>
          <p:cNvSpPr txBox="1"/>
          <p:nvPr/>
        </p:nvSpPr>
        <p:spPr>
          <a:xfrm>
            <a:off x="1398905" y="1457960"/>
            <a:ext cx="9392285" cy="5631180"/>
          </a:xfrm>
          <a:prstGeom prst="rect">
            <a:avLst/>
          </a:prstGeom>
          <a:noFill/>
        </p:spPr>
        <p:txBody>
          <a:bodyPr wrap="square" rtlCol="0" anchor="t">
            <a:spAutoFit/>
          </a:bodyPr>
          <a:p>
            <a:r>
              <a:rPr lang="en-US" sz="2400">
                <a:latin typeface="微软雅黑" panose="020B0503020204020204" pitchFamily="34" charset="-122"/>
                <a:ea typeface="微软雅黑" panose="020B0503020204020204" pitchFamily="34" charset="-122"/>
              </a:rPr>
              <a:t>5. 符合取得工资、薪金所得可减征个人所得税优惠政策的残疾人员，如果从任职企业取得全年一次性奖金选择单独计税方式时，能否享受残疾人个人所得税减征优惠？</a:t>
            </a:r>
            <a:endParaRPr lang="en-US" sz="2400">
              <a:latin typeface="微软雅黑" panose="020B0503020204020204" pitchFamily="34" charset="-122"/>
              <a:ea typeface="微软雅黑" panose="020B0503020204020204" pitchFamily="34" charset="-122"/>
            </a:endParaRPr>
          </a:p>
          <a:p>
            <a:endParaRPr 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答：可以享受。根据桂政发〔2019〕21 号规定，“残疾（不含重度残疾）人员、孤老人员和烈属所得，减征 50%的个人所得税；重度残疾人员所得，减征 100%的个人所得税。”该优惠政策中所称的“所得”包括工资、薪金所得，劳务报酬所得，稿酬所得，特许权使用费所得，经营所得；但不包括利息、股息、红利所得，财产租赁所得，财产转让所得和偶然所得。</a:t>
            </a:r>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r>
              <a:rPr lang="en-US" sz="2400">
                <a:latin typeface="微软雅黑" panose="020B0503020204020204" pitchFamily="34" charset="-122"/>
                <a:ea typeface="微软雅黑" panose="020B0503020204020204" pitchFamily="34" charset="-122"/>
              </a:rPr>
              <a:t> </a:t>
            </a:r>
            <a:endParaRPr lang="en-US" sz="2400">
              <a:latin typeface="微软雅黑" panose="020B0503020204020204" pitchFamily="34" charset="-122"/>
              <a:ea typeface="微软雅黑" panose="020B0503020204020204" pitchFamily="34" charset="-122"/>
            </a:endParaRPr>
          </a:p>
          <a:p>
            <a:r>
              <a:rPr lang="en-US" sz="2400">
                <a:latin typeface="微软雅黑" panose="020B0503020204020204" pitchFamily="34" charset="-122"/>
                <a:ea typeface="微软雅黑" panose="020B0503020204020204" pitchFamily="34" charset="-122"/>
              </a:rPr>
              <a:t> </a:t>
            </a:r>
            <a:endParaRPr lang="en-US" sz="2400">
              <a:latin typeface="微软雅黑" panose="020B0503020204020204" pitchFamily="34" charset="-122"/>
              <a:ea typeface="微软雅黑" panose="020B0503020204020204" pitchFamily="34" charset="-122"/>
            </a:endParaRPr>
          </a:p>
          <a:p>
            <a:endParaRPr lang="en-US" sz="2400">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588010" y="1549083"/>
            <a:ext cx="947738" cy="947737"/>
          </a:xfrm>
          <a:prstGeom prst="rect">
            <a:avLst/>
          </a:prstGeom>
          <a:noFill/>
          <a:ln w="9525">
            <a:noFill/>
          </a:ln>
        </p:spPr>
      </p:pic>
      <p:sp>
        <p:nvSpPr>
          <p:cNvPr id="2" name="矩形 4"/>
          <p:cNvSpPr/>
          <p:nvPr/>
        </p:nvSpPr>
        <p:spPr>
          <a:xfrm>
            <a:off x="-356552" y="32448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6" name="文本框 5"/>
          <p:cNvSpPr txBox="1"/>
          <p:nvPr/>
        </p:nvSpPr>
        <p:spPr>
          <a:xfrm>
            <a:off x="1176655" y="1612900"/>
            <a:ext cx="9392285" cy="5262245"/>
          </a:xfrm>
          <a:prstGeom prst="rect">
            <a:avLst/>
          </a:prstGeom>
          <a:noFill/>
        </p:spPr>
        <p:txBody>
          <a:bodyPr wrap="square" rtlCol="0" anchor="t">
            <a:spAutoFit/>
          </a:bodyPr>
          <a:p>
            <a:r>
              <a:rPr lang="en-US" sz="2400">
                <a:latin typeface="微软雅黑" panose="020B0503020204020204" pitchFamily="34" charset="-122"/>
                <a:ea typeface="微软雅黑" panose="020B0503020204020204" pitchFamily="34" charset="-122"/>
              </a:rPr>
              <a:t>对于个人取得符合国税发〔2005〕9号所称的“全年一次性奖金”的，属于“因任职或者受雇取得的工资、薪金、奖金、年终加薪、劳动分红、津贴、补贴以及与任职或者受雇有关的其他所得”，即为“工资、薪金”性质的所得。</a:t>
            </a:r>
            <a:endParaRPr lang="en-US" sz="2400">
              <a:latin typeface="微软雅黑" panose="020B0503020204020204" pitchFamily="34" charset="-122"/>
              <a:ea typeface="微软雅黑" panose="020B0503020204020204" pitchFamily="34" charset="-122"/>
            </a:endParaRPr>
          </a:p>
          <a:p>
            <a:endParaRPr lang="en-US" sz="2400">
              <a:latin typeface="微软雅黑" panose="020B0503020204020204" pitchFamily="34" charset="-122"/>
              <a:ea typeface="微软雅黑" panose="020B0503020204020204" pitchFamily="34" charset="-122"/>
            </a:endParaRPr>
          </a:p>
          <a:p>
            <a:r>
              <a:rPr lang="en-US" sz="2400">
                <a:latin typeface="微软雅黑" panose="020B0503020204020204" pitchFamily="34" charset="-122"/>
                <a:ea typeface="微软雅黑" panose="020B0503020204020204" pitchFamily="34" charset="-122"/>
              </a:rPr>
              <a:t>因此，无论是选择并入综合所得计税还是选择单独计税方式，都可以享受上述残疾人、孤老人员和烈属所得减征个人所得税的优惠政策。</a:t>
            </a:r>
            <a:endParaRPr lang="en-US" sz="2400">
              <a:latin typeface="微软雅黑" panose="020B0503020204020204" pitchFamily="34" charset="-122"/>
              <a:ea typeface="微软雅黑" panose="020B0503020204020204" pitchFamily="34" charset="-122"/>
            </a:endParaRPr>
          </a:p>
          <a:p>
            <a:r>
              <a:rPr lang="en-US" sz="2400">
                <a:latin typeface="微软雅黑" panose="020B0503020204020204" pitchFamily="34" charset="-122"/>
                <a:ea typeface="微软雅黑" panose="020B0503020204020204" pitchFamily="34" charset="-122"/>
              </a:rPr>
              <a:t> </a:t>
            </a:r>
            <a:endParaRPr lang="en-US" sz="2400">
              <a:latin typeface="微软雅黑" panose="020B0503020204020204" pitchFamily="34" charset="-122"/>
              <a:ea typeface="微软雅黑" panose="020B0503020204020204" pitchFamily="34" charset="-122"/>
            </a:endParaRPr>
          </a:p>
          <a:p>
            <a:endParaRPr 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r>
              <a:rPr lang="en-US" sz="2400">
                <a:latin typeface="微软雅黑" panose="020B0503020204020204" pitchFamily="34" charset="-122"/>
                <a:ea typeface="微软雅黑" panose="020B0503020204020204" pitchFamily="34" charset="-122"/>
              </a:rPr>
              <a:t> </a:t>
            </a:r>
            <a:endParaRPr lang="en-US" sz="2400">
              <a:latin typeface="微软雅黑" panose="020B0503020204020204" pitchFamily="34" charset="-122"/>
              <a:ea typeface="微软雅黑" panose="020B0503020204020204" pitchFamily="34" charset="-122"/>
            </a:endParaRPr>
          </a:p>
          <a:p>
            <a:r>
              <a:rPr lang="en-US" sz="2400">
                <a:latin typeface="微软雅黑" panose="020B0503020204020204" pitchFamily="34" charset="-122"/>
                <a:ea typeface="微软雅黑" panose="020B0503020204020204" pitchFamily="34" charset="-122"/>
              </a:rPr>
              <a:t> </a:t>
            </a:r>
            <a:endParaRPr lang="en-US" sz="2400">
              <a:latin typeface="微软雅黑" panose="020B0503020204020204" pitchFamily="34" charset="-122"/>
              <a:ea typeface="微软雅黑" panose="020B0503020204020204" pitchFamily="34" charset="-122"/>
            </a:endParaRPr>
          </a:p>
          <a:p>
            <a:endParaRPr lang="en-US" sz="2400">
              <a:latin typeface="微软雅黑" panose="020B0503020204020204" pitchFamily="34" charset="-122"/>
              <a:ea typeface="微软雅黑" panose="020B0503020204020204" pitchFamily="34" charset="-122"/>
            </a:endParaRPr>
          </a:p>
        </p:txBody>
      </p:sp>
      <p:sp>
        <p:nvSpPr>
          <p:cNvPr id="2" name="矩形 4"/>
          <p:cNvSpPr/>
          <p:nvPr/>
        </p:nvSpPr>
        <p:spPr>
          <a:xfrm>
            <a:off x="-356552" y="32448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6" name="文本框 5"/>
          <p:cNvSpPr txBox="1"/>
          <p:nvPr/>
        </p:nvSpPr>
        <p:spPr>
          <a:xfrm>
            <a:off x="1751330" y="1415415"/>
            <a:ext cx="9373235" cy="4523105"/>
          </a:xfrm>
          <a:prstGeom prst="rect">
            <a:avLst/>
          </a:prstGeom>
          <a:noFill/>
        </p:spPr>
        <p:txBody>
          <a:bodyPr wrap="square" rtlCol="0" anchor="t">
            <a:spAutoFit/>
          </a:bodyPr>
          <a:p>
            <a:r>
              <a:rPr lang="en-US" sz="2400">
                <a:latin typeface="微软雅黑" panose="020B0503020204020204" pitchFamily="34" charset="-122"/>
                <a:ea typeface="微软雅黑" panose="020B0503020204020204" pitchFamily="34" charset="-122"/>
              </a:rPr>
              <a:t>6.如果我放弃个税综合所得汇算退税后，又想申请退税，</a:t>
            </a:r>
            <a:r>
              <a:rPr lang="zh-CN" altLang="en-US" sz="2400">
                <a:latin typeface="微软雅黑" panose="020B0503020204020204" pitchFamily="34" charset="-122"/>
                <a:ea typeface="微软雅黑" panose="020B0503020204020204" pitchFamily="34" charset="-122"/>
              </a:rPr>
              <a:t>最迟什么时候可以重新申请退税？</a:t>
            </a:r>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答：纳税人办理个人所得税综合所得年度汇算申报，其多缴税款可以自实际汇算申报之日起3年内申请退税。</a:t>
            </a:r>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例如:其在2020年5月31日办理了个人所得税综合所得2019年度汇算申报，其2019年度多缴税款可以在2023年5月31日前申请退税。</a:t>
            </a:r>
            <a:endParaRPr lang="zh-CN" altLang="en-US" sz="2400">
              <a:latin typeface="微软雅黑" panose="020B0503020204020204" pitchFamily="34" charset="-122"/>
              <a:ea typeface="微软雅黑" panose="020B0503020204020204" pitchFamily="34" charset="-122"/>
            </a:endParaRPr>
          </a:p>
          <a:p>
            <a:r>
              <a:rPr lang="en-US" sz="2400">
                <a:latin typeface="微软雅黑" panose="020B0503020204020204" pitchFamily="34" charset="-122"/>
                <a:ea typeface="微软雅黑" panose="020B0503020204020204" pitchFamily="34" charset="-122"/>
              </a:rPr>
              <a:t> </a:t>
            </a:r>
            <a:endParaRPr lang="en-US" sz="2400">
              <a:latin typeface="微软雅黑" panose="020B0503020204020204" pitchFamily="34" charset="-122"/>
              <a:ea typeface="微软雅黑" panose="020B0503020204020204" pitchFamily="34" charset="-122"/>
            </a:endParaRPr>
          </a:p>
          <a:p>
            <a:r>
              <a:rPr lang="en-US" sz="2400">
                <a:latin typeface="微软雅黑" panose="020B0503020204020204" pitchFamily="34" charset="-122"/>
                <a:ea typeface="微软雅黑" panose="020B0503020204020204" pitchFamily="34" charset="-122"/>
              </a:rPr>
              <a:t> </a:t>
            </a:r>
            <a:endParaRPr lang="en-US" sz="2400">
              <a:latin typeface="微软雅黑" panose="020B0503020204020204" pitchFamily="34" charset="-122"/>
              <a:ea typeface="微软雅黑" panose="020B0503020204020204" pitchFamily="34" charset="-122"/>
            </a:endParaRPr>
          </a:p>
          <a:p>
            <a:r>
              <a:rPr lang="en-US" sz="2400">
                <a:latin typeface="微软雅黑" panose="020B0503020204020204" pitchFamily="34" charset="-122"/>
                <a:ea typeface="微软雅黑" panose="020B0503020204020204" pitchFamily="34" charset="-122"/>
              </a:rPr>
              <a:t> </a:t>
            </a:r>
            <a:endParaRPr lang="en-US" sz="2400">
              <a:latin typeface="微软雅黑" panose="020B0503020204020204" pitchFamily="34" charset="-122"/>
              <a:ea typeface="微软雅黑" panose="020B0503020204020204" pitchFamily="34" charset="-122"/>
            </a:endParaRPr>
          </a:p>
          <a:p>
            <a:endParaRPr lang="en-US" sz="2400">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958850" y="1415098"/>
            <a:ext cx="947738" cy="947737"/>
          </a:xfrm>
          <a:prstGeom prst="rect">
            <a:avLst/>
          </a:prstGeom>
          <a:noFill/>
          <a:ln w="9525">
            <a:noFill/>
          </a:ln>
        </p:spPr>
      </p:pic>
      <p:sp>
        <p:nvSpPr>
          <p:cNvPr id="2" name="矩形 4"/>
          <p:cNvSpPr/>
          <p:nvPr/>
        </p:nvSpPr>
        <p:spPr>
          <a:xfrm>
            <a:off x="-356552" y="32448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6" name="文本框 5"/>
          <p:cNvSpPr txBox="1"/>
          <p:nvPr/>
        </p:nvSpPr>
        <p:spPr>
          <a:xfrm>
            <a:off x="1859280" y="1743075"/>
            <a:ext cx="9373235" cy="3046095"/>
          </a:xfrm>
          <a:prstGeom prst="rect">
            <a:avLst/>
          </a:prstGeom>
          <a:noFill/>
        </p:spPr>
        <p:txBody>
          <a:bodyPr wrap="square" rtlCol="0" anchor="t">
            <a:spAutoFit/>
          </a:bodyPr>
          <a:p>
            <a:r>
              <a:rPr lang="en-US" sz="2400">
                <a:latin typeface="微软雅黑" panose="020B0503020204020204" pitchFamily="34" charset="-122"/>
                <a:ea typeface="微软雅黑" panose="020B0503020204020204" pitchFamily="34" charset="-122"/>
              </a:rPr>
              <a:t>7.未按规定办理年度汇算，会有什么后果?</a:t>
            </a:r>
            <a:endParaRPr lang="en-US" sz="2400">
              <a:latin typeface="微软雅黑" panose="020B0503020204020204" pitchFamily="34" charset="-122"/>
              <a:ea typeface="微软雅黑" panose="020B0503020204020204" pitchFamily="34" charset="-122"/>
            </a:endParaRPr>
          </a:p>
          <a:p>
            <a:endParaRPr 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答：如果纳税人属于需要退税的情形</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无需承担任何责任。</a:t>
            </a:r>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如纳税人需要补税(符合规定的免予汇算情形除外)，未依法办理综合所得年度汇算的，可能面临税务行政处罚，并记入个人纳税信用档案。</a:t>
            </a:r>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根据税收征管法第六十二条、第六十三条、第六十四条</a:t>
            </a:r>
            <a:endParaRPr lang="zh-CN" altLang="en-US" sz="2400">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814070" y="1742758"/>
            <a:ext cx="947738" cy="947737"/>
          </a:xfrm>
          <a:prstGeom prst="rect">
            <a:avLst/>
          </a:prstGeom>
          <a:noFill/>
          <a:ln w="9525">
            <a:noFill/>
          </a:ln>
        </p:spPr>
      </p:pic>
      <p:sp>
        <p:nvSpPr>
          <p:cNvPr id="2" name="矩形 4"/>
          <p:cNvSpPr/>
          <p:nvPr/>
        </p:nvSpPr>
        <p:spPr>
          <a:xfrm>
            <a:off x="-356552" y="32448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6" name="文本框 5"/>
          <p:cNvSpPr txBox="1"/>
          <p:nvPr/>
        </p:nvSpPr>
        <p:spPr>
          <a:xfrm>
            <a:off x="1859280" y="1743075"/>
            <a:ext cx="9373235" cy="3046095"/>
          </a:xfrm>
          <a:prstGeom prst="rect">
            <a:avLst/>
          </a:prstGeom>
          <a:noFill/>
        </p:spPr>
        <p:txBody>
          <a:bodyPr wrap="square" rtlCol="0" anchor="t">
            <a:spAutoFit/>
          </a:bodyPr>
          <a:p>
            <a:r>
              <a:rPr lang="en-US" sz="2400">
                <a:latin typeface="微软雅黑" panose="020B0503020204020204" pitchFamily="34" charset="-122"/>
                <a:ea typeface="微软雅黑" panose="020B0503020204020204" pitchFamily="34" charset="-122"/>
              </a:rPr>
              <a:t>8.如果我有特殊情况，不能在规定时间内完成申报应该怎么办?</a:t>
            </a:r>
            <a:endParaRPr lang="en-US" sz="2400">
              <a:latin typeface="微软雅黑" panose="020B0503020204020204" pitchFamily="34" charset="-122"/>
              <a:ea typeface="微软雅黑" panose="020B0503020204020204" pitchFamily="34" charset="-122"/>
            </a:endParaRPr>
          </a:p>
          <a:p>
            <a:endParaRPr lang="en-US" sz="2400">
              <a:latin typeface="微软雅黑" panose="020B0503020204020204" pitchFamily="34" charset="-122"/>
              <a:ea typeface="微软雅黑" panose="020B0503020204020204" pitchFamily="34" charset="-122"/>
            </a:endParaRPr>
          </a:p>
          <a:p>
            <a:r>
              <a:rPr sz="2400">
                <a:latin typeface="微软雅黑" panose="020B0503020204020204" pitchFamily="34" charset="-122"/>
                <a:ea typeface="微软雅黑" panose="020B0503020204020204" pitchFamily="34" charset="-122"/>
              </a:rPr>
              <a:t>答：如您因不可抗力(如水灾、火灾、风灾、地震等人们无法预见、无法避免、无法克服的自然灾害等情形)，无法按时办理年度汇算申报，您可以</a:t>
            </a:r>
            <a:r>
              <a:rPr sz="2400" b="1">
                <a:solidFill>
                  <a:srgbClr val="FF0000"/>
                </a:solidFill>
                <a:latin typeface="微软雅黑" panose="020B0503020204020204" pitchFamily="34" charset="-122"/>
                <a:ea typeface="微软雅黑" panose="020B0503020204020204" pitchFamily="34" charset="-122"/>
              </a:rPr>
              <a:t>在6月30日前</a:t>
            </a:r>
            <a:r>
              <a:rPr sz="2400">
                <a:latin typeface="微软雅黑" panose="020B0503020204020204" pitchFamily="34" charset="-122"/>
                <a:ea typeface="微软雅黑" panose="020B0503020204020204" pitchFamily="34" charset="-122"/>
              </a:rPr>
              <a:t>向主管税务机关申请延期申报。</a:t>
            </a:r>
            <a:endParaRPr sz="2400">
              <a:latin typeface="微软雅黑" panose="020B0503020204020204" pitchFamily="34" charset="-122"/>
              <a:ea typeface="微软雅黑" panose="020B0503020204020204" pitchFamily="34" charset="-122"/>
            </a:endParaRPr>
          </a:p>
          <a:p>
            <a:endParaRPr sz="2400">
              <a:latin typeface="微软雅黑" panose="020B0503020204020204" pitchFamily="34" charset="-122"/>
              <a:ea typeface="微软雅黑" panose="020B0503020204020204" pitchFamily="34" charset="-122"/>
            </a:endParaRPr>
          </a:p>
          <a:p>
            <a:r>
              <a:rPr sz="2400">
                <a:latin typeface="微软雅黑" panose="020B0503020204020204" pitchFamily="34" charset="-122"/>
                <a:ea typeface="微软雅黑" panose="020B0503020204020204" pitchFamily="34" charset="-122"/>
              </a:rPr>
              <a:t>同时，当不可抗力情形消除后，您需立即向税务机关报告，并办理申报。</a:t>
            </a:r>
            <a:endParaRPr sz="2400">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814070" y="1742758"/>
            <a:ext cx="947738" cy="947737"/>
          </a:xfrm>
          <a:prstGeom prst="rect">
            <a:avLst/>
          </a:prstGeom>
          <a:noFill/>
          <a:ln w="9525">
            <a:noFill/>
          </a:ln>
        </p:spPr>
      </p:pic>
      <p:sp>
        <p:nvSpPr>
          <p:cNvPr id="2" name="矩形 4"/>
          <p:cNvSpPr/>
          <p:nvPr/>
        </p:nvSpPr>
        <p:spPr>
          <a:xfrm>
            <a:off x="-356552" y="32448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6750" y="3629025"/>
            <a:ext cx="7936865" cy="922020"/>
          </a:xfrm>
          <a:prstGeom prst="rect">
            <a:avLst/>
          </a:prstGeom>
        </p:spPr>
        <p:txBody>
          <a:bodyPr wrap="square">
            <a:spAutoFit/>
          </a:bodyPr>
          <a:lstStyle/>
          <a:p>
            <a:pPr algn="ctr" fontAlgn="auto"/>
            <a:r>
              <a:rPr lang="zh-CN" sz="5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5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nvGrpSpPr>
          <p:cNvPr id="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altLang="zh-CN" sz="13800" b="1" dirty="0" smtClean="0">
                  <a:solidFill>
                    <a:schemeClr val="bg1"/>
                  </a:solidFill>
                  <a:latin typeface="微软雅黑" panose="020B0503020204020204" pitchFamily="34" charset="-122"/>
                  <a:ea typeface="微软雅黑" panose="020B0503020204020204" pitchFamily="34" charset="-122"/>
                  <a:sym typeface="等线" panose="02010600030101010101" charset="-122"/>
                </a:rPr>
                <a:t>2</a:t>
              </a:r>
              <a:endPar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673860" y="969010"/>
            <a:ext cx="9834245"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1.</a:t>
            </a:r>
            <a:r>
              <a:rPr lang="zh-CN" altLang="en-US" sz="2400" strike="noStrike" noProof="1">
                <a:latin typeface="微软雅黑" panose="020B0503020204020204" pitchFamily="34" charset="-122"/>
                <a:ea typeface="微软雅黑" panose="020B0503020204020204" pitchFamily="34" charset="-122"/>
              </a:rPr>
              <a:t>为什么我的</a:t>
            </a:r>
            <a:r>
              <a:rPr lang="en-US" sz="2400" strike="noStrike" noProof="1">
                <a:latin typeface="微软雅黑" panose="020B0503020204020204" pitchFamily="34" charset="-122"/>
                <a:ea typeface="微软雅黑" panose="020B0503020204020204" pitchFamily="34" charset="-122"/>
              </a:rPr>
              <a:t>退税审核不通过或者退税失败?</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答：如果存在以下情形之一，可能导致退税审核不通过或者退税失败：</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000" strike="noStrike" noProof="1">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880745" y="1186498"/>
            <a:ext cx="947738" cy="947737"/>
          </a:xfrm>
          <a:prstGeom prst="rect">
            <a:avLst/>
          </a:prstGeom>
          <a:noFill/>
          <a:ln w="9525">
            <a:noFill/>
          </a:ln>
        </p:spPr>
      </p:pic>
      <p:sp>
        <p:nvSpPr>
          <p:cNvPr id="5" name="矩形 4"/>
          <p:cNvSpPr/>
          <p:nvPr/>
        </p:nvSpPr>
        <p:spPr>
          <a:xfrm>
            <a:off x="-982980" y="327660"/>
            <a:ext cx="7795895" cy="1198880"/>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aphicFrame>
        <p:nvGraphicFramePr>
          <p:cNvPr id="3" name="图示 2"/>
          <p:cNvGraphicFramePr/>
          <p:nvPr/>
        </p:nvGraphicFramePr>
        <p:xfrm>
          <a:off x="1423035" y="2910205"/>
          <a:ext cx="9850120" cy="3333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654810" y="1470660"/>
            <a:ext cx="98342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收到退税前，请保持</a:t>
            </a:r>
            <a:r>
              <a:rPr lang="en-US" sz="2400" b="1" strike="noStrike"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银行账户状态正常</a:t>
            </a:r>
            <a:r>
              <a:rPr lang="en-US" sz="2400" strike="noStrike" noProof="1">
                <a:latin typeface="微软雅黑" panose="020B0503020204020204" pitchFamily="34" charset="-122"/>
                <a:ea typeface="微软雅黑" panose="020B0503020204020204" pitchFamily="34" charset="-122"/>
              </a:rPr>
              <a:t>。如果您的银行账户处于注销、挂失、未激活、收支有限额、 冻结等状态，均会影响您收到退税。</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a:latin typeface="微软雅黑" panose="020B0503020204020204" pitchFamily="34" charset="-122"/>
                <a:ea typeface="微软雅黑" panose="020B0503020204020204" pitchFamily="34" charset="-122"/>
                <a:sym typeface="+mn-ea"/>
              </a:rPr>
              <a:t>提交申请成功后， 您可通过手机个人所得税 APP 或者自然人电子税务局查看您退税业务的办理状态。 </a:t>
            </a:r>
            <a:r>
              <a:rPr lang="en-US" sz="2400">
                <a:solidFill>
                  <a:srgbClr val="FF0000"/>
                </a:solidFill>
                <a:latin typeface="微软雅黑" panose="020B0503020204020204" pitchFamily="34" charset="-122"/>
                <a:ea typeface="微软雅黑" panose="020B0503020204020204" pitchFamily="34" charset="-122"/>
                <a:sym typeface="+mn-ea"/>
              </a:rPr>
              <a:t>对审核不通过或者退库失败的，系统会提示您原因或解决方法。</a:t>
            </a:r>
            <a:endParaRPr lang="en-US" sz="2400" noProof="1">
              <a:solidFill>
                <a:srgbClr val="FF0000"/>
              </a:solidFill>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zh-CN" altLang="en-US" sz="20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0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000" strike="noStrike" noProof="1">
              <a:latin typeface="微软雅黑" panose="020B0503020204020204" pitchFamily="34" charset="-122"/>
              <a:ea typeface="微软雅黑" panose="020B0503020204020204" pitchFamily="34" charset="-122"/>
            </a:endParaRPr>
          </a:p>
        </p:txBody>
      </p:sp>
      <p:sp>
        <p:nvSpPr>
          <p:cNvPr id="5" name="矩形 4"/>
          <p:cNvSpPr/>
          <p:nvPr/>
        </p:nvSpPr>
        <p:spPr>
          <a:xfrm>
            <a:off x="-982980" y="327660"/>
            <a:ext cx="7795895" cy="1198880"/>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616710" y="1240155"/>
            <a:ext cx="9757410" cy="529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spcBef>
                <a:spcPct val="20000"/>
              </a:spcBef>
              <a:buFont typeface="Wingdings" panose="05000000000000000000" charset="0"/>
            </a:pPr>
            <a:r>
              <a:rPr lang="en-US" sz="2400" strike="noStrike" noProof="1">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sym typeface="+mn-ea"/>
              </a:rPr>
              <a:t>个税APP添加银行卡一直是待验证状态是否会影响退税？</a:t>
            </a:r>
            <a:endParaRPr lang="zh-CN" altLang="en-US" sz="2400">
              <a:latin typeface="微软雅黑" panose="020B0503020204020204" pitchFamily="34" charset="-122"/>
              <a:ea typeface="微软雅黑" panose="020B0503020204020204" pitchFamily="34" charset="-122"/>
              <a:sym typeface="+mn-ea"/>
            </a:endParaRPr>
          </a:p>
          <a:p>
            <a:pPr algn="just">
              <a:lnSpc>
                <a:spcPct val="150000"/>
              </a:lnSpc>
              <a:spcBef>
                <a:spcPct val="20000"/>
              </a:spcBef>
              <a:buFont typeface="Wingdings" panose="05000000000000000000" charset="0"/>
            </a:pPr>
            <a:r>
              <a:rPr lang="en-US" sz="2400">
                <a:latin typeface="微软雅黑" panose="020B0503020204020204" pitchFamily="34" charset="-122"/>
                <a:ea typeface="微软雅黑" panose="020B0503020204020204" pitchFamily="34" charset="-122"/>
                <a:sym typeface="+mn-ea"/>
              </a:rPr>
              <a:t>答：</a:t>
            </a:r>
            <a:r>
              <a:rPr lang="zh-CN" altLang="en-US" sz="2400">
                <a:latin typeface="微软雅黑" panose="020B0503020204020204" pitchFamily="34" charset="-122"/>
                <a:ea typeface="微软雅黑" panose="020B0503020204020204" pitchFamily="34" charset="-122"/>
                <a:sym typeface="+mn-ea"/>
              </a:rPr>
              <a:t>如果账号信息正确，可申请退税，不影响退税。</a:t>
            </a:r>
            <a:endParaRPr lang="zh-CN" altLang="en-US" sz="2400" noProof="1">
              <a:latin typeface="微软雅黑" panose="020B0503020204020204" pitchFamily="34" charset="-122"/>
              <a:ea typeface="微软雅黑" panose="020B0503020204020204" pitchFamily="34" charset="-122"/>
              <a:cs typeface="+mn-cs"/>
              <a:sym typeface="+mn-ea"/>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a:lnSpc>
                <a:spcPct val="150000"/>
              </a:lnSpc>
              <a:spcBef>
                <a:spcPct val="20000"/>
              </a:spcBef>
              <a:buFont typeface="Wingdings" panose="05000000000000000000" charset="0"/>
            </a:pPr>
            <a:r>
              <a:rPr lang="en-US" sz="2400" strike="noStrike" noProof="1">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sym typeface="+mn-ea"/>
              </a:rPr>
              <a:t>添加银行卡时开户行名称输错，但是国库处理成功，是否会影响到账？</a:t>
            </a:r>
            <a:endParaRPr lang="zh-CN" altLang="en-US" sz="2400" noProof="1">
              <a:latin typeface="微软雅黑" panose="020B0503020204020204" pitchFamily="34" charset="-122"/>
              <a:ea typeface="微软雅黑" panose="020B0503020204020204" pitchFamily="34" charset="-122"/>
              <a:cs typeface="+mn-cs"/>
              <a:sym typeface="+mn-ea"/>
            </a:endParaRPr>
          </a:p>
          <a:p>
            <a:pPr algn="just">
              <a:lnSpc>
                <a:spcPct val="150000"/>
              </a:lnSpc>
              <a:spcBef>
                <a:spcPct val="20000"/>
              </a:spcBef>
              <a:buFont typeface="Wingdings" panose="05000000000000000000" charset="0"/>
            </a:pPr>
            <a:r>
              <a:rPr lang="zh-CN" altLang="en-US" sz="2400">
                <a:latin typeface="微软雅黑" panose="020B0503020204020204" pitchFamily="34" charset="-122"/>
                <a:ea typeface="微软雅黑" panose="020B0503020204020204" pitchFamily="34" charset="-122"/>
                <a:sym typeface="+mn-ea"/>
              </a:rPr>
              <a:t>答：会有影响。国库完成审核并将退税数据发往商业银行处理，商业银行因银行账户信息错误无法办理退税，并将数据返回国库，国库进行退库退回。</a:t>
            </a:r>
            <a:endParaRPr lang="zh-CN" altLang="en-US" sz="2400" noProof="1">
              <a:latin typeface="微软雅黑" panose="020B0503020204020204" pitchFamily="34" charset="-122"/>
              <a:ea typeface="微软雅黑" panose="020B0503020204020204" pitchFamily="34" charset="-122"/>
              <a:cs typeface="+mn-cs"/>
              <a:sym typeface="+mn-ea"/>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noProof="1">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764540" y="1350328"/>
            <a:ext cx="947738" cy="947737"/>
          </a:xfrm>
          <a:prstGeom prst="rect">
            <a:avLst/>
          </a:prstGeom>
          <a:noFill/>
          <a:ln w="9525">
            <a:noFill/>
          </a:ln>
        </p:spPr>
      </p:pic>
      <p:sp>
        <p:nvSpPr>
          <p:cNvPr id="5" name="矩形 4"/>
          <p:cNvSpPr/>
          <p:nvPr/>
        </p:nvSpPr>
        <p:spPr>
          <a:xfrm>
            <a:off x="-982980" y="327660"/>
            <a:ext cx="7795895" cy="829945"/>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2" name="图片 2"/>
          <p:cNvPicPr>
            <a:picLocks noGrp="1" noChangeAspect="1"/>
          </p:cNvPicPr>
          <p:nvPr/>
        </p:nvPicPr>
        <p:blipFill>
          <a:blip r:embed="rId1"/>
          <a:stretch>
            <a:fillRect/>
          </a:stretch>
        </p:blipFill>
        <p:spPr>
          <a:xfrm>
            <a:off x="764540" y="3043873"/>
            <a:ext cx="947738" cy="947737"/>
          </a:xfrm>
          <a:prstGeom prst="rect">
            <a:avLst/>
          </a:prstGeom>
          <a:noFill/>
          <a:ln w="9525">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1749425" y="3810636"/>
            <a:ext cx="1176019" cy="1078865"/>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2000" strike="noStrike" noProof="1"/>
          </a:p>
        </p:txBody>
      </p:sp>
      <p:grpSp>
        <p:nvGrpSpPr>
          <p:cNvPr id="14338" name="组合 13"/>
          <p:cNvGrpSpPr/>
          <p:nvPr/>
        </p:nvGrpSpPr>
        <p:grpSpPr>
          <a:xfrm>
            <a:off x="1748790" y="1122681"/>
            <a:ext cx="8701406" cy="1199514"/>
            <a:chOff x="2754527" y="1815483"/>
            <a:chExt cx="6806207" cy="589838"/>
          </a:xfrm>
        </p:grpSpPr>
        <p:sp>
          <p:nvSpPr>
            <p:cNvPr id="4" name="文本框 3"/>
            <p:cNvSpPr txBox="1"/>
            <p:nvPr/>
          </p:nvSpPr>
          <p:spPr>
            <a:xfrm>
              <a:off x="3523789" y="1937242"/>
              <a:ext cx="6036945" cy="286957"/>
            </a:xfrm>
            <a:prstGeom prst="rect">
              <a:avLst/>
            </a:prstGeom>
            <a:noFill/>
          </p:spPr>
          <p:txBody>
            <a:bodyPr wrap="square" rtlCol="0">
              <a:spAutoFit/>
            </a:bodyPr>
            <a:lstStyle/>
            <a:p>
              <a:pPr algn="ctr" fontAlgn="auto"/>
              <a:r>
                <a:rPr lang="zh-CN" altLang="en-US" sz="32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32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p:txBody>
        </p:sp>
        <p:grpSp>
          <p:nvGrpSpPr>
            <p:cNvPr id="14340" name="组合 9"/>
            <p:cNvGrpSpPr/>
            <p:nvPr/>
          </p:nvGrpSpPr>
          <p:grpSpPr>
            <a:xfrm>
              <a:off x="2754527" y="1815483"/>
              <a:ext cx="919878" cy="530511"/>
              <a:chOff x="2754527" y="1815483"/>
              <a:chExt cx="919878" cy="530511"/>
            </a:xfrm>
          </p:grpSpPr>
          <p:sp>
            <p:nvSpPr>
              <p:cNvPr id="2" name="椭圆 1"/>
              <p:cNvSpPr/>
              <p:nvPr/>
            </p:nvSpPr>
            <p:spPr>
              <a:xfrm>
                <a:off x="2754527" y="1815483"/>
                <a:ext cx="919878" cy="53051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000" strike="noStrike" noProof="1"/>
              </a:p>
            </p:txBody>
          </p:sp>
          <p:sp>
            <p:nvSpPr>
              <p:cNvPr id="14342" name="文本框 8"/>
              <p:cNvSpPr txBox="1"/>
              <p:nvPr/>
            </p:nvSpPr>
            <p:spPr>
              <a:xfrm>
                <a:off x="2872740" y="1874810"/>
                <a:ext cx="683201" cy="377821"/>
              </a:xfrm>
              <a:prstGeom prst="rect">
                <a:avLst/>
              </a:prstGeom>
              <a:noFill/>
              <a:ln w="9525">
                <a:noFill/>
              </a:ln>
            </p:spPr>
            <p:txBody>
              <a:bodyPr wrap="square" anchor="t">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sym typeface="等线" panose="02010600030101010101" charset="-122"/>
                  </a:rPr>
                  <a:t>1</a:t>
                </a:r>
                <a:endParaRPr lang="en-US" altLang="zh-CN" sz="44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12" name="直接连接符 11"/>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4344" name="组合 14"/>
          <p:cNvGrpSpPr/>
          <p:nvPr/>
        </p:nvGrpSpPr>
        <p:grpSpPr>
          <a:xfrm>
            <a:off x="3353736" y="4088070"/>
            <a:ext cx="7678179" cy="602055"/>
            <a:chOff x="3505200" y="1803384"/>
            <a:chExt cx="6548566" cy="601937"/>
          </a:xfrm>
        </p:grpSpPr>
        <p:sp>
          <p:nvSpPr>
            <p:cNvPr id="16" name="文本框 15"/>
            <p:cNvSpPr txBox="1"/>
            <p:nvPr/>
          </p:nvSpPr>
          <p:spPr>
            <a:xfrm>
              <a:off x="3542131" y="1803384"/>
              <a:ext cx="6511635" cy="584660"/>
            </a:xfrm>
            <a:prstGeom prst="rect">
              <a:avLst/>
            </a:prstGeom>
            <a:noFill/>
          </p:spPr>
          <p:txBody>
            <a:bodyPr wrap="square" rtlCol="0">
              <a:spAutoFit/>
            </a:bodyPr>
            <a:lstStyle/>
            <a:p>
              <a:pPr fontAlgn="auto"/>
              <a:endParaRPr lang="zh-CN" altLang="en-US" sz="32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cxnSp>
          <p:nvCxnSpPr>
            <p:cNvPr id="18" name="直接连接符 17"/>
            <p:cNvCxnSpPr/>
            <p:nvPr/>
          </p:nvCxnSpPr>
          <p:spPr>
            <a:xfrm flipV="1">
              <a:off x="3505200" y="2405246"/>
              <a:ext cx="6548566" cy="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0" name="矩形 4"/>
          <p:cNvSpPr/>
          <p:nvPr/>
        </p:nvSpPr>
        <p:spPr>
          <a:xfrm>
            <a:off x="1375728" y="359410"/>
            <a:ext cx="6878637" cy="460375"/>
          </a:xfrm>
          <a:prstGeom prst="rect">
            <a:avLst/>
          </a:prstGeom>
          <a:noFill/>
          <a:ln w="9525">
            <a:noFill/>
          </a:ln>
        </p:spPr>
        <p:txBody>
          <a:bodyPr wrap="square" anchor="t">
            <a:spAutoFit/>
          </a:bodyPr>
          <a:lstStyle/>
          <a:p>
            <a:r>
              <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目录</a:t>
            </a:r>
            <a:endPar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endParaRPr>
          </a:p>
        </p:txBody>
      </p:sp>
      <p:grpSp>
        <p:nvGrpSpPr>
          <p:cNvPr id="3" name="组合 13"/>
          <p:cNvGrpSpPr/>
          <p:nvPr/>
        </p:nvGrpSpPr>
        <p:grpSpPr>
          <a:xfrm>
            <a:off x="1749425" y="2466976"/>
            <a:ext cx="7868285" cy="1199514"/>
            <a:chOff x="2754527" y="1815483"/>
            <a:chExt cx="6154543" cy="589838"/>
          </a:xfrm>
        </p:grpSpPr>
        <p:sp>
          <p:nvSpPr>
            <p:cNvPr id="5" name="文本框 4"/>
            <p:cNvSpPr txBox="1"/>
            <p:nvPr/>
          </p:nvSpPr>
          <p:spPr>
            <a:xfrm>
              <a:off x="4174080" y="1965675"/>
              <a:ext cx="4734990" cy="286957"/>
            </a:xfrm>
            <a:prstGeom prst="rect">
              <a:avLst/>
            </a:prstGeom>
            <a:noFill/>
          </p:spPr>
          <p:txBody>
            <a:bodyPr wrap="square" rtlCol="0">
              <a:spAutoFit/>
            </a:bodyPr>
            <a:lstStyle/>
            <a:p>
              <a:pPr algn="ctr" fontAlgn="auto"/>
              <a:r>
                <a:rPr lang="zh-CN" sz="32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sz="32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p:txBody>
        </p:sp>
        <p:grpSp>
          <p:nvGrpSpPr>
            <p:cNvPr id="6" name="组合 9"/>
            <p:cNvGrpSpPr/>
            <p:nvPr/>
          </p:nvGrpSpPr>
          <p:grpSpPr>
            <a:xfrm>
              <a:off x="2754527" y="1815483"/>
              <a:ext cx="919878" cy="530511"/>
              <a:chOff x="2754527" y="1815483"/>
              <a:chExt cx="919878" cy="530511"/>
            </a:xfrm>
          </p:grpSpPr>
          <p:sp>
            <p:nvSpPr>
              <p:cNvPr id="7" name="椭圆 6"/>
              <p:cNvSpPr/>
              <p:nvPr/>
            </p:nvSpPr>
            <p:spPr>
              <a:xfrm>
                <a:off x="2754527" y="1815483"/>
                <a:ext cx="919878" cy="53051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000" strike="noStrike" noProof="1"/>
              </a:p>
            </p:txBody>
          </p:sp>
          <p:sp>
            <p:nvSpPr>
              <p:cNvPr id="8" name="文本框 8"/>
              <p:cNvSpPr txBox="1"/>
              <p:nvPr/>
            </p:nvSpPr>
            <p:spPr>
              <a:xfrm>
                <a:off x="2872740" y="1874810"/>
                <a:ext cx="683201" cy="377821"/>
              </a:xfrm>
              <a:prstGeom prst="rect">
                <a:avLst/>
              </a:prstGeom>
              <a:noFill/>
              <a:ln w="9525">
                <a:noFill/>
              </a:ln>
            </p:spPr>
            <p:txBody>
              <a:bodyPr wrap="square" anchor="t">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sym typeface="等线" panose="02010600030101010101" charset="-122"/>
                  </a:rPr>
                  <a:t>2</a:t>
                </a:r>
                <a:endParaRPr lang="en-US" altLang="zh-CN" sz="44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9" name="直接连接符 8"/>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8"/>
          <p:cNvSpPr txBox="1"/>
          <p:nvPr/>
        </p:nvSpPr>
        <p:spPr>
          <a:xfrm>
            <a:off x="1901190" y="3921760"/>
            <a:ext cx="873439" cy="768350"/>
          </a:xfrm>
          <a:prstGeom prst="rect">
            <a:avLst/>
          </a:prstGeom>
          <a:noFill/>
          <a:ln w="9525">
            <a:noFill/>
          </a:ln>
        </p:spPr>
        <p:txBody>
          <a:bodyPr wrap="square" anchor="t">
            <a:spAutoFit/>
          </a:bodyPr>
          <a:p>
            <a:pPr algn="ctr"/>
            <a:r>
              <a:rPr lang="en-US" altLang="zh-CN" sz="4400" b="1" dirty="0">
                <a:solidFill>
                  <a:schemeClr val="bg1"/>
                </a:solidFill>
                <a:latin typeface="微软雅黑" panose="020B0503020204020204" pitchFamily="34" charset="-122"/>
                <a:ea typeface="微软雅黑" panose="020B0503020204020204" pitchFamily="34" charset="-122"/>
                <a:sym typeface="等线" panose="02010600030101010101" charset="-122"/>
              </a:rPr>
              <a:t>3</a:t>
            </a:r>
            <a:endParaRPr lang="en-US" altLang="zh-CN" sz="44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sp>
        <p:nvSpPr>
          <p:cNvPr id="17" name="文本框 16"/>
          <p:cNvSpPr txBox="1"/>
          <p:nvPr/>
        </p:nvSpPr>
        <p:spPr>
          <a:xfrm>
            <a:off x="3065145" y="4088130"/>
            <a:ext cx="7244715" cy="583565"/>
          </a:xfrm>
          <a:prstGeom prst="rect">
            <a:avLst/>
          </a:prstGeom>
          <a:noFill/>
        </p:spPr>
        <p:txBody>
          <a:bodyPr wrap="square" rtlCol="0">
            <a:spAutoFit/>
          </a:bodyPr>
          <a:p>
            <a:pPr algn="ctr" fontAlgn="auto"/>
            <a:r>
              <a:rPr lang="zh-CN" altLang="en-US" sz="32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32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anim calcmode="lin" valueType="num">
                                      <p:cBhvr>
                                        <p:cTn id="8" dur="500" fill="hold"/>
                                        <p:tgtEl>
                                          <p:spTgt spid="14338"/>
                                        </p:tgtEl>
                                        <p:attrNameLst>
                                          <p:attrName>ppt_x</p:attrName>
                                        </p:attrNameLst>
                                      </p:cBhvr>
                                      <p:tavLst>
                                        <p:tav tm="0">
                                          <p:val>
                                            <p:strVal val="#ppt_x"/>
                                          </p:val>
                                        </p:tav>
                                        <p:tav tm="100000">
                                          <p:val>
                                            <p:strVal val="#ppt_x"/>
                                          </p:val>
                                        </p:tav>
                                      </p:tavLst>
                                    </p:anim>
                                    <p:anim calcmode="lin" valueType="num">
                                      <p:cBhvr>
                                        <p:cTn id="9" dur="500" fill="hold"/>
                                        <p:tgtEl>
                                          <p:spTgt spid="1433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fade">
                                      <p:cBhvr>
                                        <p:cTn id="13" dur="500"/>
                                        <p:tgtEl>
                                          <p:spTgt spid="14344"/>
                                        </p:tgtEl>
                                      </p:cBhvr>
                                    </p:animEffect>
                                    <p:anim calcmode="lin" valueType="num">
                                      <p:cBhvr>
                                        <p:cTn id="14" dur="500" fill="hold"/>
                                        <p:tgtEl>
                                          <p:spTgt spid="14344"/>
                                        </p:tgtEl>
                                        <p:attrNameLst>
                                          <p:attrName>ppt_x</p:attrName>
                                        </p:attrNameLst>
                                      </p:cBhvr>
                                      <p:tavLst>
                                        <p:tav tm="0">
                                          <p:val>
                                            <p:strVal val="#ppt_x"/>
                                          </p:val>
                                        </p:tav>
                                        <p:tav tm="100000">
                                          <p:val>
                                            <p:strVal val="#ppt_x"/>
                                          </p:val>
                                        </p:tav>
                                      </p:tavLst>
                                    </p:anim>
                                    <p:anim calcmode="lin" valueType="num">
                                      <p:cBhvr>
                                        <p:cTn id="15" dur="500" fill="hold"/>
                                        <p:tgtEl>
                                          <p:spTgt spid="143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645285" y="1240790"/>
            <a:ext cx="9881870" cy="640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spcBef>
                <a:spcPct val="20000"/>
              </a:spcBef>
              <a:buFont typeface="Wingdings" panose="05000000000000000000" charset="0"/>
            </a:pPr>
            <a:r>
              <a:rPr lang="en-US" sz="2400" strike="noStrike" noProof="1">
                <a:latin typeface="微软雅黑" panose="020B0503020204020204" pitchFamily="34" charset="-122"/>
                <a:ea typeface="微软雅黑" panose="020B0503020204020204" pitchFamily="34" charset="-122"/>
              </a:rPr>
              <a:t>4.</a:t>
            </a:r>
            <a:r>
              <a:rPr lang="zh-CN" altLang="en-US" sz="2400">
                <a:latin typeface="微软雅黑" panose="020B0503020204020204" pitchFamily="34" charset="-122"/>
                <a:ea typeface="微软雅黑" panose="020B0503020204020204" pitchFamily="34" charset="-122"/>
                <a:sym typeface="+mn-ea"/>
              </a:rPr>
              <a:t>个人所得税APP提交申请退税后，在国库处理中状态还能更改退税银行账户吗？</a:t>
            </a:r>
            <a:endParaRPr lang="zh-CN" altLang="en-US" sz="2400" noProof="1">
              <a:latin typeface="微软雅黑" panose="020B0503020204020204" pitchFamily="34" charset="-122"/>
              <a:ea typeface="微软雅黑" panose="020B0503020204020204" pitchFamily="34" charset="-122"/>
              <a:cs typeface="+mn-cs"/>
              <a:sym typeface="+mn-ea"/>
            </a:endParaRPr>
          </a:p>
          <a:p>
            <a:pPr algn="just">
              <a:lnSpc>
                <a:spcPct val="150000"/>
              </a:lnSpc>
              <a:spcBef>
                <a:spcPct val="20000"/>
              </a:spcBef>
              <a:buFont typeface="Wingdings" panose="05000000000000000000" charset="0"/>
            </a:pPr>
            <a:r>
              <a:rPr lang="zh-CN" altLang="en-US" sz="2400">
                <a:latin typeface="微软雅黑" panose="020B0503020204020204" pitchFamily="34" charset="-122"/>
                <a:ea typeface="微软雅黑" panose="020B0503020204020204" pitchFamily="34" charset="-122"/>
                <a:sym typeface="+mn-ea"/>
              </a:rPr>
              <a:t>答：纳税人端只能是看到退税状态为“国库处理中”，没有地方修改退税银行账户，只有在退税状态为</a:t>
            </a:r>
            <a:r>
              <a:rPr lang="en-US" altLang="zh-CN" sz="2400">
                <a:latin typeface="微软雅黑" panose="020B0503020204020204" pitchFamily="34" charset="-122"/>
                <a:ea typeface="微软雅黑" panose="020B0503020204020204" pitchFamily="34" charset="-122"/>
                <a:sym typeface="+mn-ea"/>
              </a:rPr>
              <a:t>“</a:t>
            </a:r>
            <a:r>
              <a:rPr lang="zh-CN" altLang="en-US" sz="2400">
                <a:latin typeface="微软雅黑" panose="020B0503020204020204" pitchFamily="34" charset="-122"/>
                <a:ea typeface="微软雅黑" panose="020B0503020204020204" pitchFamily="34" charset="-122"/>
                <a:sym typeface="+mn-ea"/>
              </a:rPr>
              <a:t>国库退库失败</a:t>
            </a:r>
            <a:r>
              <a:rPr lang="en-US" altLang="zh-CN" sz="2400">
                <a:latin typeface="微软雅黑" panose="020B0503020204020204" pitchFamily="34" charset="-122"/>
                <a:ea typeface="微软雅黑" panose="020B0503020204020204" pitchFamily="34" charset="-122"/>
                <a:sym typeface="+mn-ea"/>
              </a:rPr>
              <a:t>”</a:t>
            </a:r>
            <a:r>
              <a:rPr lang="zh-CN" altLang="en-US" sz="2400">
                <a:latin typeface="微软雅黑" panose="020B0503020204020204" pitchFamily="34" charset="-122"/>
                <a:ea typeface="微软雅黑" panose="020B0503020204020204" pitchFamily="34" charset="-122"/>
                <a:sym typeface="+mn-ea"/>
              </a:rPr>
              <a:t>才能更改银行账户：</a:t>
            </a:r>
            <a:endParaRPr lang="zh-CN" altLang="en-US" sz="2400" noProof="1">
              <a:latin typeface="微软雅黑" panose="020B0503020204020204" pitchFamily="34" charset="-122"/>
              <a:ea typeface="微软雅黑" panose="020B0503020204020204" pitchFamily="34" charset="-122"/>
              <a:cs typeface="+mn-cs"/>
              <a:sym typeface="+mn-ea"/>
            </a:endParaRPr>
          </a:p>
          <a:p>
            <a:pPr algn="just">
              <a:lnSpc>
                <a:spcPct val="150000"/>
              </a:lnSpc>
              <a:spcBef>
                <a:spcPct val="20000"/>
              </a:spcBef>
              <a:buFont typeface="Wingdings" panose="05000000000000000000" charset="0"/>
            </a:pPr>
            <a:r>
              <a:rPr lang="zh-CN" altLang="en-US" sz="2400">
                <a:latin typeface="微软雅黑" panose="020B0503020204020204" pitchFamily="34" charset="-122"/>
                <a:ea typeface="微软雅黑" panose="020B0503020204020204" pitchFamily="34" charset="-122"/>
                <a:sym typeface="+mn-ea"/>
              </a:rPr>
              <a:t>国库审核发现银行账户信息存在明显错误或其他情况，未发送商业银行、直接将退税信息进行“国库审核不通过”操作退回；</a:t>
            </a:r>
            <a:endParaRPr lang="zh-CN" altLang="en-US" sz="2400" noProof="1">
              <a:latin typeface="微软雅黑" panose="020B0503020204020204" pitchFamily="34" charset="-122"/>
              <a:ea typeface="微软雅黑" panose="020B0503020204020204" pitchFamily="34" charset="-122"/>
              <a:cs typeface="+mn-cs"/>
              <a:sym typeface="+mn-ea"/>
            </a:endParaRPr>
          </a:p>
          <a:p>
            <a:pPr algn="just">
              <a:lnSpc>
                <a:spcPct val="150000"/>
              </a:lnSpc>
              <a:spcBef>
                <a:spcPct val="20000"/>
              </a:spcBef>
              <a:buFont typeface="Wingdings" panose="05000000000000000000" charset="0"/>
            </a:pPr>
            <a:r>
              <a:rPr lang="zh-CN" altLang="en-US" sz="2400">
                <a:latin typeface="微软雅黑" panose="020B0503020204020204" pitchFamily="34" charset="-122"/>
                <a:ea typeface="微软雅黑" panose="020B0503020204020204" pitchFamily="34" charset="-122"/>
                <a:sym typeface="+mn-ea"/>
              </a:rPr>
              <a:t>或者国库完成审核并将退税数据发往商业银行处理，商业银行因银行账户信息错误无法办理退税，并将数据返回国库，国库进行退库退回。</a:t>
            </a:r>
            <a:endParaRPr lang="zh-CN" altLang="en-US" sz="2400" noProof="1">
              <a:latin typeface="微软雅黑" panose="020B0503020204020204" pitchFamily="34" charset="-122"/>
              <a:ea typeface="微软雅黑" panose="020B0503020204020204" pitchFamily="34" charset="-122"/>
              <a:cs typeface="+mn-cs"/>
              <a:sym typeface="+mn-ea"/>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noProof="1">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764540" y="1157288"/>
            <a:ext cx="947738" cy="947737"/>
          </a:xfrm>
          <a:prstGeom prst="rect">
            <a:avLst/>
          </a:prstGeom>
          <a:noFill/>
          <a:ln w="9525">
            <a:noFill/>
          </a:ln>
        </p:spPr>
      </p:pic>
      <p:sp>
        <p:nvSpPr>
          <p:cNvPr id="5" name="矩形 4"/>
          <p:cNvSpPr/>
          <p:nvPr/>
        </p:nvSpPr>
        <p:spPr>
          <a:xfrm>
            <a:off x="-982980" y="327660"/>
            <a:ext cx="7795895" cy="829945"/>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677670" y="941070"/>
            <a:ext cx="9525635"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5.</a:t>
            </a:r>
            <a:r>
              <a:rPr lang="zh-CN" altLang="en-US" sz="2400" strike="noStrike" noProof="1">
                <a:latin typeface="微软雅黑" panose="020B0503020204020204" pitchFamily="34" charset="-122"/>
                <a:ea typeface="微软雅黑" panose="020B0503020204020204" pitchFamily="34" charset="-122"/>
              </a:rPr>
              <a:t>退税一般什么时候到账</a:t>
            </a:r>
            <a:r>
              <a:rPr lang="en-US" sz="2400" strike="noStrike" noProof="1">
                <a:latin typeface="微软雅黑" panose="020B0503020204020204" pitchFamily="34" charset="-122"/>
                <a:ea typeface="微软雅黑" panose="020B0503020204020204" pitchFamily="34" charset="-122"/>
              </a:rPr>
              <a:t>？</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a:latin typeface="微软雅黑" panose="020B0503020204020204" pitchFamily="34" charset="-122"/>
                <a:ea typeface="微软雅黑" panose="020B0503020204020204" pitchFamily="34" charset="-122"/>
                <a:sym typeface="+mn-ea"/>
              </a:rPr>
              <a:t>答：如果您通过网络方式申请退税的，主管税务机关自系统开始对退税申请进行审核之日起10个工作日内作出是否退税决定，之后由国库办理退税。退税进度中显示“国库处理中”表示税务机关已经将您的退税申请提交国库部门，国库部门正在按规定处理中，国库处理的具体时间以国库部门为准</a:t>
            </a:r>
            <a:r>
              <a:rPr lang="zh-CN" sz="2400">
                <a:latin typeface="微软雅黑" panose="020B0503020204020204" pitchFamily="34" charset="-122"/>
                <a:ea typeface="微软雅黑" panose="020B0503020204020204" pitchFamily="34" charset="-122"/>
                <a:sym typeface="+mn-ea"/>
              </a:rPr>
              <a:t>。</a:t>
            </a:r>
            <a:endParaRPr lang="zh-CN" sz="2400">
              <a:latin typeface="微软雅黑" panose="020B0503020204020204" pitchFamily="34" charset="-122"/>
              <a:ea typeface="微软雅黑" panose="020B0503020204020204" pitchFamily="34" charset="-122"/>
              <a:sym typeface="+mn-ea"/>
            </a:endParaRPr>
          </a:p>
          <a:p>
            <a:pPr algn="just" defTabSz="913765">
              <a:lnSpc>
                <a:spcPct val="150000"/>
              </a:lnSpc>
            </a:pPr>
            <a:endParaRPr lang="zh-CN" sz="2400" strike="noStrike" noProof="1">
              <a:latin typeface="微软雅黑" panose="020B0503020204020204" pitchFamily="34" charset="-122"/>
              <a:ea typeface="微软雅黑" panose="020B0503020204020204" pitchFamily="34" charset="-122"/>
              <a:sym typeface="+mn-ea"/>
            </a:endParaRPr>
          </a:p>
          <a:p>
            <a:pPr algn="just" defTabSz="913765">
              <a:lnSpc>
                <a:spcPct val="150000"/>
              </a:lnSpc>
            </a:pPr>
            <a:r>
              <a:rPr lang="en-US" sz="1800" strike="noStrike" noProof="1">
                <a:latin typeface="微软雅黑" panose="020B0503020204020204" pitchFamily="34" charset="-122"/>
                <a:ea typeface="微软雅黑" panose="020B0503020204020204" pitchFamily="34" charset="-122"/>
              </a:rPr>
              <a:t>如果纳税人填报数据不准确、有漏项，个别纳税人虚假申报，或大量纳税人集中申请退税导致业务量过大，就会在时间上影响退税进度。</a:t>
            </a:r>
            <a:endParaRPr lang="en-US" sz="18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18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1800" noProof="1">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887095" y="1106488"/>
            <a:ext cx="947738" cy="947737"/>
          </a:xfrm>
          <a:prstGeom prst="rect">
            <a:avLst/>
          </a:prstGeom>
          <a:noFill/>
          <a:ln w="9525">
            <a:noFill/>
          </a:ln>
        </p:spPr>
      </p:pic>
      <p:sp>
        <p:nvSpPr>
          <p:cNvPr id="5" name="矩形 4"/>
          <p:cNvSpPr/>
          <p:nvPr/>
        </p:nvSpPr>
        <p:spPr>
          <a:xfrm>
            <a:off x="-982980" y="327660"/>
            <a:ext cx="7795895" cy="829945"/>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490980" y="1065530"/>
            <a:ext cx="9554845" cy="415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000" strike="noStrike" noProof="1">
                <a:latin typeface="微软雅黑" panose="020B0503020204020204" pitchFamily="34" charset="-122"/>
                <a:ea typeface="微软雅黑" panose="020B0503020204020204" pitchFamily="34" charset="-122"/>
              </a:rPr>
              <a:t>6.</a:t>
            </a:r>
            <a:r>
              <a:rPr lang="zh-CN" altLang="en-US" sz="2000" strike="noStrike" noProof="1">
                <a:latin typeface="微软雅黑" panose="020B0503020204020204" pitchFamily="34" charset="-122"/>
                <a:ea typeface="微软雅黑" panose="020B0503020204020204" pitchFamily="34" charset="-122"/>
              </a:rPr>
              <a:t>可不可以请人办理申报之后自己</a:t>
            </a:r>
            <a:r>
              <a:rPr lang="en-US" sz="2000" strike="noStrike" noProof="1">
                <a:latin typeface="微软雅黑" panose="020B0503020204020204" pitchFamily="34" charset="-122"/>
                <a:ea typeface="微软雅黑" panose="020B0503020204020204" pitchFamily="34" charset="-122"/>
              </a:rPr>
              <a:t>补</a:t>
            </a:r>
            <a:r>
              <a:rPr lang="zh-CN" altLang="en-US" sz="2000" strike="noStrike" noProof="1">
                <a:latin typeface="微软雅黑" panose="020B0503020204020204" pitchFamily="34" charset="-122"/>
                <a:ea typeface="微软雅黑" panose="020B0503020204020204" pitchFamily="34" charset="-122"/>
              </a:rPr>
              <a:t>缴</a:t>
            </a:r>
            <a:r>
              <a:rPr lang="en-US" sz="2000" strike="noStrike" noProof="1">
                <a:latin typeface="微软雅黑" panose="020B0503020204020204" pitchFamily="34" charset="-122"/>
                <a:ea typeface="微软雅黑" panose="020B0503020204020204" pitchFamily="34" charset="-122"/>
              </a:rPr>
              <a:t>税</a:t>
            </a:r>
            <a:r>
              <a:rPr lang="zh-CN" altLang="en-US" sz="2000" strike="noStrike" noProof="1">
                <a:latin typeface="微软雅黑" panose="020B0503020204020204" pitchFamily="34" charset="-122"/>
                <a:ea typeface="微软雅黑" panose="020B0503020204020204" pitchFamily="34" charset="-122"/>
              </a:rPr>
              <a:t>款</a:t>
            </a:r>
            <a:r>
              <a:rPr lang="en-US" sz="2000" strike="noStrike" noProof="1">
                <a:latin typeface="微软雅黑" panose="020B0503020204020204" pitchFamily="34" charset="-122"/>
                <a:ea typeface="微软雅黑" panose="020B0503020204020204" pitchFamily="34" charset="-122"/>
              </a:rPr>
              <a:t>？</a:t>
            </a:r>
            <a:endParaRPr lang="en-US" sz="20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000">
                <a:latin typeface="微软雅黑" panose="020B0503020204020204" pitchFamily="34" charset="-122"/>
                <a:ea typeface="微软雅黑" panose="020B0503020204020204" pitchFamily="34" charset="-122"/>
                <a:sym typeface="+mn-ea"/>
              </a:rPr>
              <a:t>      答：</a:t>
            </a:r>
            <a:r>
              <a:rPr lang="en-US" sz="2000" strike="noStrike" noProof="1">
                <a:latin typeface="微软雅黑" panose="020B0503020204020204" pitchFamily="34" charset="-122"/>
                <a:ea typeface="微软雅黑" panose="020B0503020204020204" pitchFamily="34" charset="-122"/>
              </a:rPr>
              <a:t> </a:t>
            </a:r>
            <a:r>
              <a:rPr lang="en-US" sz="2000">
                <a:latin typeface="微软雅黑" panose="020B0503020204020204" pitchFamily="34" charset="-122"/>
                <a:ea typeface="微软雅黑" panose="020B0503020204020204" pitchFamily="34" charset="-122"/>
                <a:sym typeface="+mn-ea"/>
              </a:rPr>
              <a:t>如果</a:t>
            </a:r>
            <a:r>
              <a:rPr lang="zh-CN" sz="2000">
                <a:latin typeface="微软雅黑" panose="020B0503020204020204" pitchFamily="34" charset="-122"/>
                <a:ea typeface="微软雅黑" panose="020B0503020204020204" pitchFamily="34" charset="-122"/>
                <a:sym typeface="+mn-ea"/>
              </a:rPr>
              <a:t>单位代</a:t>
            </a:r>
            <a:r>
              <a:rPr lang="en-US" sz="2000">
                <a:latin typeface="微软雅黑" panose="020B0503020204020204" pitchFamily="34" charset="-122"/>
                <a:ea typeface="微软雅黑" panose="020B0503020204020204" pitchFamily="34" charset="-122"/>
                <a:sym typeface="+mn-ea"/>
              </a:rPr>
              <a:t>办年度汇算申报并需要补税的，</a:t>
            </a:r>
            <a:r>
              <a:rPr lang="zh-CN" altLang="en-US" sz="2000">
                <a:latin typeface="微软雅黑" panose="020B0503020204020204" pitchFamily="34" charset="-122"/>
                <a:ea typeface="微软雅黑" panose="020B0503020204020204" pitchFamily="34" charset="-122"/>
                <a:sym typeface="+mn-ea"/>
              </a:rPr>
              <a:t>也可以协商后由单位</a:t>
            </a:r>
            <a:r>
              <a:rPr lang="en-US" sz="2000">
                <a:latin typeface="微软雅黑" panose="020B0503020204020204" pitchFamily="34" charset="-122"/>
                <a:ea typeface="微软雅黑" panose="020B0503020204020204" pitchFamily="34" charset="-122"/>
                <a:sym typeface="+mn-ea"/>
              </a:rPr>
              <a:t>代您缴税。</a:t>
            </a:r>
            <a:r>
              <a:rPr lang="zh-CN" altLang="en-US" sz="2000">
                <a:latin typeface="微软雅黑" panose="020B0503020204020204" pitchFamily="34" charset="-122"/>
                <a:ea typeface="微软雅黑" panose="020B0503020204020204" pitchFamily="34" charset="-122"/>
                <a:sym typeface="+mn-ea"/>
              </a:rPr>
              <a:t>（记得将税款交给代办单位）</a:t>
            </a:r>
            <a:r>
              <a:rPr lang="zh-CN" altLang="en-US" sz="2000" strike="noStrike" noProof="1">
                <a:solidFill>
                  <a:srgbClr val="FF0000"/>
                </a:solidFill>
                <a:latin typeface="微软雅黑" panose="020B0503020204020204" pitchFamily="34" charset="-122"/>
                <a:ea typeface="微软雅黑" panose="020B0503020204020204" pitchFamily="34" charset="-122"/>
              </a:rPr>
              <a:t>无论是采用哪种方式办理申报，都可以由纳税人自行补缴税款。</a:t>
            </a:r>
            <a:endParaRPr lang="zh-CN" altLang="en-US" sz="2400" strike="noStrike" noProof="1">
              <a:solidFill>
                <a:srgbClr val="FF0000"/>
              </a:solidFill>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noProof="1">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542925" y="1157288"/>
            <a:ext cx="947738" cy="947737"/>
          </a:xfrm>
          <a:prstGeom prst="rect">
            <a:avLst/>
          </a:prstGeom>
          <a:noFill/>
          <a:ln w="9525">
            <a:noFill/>
          </a:ln>
        </p:spPr>
      </p:pic>
      <p:sp>
        <p:nvSpPr>
          <p:cNvPr id="5" name="矩形 4"/>
          <p:cNvSpPr/>
          <p:nvPr/>
        </p:nvSpPr>
        <p:spPr>
          <a:xfrm>
            <a:off x="-982980" y="327660"/>
            <a:ext cx="7795895" cy="829945"/>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aphicFrame>
        <p:nvGraphicFramePr>
          <p:cNvPr id="2" name="图示 1"/>
          <p:cNvGraphicFramePr/>
          <p:nvPr/>
        </p:nvGraphicFramePr>
        <p:xfrm>
          <a:off x="1169670" y="2629535"/>
          <a:ext cx="7550785" cy="397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右箭头 2"/>
          <p:cNvSpPr/>
          <p:nvPr/>
        </p:nvSpPr>
        <p:spPr>
          <a:xfrm>
            <a:off x="6812915" y="4488180"/>
            <a:ext cx="994410" cy="299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6" name="图示 5"/>
          <p:cNvGraphicFramePr/>
          <p:nvPr/>
        </p:nvGraphicFramePr>
        <p:xfrm>
          <a:off x="7864475" y="3516630"/>
          <a:ext cx="1513840" cy="22034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993265" y="1157605"/>
            <a:ext cx="4010025"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7.我</a:t>
            </a:r>
            <a:r>
              <a:rPr lang="zh-CN" altLang="en-US" sz="2400">
                <a:latin typeface="微软雅黑" panose="020B0503020204020204" pitchFamily="34" charset="-122"/>
                <a:ea typeface="微软雅黑" panose="020B0503020204020204" pitchFamily="34" charset="-122"/>
                <a:sym typeface="+mn-ea"/>
              </a:rPr>
              <a:t>要补税</a:t>
            </a:r>
            <a:r>
              <a:rPr lang="en-US" altLang="zh-CN" sz="2400">
                <a:latin typeface="微软雅黑" panose="020B0503020204020204" pitchFamily="34" charset="-122"/>
                <a:ea typeface="微软雅黑" panose="020B0503020204020204" pitchFamily="34" charset="-122"/>
                <a:sym typeface="+mn-ea"/>
              </a:rPr>
              <a:t>200</a:t>
            </a:r>
            <a:r>
              <a:rPr lang="zh-CN" altLang="en-US" sz="2400">
                <a:latin typeface="微软雅黑" panose="020B0503020204020204" pitchFamily="34" charset="-122"/>
                <a:ea typeface="微软雅黑" panose="020B0503020204020204" pitchFamily="34" charset="-122"/>
                <a:sym typeface="+mn-ea"/>
              </a:rPr>
              <a:t>元，</a:t>
            </a:r>
            <a:r>
              <a:rPr lang="zh-CN" altLang="en-US" sz="2400" strike="noStrike" noProof="1">
                <a:latin typeface="微软雅黑" panose="020B0503020204020204" pitchFamily="34" charset="-122"/>
                <a:ea typeface="微软雅黑" panose="020B0503020204020204" pitchFamily="34" charset="-122"/>
              </a:rPr>
              <a:t>符合免于汇算条件，这</a:t>
            </a:r>
            <a:r>
              <a:rPr lang="en-US" altLang="zh-CN" sz="2400" strike="noStrike" noProof="1">
                <a:latin typeface="微软雅黑" panose="020B0503020204020204" pitchFamily="34" charset="-122"/>
                <a:ea typeface="微软雅黑" panose="020B0503020204020204" pitchFamily="34" charset="-122"/>
              </a:rPr>
              <a:t>200</a:t>
            </a:r>
            <a:r>
              <a:rPr lang="zh-CN" altLang="en-US" sz="2400" strike="noStrike" noProof="1">
                <a:latin typeface="微软雅黑" panose="020B0503020204020204" pitchFamily="34" charset="-122"/>
                <a:ea typeface="微软雅黑" panose="020B0503020204020204" pitchFamily="34" charset="-122"/>
              </a:rPr>
              <a:t>元税款</a:t>
            </a:r>
            <a:r>
              <a:rPr lang="en-US" sz="2400" strike="noStrike" noProof="1">
                <a:latin typeface="微软雅黑" panose="020B0503020204020204" pitchFamily="34" charset="-122"/>
                <a:ea typeface="微软雅黑" panose="020B0503020204020204" pitchFamily="34" charset="-122"/>
              </a:rPr>
              <a:t>还用补么?</a:t>
            </a:r>
            <a:r>
              <a:rPr lang="zh-CN" altLang="en-US" sz="2400" strike="noStrike" noProof="1">
                <a:latin typeface="微软雅黑" panose="020B0503020204020204" pitchFamily="34" charset="-122"/>
                <a:ea typeface="微软雅黑" panose="020B0503020204020204" pitchFamily="34" charset="-122"/>
              </a:rPr>
              <a:t>我想交这笔税，可以吗？</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答：如您符合免予汇算申报的条件，无须申报</a:t>
            </a:r>
            <a:r>
              <a:rPr lang="zh-CN" altLang="en-US" sz="2400" strike="noStrike" noProof="1">
                <a:latin typeface="微软雅黑" panose="020B0503020204020204" pitchFamily="34" charset="-122"/>
                <a:ea typeface="微软雅黑" panose="020B0503020204020204" pitchFamily="34" charset="-122"/>
              </a:rPr>
              <a:t>，</a:t>
            </a:r>
            <a:r>
              <a:rPr lang="en-US" sz="2400" strike="noStrike" noProof="1">
                <a:latin typeface="微软雅黑" panose="020B0503020204020204" pitchFamily="34" charset="-122"/>
                <a:ea typeface="微软雅黑" panose="020B0503020204020204" pitchFamily="34" charset="-122"/>
              </a:rPr>
              <a:t>也无须补税。</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zh-CN" altLang="en-US" sz="2400" strike="noStrike" noProof="1">
                <a:solidFill>
                  <a:srgbClr val="FF0000"/>
                </a:solidFill>
                <a:latin typeface="微软雅黑" panose="020B0503020204020204" pitchFamily="34" charset="-122"/>
                <a:ea typeface="微软雅黑" panose="020B0503020204020204" pitchFamily="34" charset="-122"/>
              </a:rPr>
              <a:t>您也可以选择补税。</a:t>
            </a:r>
            <a:endParaRPr lang="zh-CN" altLang="en-US" sz="2400" strike="noStrike" noProof="1">
              <a:solidFill>
                <a:srgbClr val="FF0000"/>
              </a:solidFill>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1045210" y="1389063"/>
            <a:ext cx="947738" cy="947737"/>
          </a:xfrm>
          <a:prstGeom prst="rect">
            <a:avLst/>
          </a:prstGeom>
          <a:noFill/>
          <a:ln w="9525">
            <a:noFill/>
          </a:ln>
        </p:spPr>
      </p:pic>
      <p:sp>
        <p:nvSpPr>
          <p:cNvPr id="5" name="矩形 4"/>
          <p:cNvSpPr/>
          <p:nvPr/>
        </p:nvSpPr>
        <p:spPr>
          <a:xfrm>
            <a:off x="-982980" y="327660"/>
            <a:ext cx="7795895" cy="829945"/>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2"/>
          <a:stretch>
            <a:fillRect/>
          </a:stretch>
        </p:blipFill>
        <p:spPr>
          <a:xfrm>
            <a:off x="6268085" y="470535"/>
            <a:ext cx="3560445" cy="6115050"/>
          </a:xfrm>
          <a:prstGeom prst="rect">
            <a:avLst/>
          </a:prstGeom>
        </p:spPr>
      </p:pic>
      <p:sp>
        <p:nvSpPr>
          <p:cNvPr id="7" name="对角圆角矩形 6"/>
          <p:cNvSpPr/>
          <p:nvPr/>
        </p:nvSpPr>
        <p:spPr>
          <a:xfrm>
            <a:off x="6191885" y="5523865"/>
            <a:ext cx="1463040" cy="401955"/>
          </a:xfrm>
          <a:prstGeom prst="round2DiagRect">
            <a:avLst>
              <a:gd name="adj1" fmla="val 16667"/>
              <a:gd name="adj2" fmla="val 3867"/>
            </a:avLst>
          </a:prstGeom>
          <a:noFill/>
          <a:ln w="3810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993265" y="1157605"/>
            <a:ext cx="841311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8.我如何查询办理进度?</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a:latin typeface="微软雅黑" panose="020B0503020204020204" pitchFamily="34" charset="-122"/>
                <a:ea typeface="微软雅黑" panose="020B0503020204020204" pitchFamily="34" charset="-122"/>
                <a:sym typeface="+mn-ea"/>
              </a:rPr>
              <a:t>答：</a:t>
            </a:r>
            <a:r>
              <a:rPr lang="zh-CN" altLang="en-US" sz="2400">
                <a:latin typeface="微软雅黑" panose="020B0503020204020204" pitchFamily="34" charset="-122"/>
                <a:ea typeface="微软雅黑" panose="020B0503020204020204" pitchFamily="34" charset="-122"/>
                <a:sym typeface="+mn-ea"/>
              </a:rPr>
              <a:t>无论是采用哪种方式办理申报，</a:t>
            </a:r>
            <a:r>
              <a:rPr lang="en-US" sz="2400" strike="noStrike" noProof="1">
                <a:latin typeface="微软雅黑" panose="020B0503020204020204" pitchFamily="34" charset="-122"/>
                <a:ea typeface="微软雅黑" panose="020B0503020204020204" pitchFamily="34" charset="-122"/>
              </a:rPr>
              <a:t>您</a:t>
            </a:r>
            <a:r>
              <a:rPr lang="zh-CN" altLang="en-US" sz="2400" strike="noStrike" noProof="1">
                <a:latin typeface="微软雅黑" panose="020B0503020204020204" pitchFamily="34" charset="-122"/>
                <a:ea typeface="微软雅黑" panose="020B0503020204020204" pitchFamily="34" charset="-122"/>
              </a:rPr>
              <a:t>都</a:t>
            </a:r>
            <a:r>
              <a:rPr lang="en-US" sz="2400" strike="noStrike" noProof="1">
                <a:latin typeface="微软雅黑" panose="020B0503020204020204" pitchFamily="34" charset="-122"/>
                <a:ea typeface="微软雅黑" panose="020B0503020204020204" pitchFamily="34" charset="-122"/>
              </a:rPr>
              <a:t>可以登录手机个人所得税APP 、自然人电子税务局，</a:t>
            </a:r>
            <a:r>
              <a:rPr lang="zh-CN" altLang="en-US" sz="2400" strike="noStrike" noProof="1">
                <a:latin typeface="微软雅黑" panose="020B0503020204020204" pitchFamily="34" charset="-122"/>
                <a:ea typeface="微软雅黑" panose="020B0503020204020204" pitchFamily="34" charset="-122"/>
              </a:rPr>
              <a:t>或者办税服务厅</a:t>
            </a:r>
            <a:r>
              <a:rPr lang="en-US" sz="2400" strike="noStrike" noProof="1">
                <a:latin typeface="微软雅黑" panose="020B0503020204020204" pitchFamily="34" charset="-122"/>
                <a:ea typeface="微软雅黑" panose="020B0503020204020204" pitchFamily="34" charset="-122"/>
              </a:rPr>
              <a:t>查询了解您的年度汇算办理进度。</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1045210" y="1389063"/>
            <a:ext cx="947738" cy="947737"/>
          </a:xfrm>
          <a:prstGeom prst="rect">
            <a:avLst/>
          </a:prstGeom>
          <a:noFill/>
          <a:ln w="9525">
            <a:noFill/>
          </a:ln>
        </p:spPr>
      </p:pic>
      <p:sp>
        <p:nvSpPr>
          <p:cNvPr id="5" name="矩形 4"/>
          <p:cNvSpPr/>
          <p:nvPr/>
        </p:nvSpPr>
        <p:spPr>
          <a:xfrm>
            <a:off x="-982980" y="327660"/>
            <a:ext cx="7795895" cy="829945"/>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5" name="矩形 4"/>
          <p:cNvSpPr/>
          <p:nvPr/>
        </p:nvSpPr>
        <p:spPr>
          <a:xfrm>
            <a:off x="-982980" y="327660"/>
            <a:ext cx="7795895" cy="829945"/>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644525" y="1233805"/>
            <a:ext cx="3924300" cy="4246245"/>
          </a:xfrm>
          <a:prstGeom prst="rect">
            <a:avLst/>
          </a:prstGeom>
          <a:noFill/>
        </p:spPr>
        <p:txBody>
          <a:bodyPr wrap="square" rtlCol="0" anchor="t">
            <a:spAutoFit/>
          </a:bodyPr>
          <a:p>
            <a:r>
              <a:rPr sz="2800">
                <a:latin typeface="微软雅黑" panose="020B0503020204020204" pitchFamily="34" charset="-122"/>
                <a:ea typeface="微软雅黑" panose="020B0503020204020204" pitchFamily="34" charset="-122"/>
                <a:sym typeface="+mn-ea"/>
              </a:rPr>
              <a:t>【手机个人所得税 APP】</a:t>
            </a:r>
            <a:endParaRPr sz="2800">
              <a:latin typeface="微软雅黑" panose="020B0503020204020204" pitchFamily="34" charset="-122"/>
              <a:ea typeface="微软雅黑" panose="020B0503020204020204" pitchFamily="34" charset="-122"/>
              <a:sym typeface="+mn-ea"/>
            </a:endParaRPr>
          </a:p>
          <a:p>
            <a:endParaRPr sz="2800">
              <a:latin typeface="微软雅黑" panose="020B0503020204020204" pitchFamily="34" charset="-122"/>
              <a:ea typeface="微软雅黑" panose="020B0503020204020204" pitchFamily="34" charset="-122"/>
            </a:endParaRPr>
          </a:p>
          <a:p>
            <a:r>
              <a:rPr sz="2800">
                <a:latin typeface="微软雅黑" panose="020B0503020204020204" pitchFamily="34" charset="-122"/>
                <a:ea typeface="微软雅黑" panose="020B0503020204020204" pitchFamily="34" charset="-122"/>
                <a:sym typeface="+mn-ea"/>
              </a:rPr>
              <a:t>（ 1） 首页【我要查询】 </a:t>
            </a:r>
            <a:r>
              <a:rPr lang="en-US" sz="2800">
                <a:latin typeface="微软雅黑" panose="020B0503020204020204" pitchFamily="34" charset="-122"/>
                <a:ea typeface="微软雅黑" panose="020B0503020204020204" pitchFamily="34" charset="-122"/>
                <a:sym typeface="+mn-ea"/>
              </a:rPr>
              <a:t>—</a:t>
            </a:r>
            <a:r>
              <a:rPr sz="2800">
                <a:latin typeface="微软雅黑" panose="020B0503020204020204" pitchFamily="34" charset="-122"/>
                <a:ea typeface="微软雅黑" panose="020B0503020204020204" pitchFamily="34" charset="-122"/>
                <a:sym typeface="+mn-ea"/>
              </a:rPr>
              <a:t>【申报信息查询】 </a:t>
            </a:r>
            <a:r>
              <a:rPr lang="en-US" sz="2800">
                <a:latin typeface="微软雅黑" panose="020B0503020204020204" pitchFamily="34" charset="-122"/>
                <a:ea typeface="微软雅黑" panose="020B0503020204020204" pitchFamily="34" charset="-122"/>
                <a:sym typeface="+mn-ea"/>
              </a:rPr>
              <a:t>—</a:t>
            </a:r>
            <a:r>
              <a:rPr sz="2800">
                <a:latin typeface="微软雅黑" panose="020B0503020204020204" pitchFamily="34" charset="-122"/>
                <a:ea typeface="微软雅黑" panose="020B0503020204020204" pitchFamily="34" charset="-122"/>
                <a:sym typeface="+mn-ea"/>
              </a:rPr>
              <a:t>【申报查询】</a:t>
            </a:r>
            <a:endParaRPr sz="2800">
              <a:latin typeface="微软雅黑" panose="020B0503020204020204" pitchFamily="34" charset="-122"/>
              <a:ea typeface="微软雅黑" panose="020B0503020204020204" pitchFamily="34" charset="-122"/>
              <a:sym typeface="+mn-ea"/>
            </a:endParaRPr>
          </a:p>
          <a:p>
            <a:endParaRPr sz="2800">
              <a:latin typeface="微软雅黑" panose="020B0503020204020204" pitchFamily="34" charset="-122"/>
              <a:ea typeface="微软雅黑" panose="020B0503020204020204" pitchFamily="34" charset="-122"/>
            </a:endParaRPr>
          </a:p>
          <a:p>
            <a:r>
              <a:rPr sz="2800">
                <a:latin typeface="微软雅黑" panose="020B0503020204020204" pitchFamily="34" charset="-122"/>
                <a:ea typeface="微软雅黑" panose="020B0503020204020204" pitchFamily="34" charset="-122"/>
                <a:sym typeface="+mn-ea"/>
              </a:rPr>
              <a:t>（ 2） 底部菜单【服务】 </a:t>
            </a:r>
            <a:r>
              <a:rPr lang="en-US" sz="2800">
                <a:latin typeface="微软雅黑" panose="020B0503020204020204" pitchFamily="34" charset="-122"/>
                <a:ea typeface="微软雅黑" panose="020B0503020204020204" pitchFamily="34" charset="-122"/>
                <a:sym typeface="+mn-ea"/>
              </a:rPr>
              <a:t>—</a:t>
            </a:r>
            <a:r>
              <a:rPr sz="2800">
                <a:latin typeface="微软雅黑" panose="020B0503020204020204" pitchFamily="34" charset="-122"/>
                <a:ea typeface="微软雅黑" panose="020B0503020204020204" pitchFamily="34" charset="-122"/>
                <a:sym typeface="+mn-ea"/>
              </a:rPr>
              <a:t>【申报信息查询】 </a:t>
            </a:r>
            <a:r>
              <a:rPr lang="en-US" sz="2800">
                <a:latin typeface="微软雅黑" panose="020B0503020204020204" pitchFamily="34" charset="-122"/>
                <a:ea typeface="微软雅黑" panose="020B0503020204020204" pitchFamily="34" charset="-122"/>
                <a:sym typeface="+mn-ea"/>
              </a:rPr>
              <a:t>—</a:t>
            </a:r>
            <a:r>
              <a:rPr sz="2800">
                <a:latin typeface="微软雅黑" panose="020B0503020204020204" pitchFamily="34" charset="-122"/>
                <a:ea typeface="微软雅黑" panose="020B0503020204020204" pitchFamily="34" charset="-122"/>
                <a:sym typeface="+mn-ea"/>
              </a:rPr>
              <a:t>【申报查询】</a:t>
            </a:r>
            <a:endParaRPr lang="en-US">
              <a:latin typeface="微软雅黑" panose="020B0503020204020204" pitchFamily="34" charset="-122"/>
              <a:ea typeface="微软雅黑" panose="020B0503020204020204" pitchFamily="34" charset="-122"/>
            </a:endParaRPr>
          </a:p>
          <a:p>
            <a:endParaRPr lang="zh-CN" altLang="en-US"/>
          </a:p>
        </p:txBody>
      </p:sp>
      <p:pic>
        <p:nvPicPr>
          <p:cNvPr id="9" name="图片 8"/>
          <p:cNvPicPr>
            <a:picLocks noChangeAspect="1"/>
          </p:cNvPicPr>
          <p:nvPr/>
        </p:nvPicPr>
        <p:blipFill>
          <a:blip r:embed="rId1"/>
          <a:stretch>
            <a:fillRect/>
          </a:stretch>
        </p:blipFill>
        <p:spPr>
          <a:xfrm>
            <a:off x="4730750" y="930275"/>
            <a:ext cx="5661660" cy="5167630"/>
          </a:xfrm>
          <a:prstGeom prst="rect">
            <a:avLst/>
          </a:prstGeom>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5" name="矩形 4"/>
          <p:cNvSpPr/>
          <p:nvPr/>
        </p:nvSpPr>
        <p:spPr>
          <a:xfrm>
            <a:off x="-982980" y="327660"/>
            <a:ext cx="7795895" cy="829945"/>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644525" y="1157605"/>
            <a:ext cx="10077450" cy="1383665"/>
          </a:xfrm>
          <a:prstGeom prst="rect">
            <a:avLst/>
          </a:prstGeom>
          <a:noFill/>
        </p:spPr>
        <p:txBody>
          <a:bodyPr wrap="square" rtlCol="0" anchor="t">
            <a:spAutoFit/>
          </a:bodyPr>
          <a:p>
            <a:r>
              <a:rPr sz="2800">
                <a:latin typeface="微软雅黑" panose="020B0503020204020204" pitchFamily="34" charset="-122"/>
                <a:ea typeface="微软雅黑" panose="020B0503020204020204" pitchFamily="34" charset="-122"/>
                <a:sym typeface="+mn-ea"/>
              </a:rPr>
              <a:t>【</a:t>
            </a:r>
            <a:r>
              <a:rPr lang="zh-CN" sz="2800">
                <a:latin typeface="微软雅黑" panose="020B0503020204020204" pitchFamily="34" charset="-122"/>
                <a:ea typeface="微软雅黑" panose="020B0503020204020204" pitchFamily="34" charset="-122"/>
                <a:sym typeface="+mn-ea"/>
              </a:rPr>
              <a:t>自然人电子税务局</a:t>
            </a:r>
            <a:r>
              <a:rPr lang="en-US" altLang="zh-CN" sz="2800">
                <a:latin typeface="微软雅黑" panose="020B0503020204020204" pitchFamily="34" charset="-122"/>
                <a:ea typeface="微软雅黑" panose="020B0503020204020204" pitchFamily="34" charset="-122"/>
                <a:sym typeface="+mn-ea"/>
              </a:rPr>
              <a:t>WEB</a:t>
            </a:r>
            <a:r>
              <a:rPr lang="zh-CN" altLang="en-US" sz="2800">
                <a:latin typeface="微软雅黑" panose="020B0503020204020204" pitchFamily="34" charset="-122"/>
                <a:ea typeface="微软雅黑" panose="020B0503020204020204" pitchFamily="34" charset="-122"/>
                <a:sym typeface="+mn-ea"/>
              </a:rPr>
              <a:t>端</a:t>
            </a:r>
            <a:r>
              <a:rPr sz="2800">
                <a:latin typeface="微软雅黑" panose="020B0503020204020204" pitchFamily="34" charset="-122"/>
                <a:ea typeface="微软雅黑" panose="020B0503020204020204" pitchFamily="34" charset="-122"/>
                <a:sym typeface="+mn-ea"/>
              </a:rPr>
              <a:t>】</a:t>
            </a:r>
            <a:endParaRPr sz="2800">
              <a:latin typeface="微软雅黑" panose="020B0503020204020204" pitchFamily="34" charset="-122"/>
              <a:ea typeface="微软雅黑" panose="020B0503020204020204" pitchFamily="34" charset="-122"/>
            </a:endParaRPr>
          </a:p>
          <a:p>
            <a:r>
              <a:rPr sz="2800">
                <a:latin typeface="微软雅黑" panose="020B0503020204020204" pitchFamily="34" charset="-122"/>
                <a:ea typeface="微软雅黑" panose="020B0503020204020204" pitchFamily="34" charset="-122"/>
                <a:sym typeface="+mn-ea"/>
              </a:rPr>
              <a:t>（ 1） 首页-【常用业务】-【申报查询】；</a:t>
            </a:r>
            <a:endParaRPr sz="2800">
              <a:latin typeface="微软雅黑" panose="020B0503020204020204" pitchFamily="34" charset="-122"/>
              <a:ea typeface="微软雅黑" panose="020B0503020204020204" pitchFamily="34" charset="-122"/>
              <a:sym typeface="+mn-ea"/>
            </a:endParaRPr>
          </a:p>
          <a:p>
            <a:endParaRPr sz="2800">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425575" y="2328545"/>
            <a:ext cx="8203565" cy="4105275"/>
          </a:xfrm>
          <a:prstGeom prst="rect">
            <a:avLst/>
          </a:prstGeom>
        </p:spPr>
      </p:pic>
      <p:sp>
        <p:nvSpPr>
          <p:cNvPr id="3" name="对角圆角矩形 2"/>
          <p:cNvSpPr/>
          <p:nvPr/>
        </p:nvSpPr>
        <p:spPr>
          <a:xfrm>
            <a:off x="8020685" y="5161915"/>
            <a:ext cx="1463040" cy="1173480"/>
          </a:xfrm>
          <a:prstGeom prst="round2DiagRect">
            <a:avLst>
              <a:gd name="adj1" fmla="val 16667"/>
              <a:gd name="adj2" fmla="val 3867"/>
            </a:avLst>
          </a:prstGeom>
          <a:noFill/>
          <a:ln w="3810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5" name="矩形 4"/>
          <p:cNvSpPr/>
          <p:nvPr/>
        </p:nvSpPr>
        <p:spPr>
          <a:xfrm>
            <a:off x="-982980" y="327660"/>
            <a:ext cx="7795895" cy="829945"/>
          </a:xfrm>
          <a:prstGeom prst="rect">
            <a:avLst/>
          </a:prstGeom>
          <a:noFill/>
          <a:ln w="9525">
            <a:noFill/>
          </a:ln>
        </p:spPr>
        <p:txBody>
          <a:bodyPr wrap="square" anchor="t">
            <a:spAutoFit/>
          </a:bodyPr>
          <a:lstStyle/>
          <a:p>
            <a:pPr algn="ctr" fontAlgn="auto"/>
            <a:r>
              <a:rPr lang="zh-CN"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退（补）税重点问题</a:t>
            </a:r>
            <a:endParaRPr lang="zh-CN" altLang="en-US" sz="2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644525" y="1157605"/>
            <a:ext cx="10077450" cy="521970"/>
          </a:xfrm>
          <a:prstGeom prst="rect">
            <a:avLst/>
          </a:prstGeom>
          <a:noFill/>
        </p:spPr>
        <p:txBody>
          <a:bodyPr wrap="square" rtlCol="0" anchor="t">
            <a:spAutoFit/>
          </a:bodyPr>
          <a:p>
            <a:r>
              <a:rPr lang="zh-CN" sz="2800">
                <a:latin typeface="微软雅黑" panose="020B0503020204020204" pitchFamily="34" charset="-122"/>
                <a:ea typeface="微软雅黑" panose="020B0503020204020204" pitchFamily="34" charset="-122"/>
                <a:sym typeface="+mn-ea"/>
              </a:rPr>
              <a:t>（</a:t>
            </a:r>
            <a:r>
              <a:rPr lang="en-US" altLang="zh-CN" sz="2800">
                <a:latin typeface="微软雅黑" panose="020B0503020204020204" pitchFamily="34" charset="-122"/>
                <a:ea typeface="微软雅黑" panose="020B0503020204020204" pitchFamily="34" charset="-122"/>
                <a:sym typeface="+mn-ea"/>
              </a:rPr>
              <a:t>2</a:t>
            </a:r>
            <a:r>
              <a:rPr lang="zh-CN" sz="2800">
                <a:latin typeface="微软雅黑" panose="020B0503020204020204" pitchFamily="34" charset="-122"/>
                <a:ea typeface="微软雅黑" panose="020B0503020204020204" pitchFamily="34" charset="-122"/>
                <a:sym typeface="+mn-ea"/>
              </a:rPr>
              <a:t>）</a:t>
            </a:r>
            <a:r>
              <a:rPr sz="2800">
                <a:latin typeface="微软雅黑" panose="020B0503020204020204" pitchFamily="34" charset="-122"/>
                <a:ea typeface="微软雅黑" panose="020B0503020204020204" pitchFamily="34" charset="-122"/>
                <a:sym typeface="+mn-ea"/>
              </a:rPr>
              <a:t>顶部菜单【我要查询】-【申报查询（更正/作废申报）】</a:t>
            </a:r>
            <a:endParaRPr sz="2800">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1300480" y="2076450"/>
            <a:ext cx="8409940" cy="4342765"/>
          </a:xfrm>
          <a:prstGeom prst="rect">
            <a:avLst/>
          </a:prstGeom>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6750" y="3629025"/>
            <a:ext cx="7936865" cy="1753235"/>
          </a:xfrm>
          <a:prstGeom prst="rect">
            <a:avLst/>
          </a:prstGeom>
        </p:spPr>
        <p:txBody>
          <a:bodyPr wrap="square">
            <a:spAutoFit/>
          </a:bodyPr>
          <a:lstStyle/>
          <a:p>
            <a:pPr algn="ctr" fontAlgn="auto"/>
            <a:r>
              <a:rPr lang="zh-CN" altLang="en-US" sz="5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5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a:p>
            <a:pPr algn="ctr" fontAlgn="auto"/>
            <a:endParaRPr lang="zh-CN" altLang="en-US" sz="5400" b="1" noProof="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nvGrpSpPr>
          <p:cNvPr id="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altLang="zh-CN" sz="13800" b="1" dirty="0" smtClean="0">
                  <a:solidFill>
                    <a:schemeClr val="bg1"/>
                  </a:solidFill>
                  <a:latin typeface="微软雅黑" panose="020B0503020204020204" pitchFamily="34" charset="-122"/>
                  <a:ea typeface="微软雅黑" panose="020B0503020204020204" pitchFamily="34" charset="-122"/>
                  <a:sym typeface="等线" panose="02010600030101010101" charset="-122"/>
                </a:rPr>
                <a:t>3</a:t>
              </a:r>
              <a:endPar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933575" y="1389380"/>
            <a:ext cx="914781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1.我通过单位在预扣预缴时享受了专项附加扣除，在年度汇算申报时需新增扣除的，是需要通过单位新增还是可以在手机APP或自然人电子税务局本人直接新增?</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答：您可以在手机个人所得税APP或自然人电子税务局网页端直接新增可享受的专项附加扣除信息。</a:t>
            </a:r>
            <a:endParaRPr lang="en-US" sz="2400" strike="noStrike" noProof="1">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1045210" y="1389063"/>
            <a:ext cx="947738" cy="947737"/>
          </a:xfrm>
          <a:prstGeom prst="rect">
            <a:avLst/>
          </a:prstGeom>
          <a:noFill/>
          <a:ln w="9525">
            <a:noFill/>
          </a:ln>
        </p:spPr>
      </p:pic>
      <p:sp>
        <p:nvSpPr>
          <p:cNvPr id="5" name="矩形 4"/>
          <p:cNvSpPr/>
          <p:nvPr/>
        </p:nvSpPr>
        <p:spPr>
          <a:xfrm>
            <a:off x="-982980" y="327660"/>
            <a:ext cx="7795895" cy="460375"/>
          </a:xfrm>
          <a:prstGeom prst="rect">
            <a:avLst/>
          </a:prstGeom>
          <a:noFill/>
          <a:ln w="9525">
            <a:noFill/>
          </a:ln>
        </p:spPr>
        <p:txBody>
          <a:bodyPr wrap="square" anchor="t">
            <a:spAutoFit/>
          </a:bodyPr>
          <a:lstStyle/>
          <a:p>
            <a:pPr algn="ctr" fontAlgn="auto"/>
            <a:r>
              <a:rPr lang="zh-CN" altLang="en-US"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50963" y="3580130"/>
            <a:ext cx="9242425" cy="922020"/>
          </a:xfrm>
          <a:prstGeom prst="rect">
            <a:avLst/>
          </a:prstGeom>
        </p:spPr>
        <p:txBody>
          <a:bodyPr wrap="square">
            <a:spAutoFit/>
          </a:bodyPr>
          <a:lstStyle/>
          <a:p>
            <a:pPr algn="ctr" fontAlgn="auto"/>
            <a:r>
              <a:rPr lang="zh-CN" altLang="en-US" sz="5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endParaRPr>
          </a:p>
        </p:txBody>
      </p:sp>
      <p:grpSp>
        <p:nvGrpSpPr>
          <p:cNvPr id="1536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1</a:t>
              </a:r>
              <a:endPar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595755" y="1089660"/>
            <a:ext cx="941832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2.我2019年7月大学毕业后参加工作，去年在公司工作了5个月，年度汇算时可以扣除的基本扣除费用、专项扣除、专项附加扣除等，是可以扣全年的还是5个月的？</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答：扣缴单位在为员工办理预扣预缴时，基本减除费用、专项扣除、专项附加扣除等，均按照任职受雇实际月份数计算。年度终了后，纳税人可以通过办理综合所得年度汇算，减除费用六万元和扣除年度内按规定可扣除的专项扣除、专项附加扣除和依法确定的其他扣除。</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706755" y="1466533"/>
            <a:ext cx="947738" cy="947737"/>
          </a:xfrm>
          <a:prstGeom prst="rect">
            <a:avLst/>
          </a:prstGeom>
          <a:noFill/>
          <a:ln w="9525">
            <a:noFill/>
          </a:ln>
        </p:spPr>
      </p:pic>
      <p:sp>
        <p:nvSpPr>
          <p:cNvPr id="5" name="矩形 4"/>
          <p:cNvSpPr/>
          <p:nvPr/>
        </p:nvSpPr>
        <p:spPr>
          <a:xfrm>
            <a:off x="-982980" y="327660"/>
            <a:ext cx="7795895" cy="460375"/>
          </a:xfrm>
          <a:prstGeom prst="rect">
            <a:avLst/>
          </a:prstGeom>
          <a:noFill/>
          <a:ln w="9525">
            <a:noFill/>
          </a:ln>
        </p:spPr>
        <p:txBody>
          <a:bodyPr wrap="square" anchor="t">
            <a:spAutoFit/>
          </a:bodyPr>
          <a:lstStyle/>
          <a:p>
            <a:pPr algn="ctr" fontAlgn="auto"/>
            <a:r>
              <a:rPr lang="zh-CN" altLang="en-US"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654810" y="1717675"/>
            <a:ext cx="945705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因此，如果该纳税人在2019年1月份开始有符合扣除条件的各项扣除，则年度汇算时可以扣除1—12月份的全年合计金额；如果该纳税人在2019年3月份开始有符合扣除条件的各项扣除，则年度汇算时可以扣除3—12月份的合计金额。</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p:txBody>
      </p:sp>
      <p:sp>
        <p:nvSpPr>
          <p:cNvPr id="5" name="矩形 4"/>
          <p:cNvSpPr/>
          <p:nvPr/>
        </p:nvSpPr>
        <p:spPr>
          <a:xfrm>
            <a:off x="-982980" y="327660"/>
            <a:ext cx="7795895" cy="460375"/>
          </a:xfrm>
          <a:prstGeom prst="rect">
            <a:avLst/>
          </a:prstGeom>
          <a:noFill/>
          <a:ln w="9525">
            <a:noFill/>
          </a:ln>
        </p:spPr>
        <p:txBody>
          <a:bodyPr wrap="square" anchor="t">
            <a:spAutoFit/>
          </a:bodyPr>
          <a:lstStyle/>
          <a:p>
            <a:pPr algn="ctr" fontAlgn="auto"/>
            <a:r>
              <a:rPr lang="zh-CN" altLang="en-US"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586865" y="1167130"/>
            <a:ext cx="9543415"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3.我在办理年度汇算时发现2019年填的专项附加扣除信息写错了，请问怎么修改？</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答：（1）之前通过个税APP、自然人电子税务局WEB端报送或修改过专项附加扣除信息的，仍需通过个税APP或自然人电子税务局WEB端进行修改；</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（2）之前通过扣缴单位报送专项附加扣除信息的，且未通过个税APP、自然人电子税务局WEB端修改过的，可以通过扣缴单位、个税APP、自然人电子税务局WEB端、办税服务厅修改。</a:t>
            </a:r>
            <a:endParaRPr lang="en-US" sz="2400" strike="noStrike" noProof="1">
              <a:latin typeface="微软雅黑" panose="020B0503020204020204" pitchFamily="34" charset="-122"/>
              <a:ea typeface="微软雅黑" panose="020B0503020204020204" pitchFamily="34" charset="-122"/>
            </a:endParaRPr>
          </a:p>
        </p:txBody>
      </p:sp>
      <p:sp>
        <p:nvSpPr>
          <p:cNvPr id="5" name="矩形 4"/>
          <p:cNvSpPr/>
          <p:nvPr/>
        </p:nvSpPr>
        <p:spPr>
          <a:xfrm>
            <a:off x="-982980" y="327660"/>
            <a:ext cx="7795895" cy="460375"/>
          </a:xfrm>
          <a:prstGeom prst="rect">
            <a:avLst/>
          </a:prstGeom>
          <a:noFill/>
          <a:ln w="9525">
            <a:noFill/>
          </a:ln>
        </p:spPr>
        <p:txBody>
          <a:bodyPr wrap="square" anchor="t">
            <a:spAutoFit/>
          </a:bodyPr>
          <a:lstStyle/>
          <a:p>
            <a:pPr algn="ctr" fontAlgn="auto"/>
            <a:r>
              <a:rPr lang="zh-CN" altLang="en-US"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7414" name="图片 2"/>
          <p:cNvPicPr>
            <a:picLocks noGrp="1" noChangeAspect="1"/>
          </p:cNvPicPr>
          <p:nvPr/>
        </p:nvPicPr>
        <p:blipFill>
          <a:blip r:embed="rId1"/>
          <a:stretch>
            <a:fillRect/>
          </a:stretch>
        </p:blipFill>
        <p:spPr>
          <a:xfrm>
            <a:off x="706755" y="1408113"/>
            <a:ext cx="947738" cy="947737"/>
          </a:xfrm>
          <a:prstGeom prst="rect">
            <a:avLst/>
          </a:prstGeom>
          <a:noFill/>
          <a:ln w="9525">
            <a:noFill/>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586865" y="1167130"/>
            <a:ext cx="954341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4.我在手机个人所得税APP填写了专项附加扣除，为什么办理年度汇算申报时申报表中不显示？</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答：如果您是在办理2019年度综合所得年度汇算时享受专项附加扣除，请您查看并确认您填报专项附加扣除时选择的“扣除年度”是否为2019年。</a:t>
            </a:r>
            <a:endParaRPr lang="en-US" sz="2400" strike="noStrike" noProof="1">
              <a:latin typeface="微软雅黑" panose="020B0503020204020204" pitchFamily="34" charset="-122"/>
              <a:ea typeface="微软雅黑" panose="020B0503020204020204" pitchFamily="34" charset="-122"/>
            </a:endParaRPr>
          </a:p>
        </p:txBody>
      </p:sp>
      <p:sp>
        <p:nvSpPr>
          <p:cNvPr id="5" name="矩形 4"/>
          <p:cNvSpPr/>
          <p:nvPr/>
        </p:nvSpPr>
        <p:spPr>
          <a:xfrm>
            <a:off x="-982980" y="327660"/>
            <a:ext cx="7795895" cy="460375"/>
          </a:xfrm>
          <a:prstGeom prst="rect">
            <a:avLst/>
          </a:prstGeom>
          <a:noFill/>
          <a:ln w="9525">
            <a:noFill/>
          </a:ln>
        </p:spPr>
        <p:txBody>
          <a:bodyPr wrap="square" anchor="t">
            <a:spAutoFit/>
          </a:bodyPr>
          <a:lstStyle/>
          <a:p>
            <a:pPr algn="ctr" fontAlgn="auto"/>
            <a:r>
              <a:rPr lang="zh-CN" altLang="en-US"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7414" name="图片 2"/>
          <p:cNvPicPr>
            <a:picLocks noGrp="1" noChangeAspect="1"/>
          </p:cNvPicPr>
          <p:nvPr/>
        </p:nvPicPr>
        <p:blipFill>
          <a:blip r:embed="rId1"/>
          <a:stretch>
            <a:fillRect/>
          </a:stretch>
        </p:blipFill>
        <p:spPr>
          <a:xfrm>
            <a:off x="706755" y="1408113"/>
            <a:ext cx="947738" cy="947737"/>
          </a:xfrm>
          <a:prstGeom prst="rect">
            <a:avLst/>
          </a:prstGeom>
          <a:noFill/>
          <a:ln w="9525">
            <a:noFill/>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499870" y="1002665"/>
            <a:ext cx="95434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5.大病医疗的扣除主体、范围和扣除标准是什么?</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答：在一个纳税年度内，纳税人发生的与基本医保相关的医药费用支出，扣除医保报销后个人负担(指医保目录范围内的自付部分)累计超过15000元的部分，由纳税人在办理年度汇算时，在80000元限额内据实扣除。纳税人发生的医药费用支出可以选择由本人或其配偶一方扣除，未成年子女发生的医药费用支出可以选择由其父母一方扣除。纳税人及其配偶、未成年子女发生的医药费用支出，可按规定分别计算扣除额。在次年3月1日至6月30日汇算清缴时扣除。</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a:t>
            </a:r>
            <a:endParaRPr lang="en-US" sz="2400" strike="noStrike" noProof="1">
              <a:latin typeface="微软雅黑" panose="020B0503020204020204" pitchFamily="34" charset="-122"/>
              <a:ea typeface="微软雅黑" panose="020B0503020204020204" pitchFamily="34" charset="-122"/>
            </a:endParaRPr>
          </a:p>
        </p:txBody>
      </p:sp>
      <p:sp>
        <p:nvSpPr>
          <p:cNvPr id="5" name="矩形 4"/>
          <p:cNvSpPr/>
          <p:nvPr/>
        </p:nvSpPr>
        <p:spPr>
          <a:xfrm>
            <a:off x="-982980" y="327660"/>
            <a:ext cx="7795895" cy="460375"/>
          </a:xfrm>
          <a:prstGeom prst="rect">
            <a:avLst/>
          </a:prstGeom>
          <a:noFill/>
          <a:ln w="9525">
            <a:noFill/>
          </a:ln>
        </p:spPr>
        <p:txBody>
          <a:bodyPr wrap="square" anchor="t">
            <a:spAutoFit/>
          </a:bodyPr>
          <a:lstStyle/>
          <a:p>
            <a:pPr algn="ctr" fontAlgn="auto"/>
            <a:r>
              <a:rPr lang="zh-CN" altLang="en-US"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7414" name="图片 2"/>
          <p:cNvPicPr>
            <a:picLocks noGrp="1" noChangeAspect="1"/>
          </p:cNvPicPr>
          <p:nvPr/>
        </p:nvPicPr>
        <p:blipFill>
          <a:blip r:embed="rId1"/>
          <a:stretch>
            <a:fillRect/>
          </a:stretch>
        </p:blipFill>
        <p:spPr>
          <a:xfrm>
            <a:off x="706755" y="1408113"/>
            <a:ext cx="947738" cy="947737"/>
          </a:xfrm>
          <a:prstGeom prst="rect">
            <a:avLst/>
          </a:prstGeom>
          <a:noFill/>
          <a:ln w="9525">
            <a:noFill/>
          </a:ln>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529080" y="1147445"/>
            <a:ext cx="954341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6.大病医疗支出中，纳税人年末住院，第二年年初出院，这种跨年度的医疗费用，如何计算扣除额?是分两个年度分别扣除吗?</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答：纳税人年末住院，第二年年初出院，一般是在出院时才进行医疗费用的结算。纳税人申报享受大病医疗扣除，以医疗费用结算单上的结算时间为准，因此，该医疗费用支出属于是第二年的支出。到2019年结束时，如果达到大病医疗扣除的条件，可以在2020年汇算时享受扣除。</a:t>
            </a:r>
            <a:endParaRPr lang="en-US" sz="2400" strike="noStrike" noProof="1">
              <a:latin typeface="微软雅黑" panose="020B0503020204020204" pitchFamily="34" charset="-122"/>
              <a:ea typeface="微软雅黑" panose="020B0503020204020204" pitchFamily="34" charset="-122"/>
            </a:endParaRPr>
          </a:p>
        </p:txBody>
      </p:sp>
      <p:sp>
        <p:nvSpPr>
          <p:cNvPr id="5" name="矩形 4"/>
          <p:cNvSpPr/>
          <p:nvPr/>
        </p:nvSpPr>
        <p:spPr>
          <a:xfrm>
            <a:off x="-982980" y="327660"/>
            <a:ext cx="7795895" cy="460375"/>
          </a:xfrm>
          <a:prstGeom prst="rect">
            <a:avLst/>
          </a:prstGeom>
          <a:noFill/>
          <a:ln w="9525">
            <a:noFill/>
          </a:ln>
        </p:spPr>
        <p:txBody>
          <a:bodyPr wrap="square" anchor="t">
            <a:spAutoFit/>
          </a:bodyPr>
          <a:lstStyle/>
          <a:p>
            <a:pPr algn="ctr" fontAlgn="auto"/>
            <a:r>
              <a:rPr lang="zh-CN" altLang="en-US"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7414" name="图片 2"/>
          <p:cNvPicPr>
            <a:picLocks noGrp="1" noChangeAspect="1"/>
          </p:cNvPicPr>
          <p:nvPr/>
        </p:nvPicPr>
        <p:blipFill>
          <a:blip r:embed="rId1"/>
          <a:stretch>
            <a:fillRect/>
          </a:stretch>
        </p:blipFill>
        <p:spPr>
          <a:xfrm>
            <a:off x="706755" y="1408113"/>
            <a:ext cx="947738" cy="947737"/>
          </a:xfrm>
          <a:prstGeom prst="rect">
            <a:avLst/>
          </a:prstGeom>
          <a:noFill/>
          <a:ln w="9525">
            <a:noFill/>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654810" y="1408430"/>
            <a:ext cx="954341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7.在私立医院就诊是否可以享受扣除?</a:t>
            </a:r>
            <a:r>
              <a:rPr lang="en-US" sz="2400">
                <a:latin typeface="微软雅黑" panose="020B0503020204020204" pitchFamily="34" charset="-122"/>
                <a:ea typeface="微软雅黑" panose="020B0503020204020204" pitchFamily="34" charset="-122"/>
                <a:sym typeface="+mn-ea"/>
              </a:rPr>
              <a:t>是不是也是得住院的医疗支出才能扣除，没住院的医疗支出不能作为专项附加扣除？</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答：对于纳入医疗保障结算系统的私立医院，只要纳税人看病的支出在医保系统可以体现和归集，则纳税人发生的与基本医保相关的支出，可以按照规定享受大病医疗扣除。</a:t>
            </a:r>
            <a:r>
              <a:rPr lang="en-US" sz="240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不考察纳税人是否住院治疗。</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p:txBody>
      </p:sp>
      <p:sp>
        <p:nvSpPr>
          <p:cNvPr id="5" name="矩形 4"/>
          <p:cNvSpPr/>
          <p:nvPr/>
        </p:nvSpPr>
        <p:spPr>
          <a:xfrm>
            <a:off x="-982980" y="327660"/>
            <a:ext cx="7795895" cy="460375"/>
          </a:xfrm>
          <a:prstGeom prst="rect">
            <a:avLst/>
          </a:prstGeom>
          <a:noFill/>
          <a:ln w="9525">
            <a:noFill/>
          </a:ln>
        </p:spPr>
        <p:txBody>
          <a:bodyPr wrap="square" anchor="t">
            <a:spAutoFit/>
          </a:bodyPr>
          <a:lstStyle/>
          <a:p>
            <a:pPr algn="ctr" fontAlgn="auto"/>
            <a:r>
              <a:rPr lang="zh-CN" altLang="en-US"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7414" name="图片 2"/>
          <p:cNvPicPr>
            <a:picLocks noGrp="1" noChangeAspect="1"/>
          </p:cNvPicPr>
          <p:nvPr/>
        </p:nvPicPr>
        <p:blipFill>
          <a:blip r:embed="rId1"/>
          <a:stretch>
            <a:fillRect/>
          </a:stretch>
        </p:blipFill>
        <p:spPr>
          <a:xfrm>
            <a:off x="706755" y="1408113"/>
            <a:ext cx="947738" cy="947737"/>
          </a:xfrm>
          <a:prstGeom prst="rect">
            <a:avLst/>
          </a:prstGeom>
          <a:noFill/>
          <a:ln w="9525">
            <a:noFill/>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1490345" y="890270"/>
            <a:ext cx="991997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8.享受大病医疗专项附加扣除时，纳税人需要注意什么?</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答：纳税人日常看病时，应当留存医药服务收费及医保报销相关票据等资料备查，同时，可以通过医疗保障部门的医疗保障管理信息系统查询本人上一年度医药费用支出情况。</a:t>
            </a:r>
            <a:endParaRPr lang="en-US" sz="2400" strike="noStrike" noProof="1">
              <a:latin typeface="微软雅黑" panose="020B0503020204020204" pitchFamily="34" charset="-122"/>
              <a:ea typeface="微软雅黑" panose="020B0503020204020204" pitchFamily="34" charset="-122"/>
            </a:endParaRPr>
          </a:p>
          <a:p>
            <a:pPr algn="just" defTabSz="913765">
              <a:lnSpc>
                <a:spcPct val="150000"/>
              </a:lnSpc>
            </a:pPr>
            <a:r>
              <a:rPr lang="en-US" sz="2400" strike="noStrike" noProof="1">
                <a:latin typeface="微软雅黑" panose="020B0503020204020204" pitchFamily="34" charset="-122"/>
                <a:ea typeface="微软雅黑" panose="020B0503020204020204" pitchFamily="34" charset="-122"/>
              </a:rPr>
              <a:t>       参加基本医保的纳税人可以通过“国家医保服务平台”APP</a:t>
            </a:r>
            <a:r>
              <a:rPr lang="zh-CN" altLang="en-US" sz="2400" strike="noStrike" noProof="1">
                <a:latin typeface="微软雅黑" panose="020B0503020204020204" pitchFamily="34" charset="-122"/>
                <a:ea typeface="微软雅黑" panose="020B0503020204020204" pitchFamily="34" charset="-122"/>
              </a:rPr>
              <a:t>，在</a:t>
            </a:r>
            <a:r>
              <a:rPr lang="en-US" sz="2400">
                <a:latin typeface="微软雅黑" panose="020B0503020204020204" pitchFamily="34" charset="-122"/>
                <a:ea typeface="微软雅黑" panose="020B0503020204020204" pitchFamily="34" charset="-122"/>
                <a:sym typeface="+mn-ea"/>
              </a:rPr>
              <a:t>首页的“个人所得税大病医疗专项附加扣除”模块</a:t>
            </a:r>
            <a:r>
              <a:rPr lang="en-US" sz="2400" strike="noStrike" noProof="1">
                <a:latin typeface="微软雅黑" panose="020B0503020204020204" pitchFamily="34" charset="-122"/>
                <a:ea typeface="微软雅黑" panose="020B0503020204020204" pitchFamily="34" charset="-122"/>
              </a:rPr>
              <a:t>查询2019年度纳税人发生的与基本医保相关的医药费用支出扣除医保报销后个人负担的累计金额。</a:t>
            </a:r>
            <a:endParaRPr lang="en-US" sz="2400" strike="noStrike" noProof="1">
              <a:latin typeface="微软雅黑" panose="020B0503020204020204" pitchFamily="34" charset="-122"/>
              <a:ea typeface="微软雅黑" panose="020B0503020204020204" pitchFamily="34" charset="-122"/>
            </a:endParaRPr>
          </a:p>
        </p:txBody>
      </p:sp>
      <p:sp>
        <p:nvSpPr>
          <p:cNvPr id="5" name="矩形 4"/>
          <p:cNvSpPr/>
          <p:nvPr/>
        </p:nvSpPr>
        <p:spPr>
          <a:xfrm>
            <a:off x="-982980" y="327660"/>
            <a:ext cx="7795895" cy="460375"/>
          </a:xfrm>
          <a:prstGeom prst="rect">
            <a:avLst/>
          </a:prstGeom>
          <a:noFill/>
          <a:ln w="9525">
            <a:noFill/>
          </a:ln>
        </p:spPr>
        <p:txBody>
          <a:bodyPr wrap="square" anchor="t">
            <a:spAutoFit/>
          </a:bodyPr>
          <a:lstStyle/>
          <a:p>
            <a:pPr algn="ctr" fontAlgn="auto"/>
            <a:r>
              <a:rPr lang="zh-CN" altLang="en-US" sz="24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专项附加扣除要点问题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7414" name="图片 2"/>
          <p:cNvPicPr>
            <a:picLocks noGrp="1" noChangeAspect="1"/>
          </p:cNvPicPr>
          <p:nvPr/>
        </p:nvPicPr>
        <p:blipFill>
          <a:blip r:embed="rId1"/>
          <a:stretch>
            <a:fillRect/>
          </a:stretch>
        </p:blipFill>
        <p:spPr>
          <a:xfrm>
            <a:off x="542290" y="1108393"/>
            <a:ext cx="947738" cy="947737"/>
          </a:xfrm>
          <a:prstGeom prst="rect">
            <a:avLst/>
          </a:prstGeom>
          <a:noFill/>
          <a:ln w="9525">
            <a:noFill/>
          </a:ln>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41987" name="图片 4"/>
          <p:cNvPicPr>
            <a:picLocks noChangeAspect="1"/>
          </p:cNvPicPr>
          <p:nvPr/>
        </p:nvPicPr>
        <p:blipFill>
          <a:blip r:embed="rId1" cstate="print"/>
          <a:stretch>
            <a:fillRect/>
          </a:stretch>
        </p:blipFill>
        <p:spPr>
          <a:xfrm>
            <a:off x="5048250" y="1093788"/>
            <a:ext cx="2095500" cy="1409700"/>
          </a:xfrm>
          <a:prstGeom prst="rect">
            <a:avLst/>
          </a:prstGeom>
          <a:noFill/>
          <a:ln w="9525">
            <a:noFill/>
          </a:ln>
        </p:spPr>
      </p:pic>
      <p:sp>
        <p:nvSpPr>
          <p:cNvPr id="2" name="矩形 1"/>
          <p:cNvSpPr/>
          <p:nvPr/>
        </p:nvSpPr>
        <p:spPr>
          <a:xfrm>
            <a:off x="4175125" y="3424238"/>
            <a:ext cx="3841750" cy="1198563"/>
          </a:xfrm>
          <a:prstGeom prst="rect">
            <a:avLst/>
          </a:prstGeom>
        </p:spPr>
        <p:txBody>
          <a:bodyPr wrap="none">
            <a:spAutoFit/>
          </a:bodyPr>
          <a:lstStyle/>
          <a:p>
            <a:pPr algn="ctr" fontAlgn="auto"/>
            <a:r>
              <a:rPr lang="zh-CN" altLang="en-US" sz="72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cs typeface="+mn-cs"/>
              </a:rPr>
              <a:t>谢谢大家</a:t>
            </a:r>
            <a:endParaRPr lang="zh-CN" altLang="zh-CN" sz="72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3" name="矩形 4"/>
          <p:cNvSpPr/>
          <p:nvPr/>
        </p:nvSpPr>
        <p:spPr>
          <a:xfrm>
            <a:off x="-501967" y="33464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631950" y="1036320"/>
            <a:ext cx="9451975" cy="1568450"/>
          </a:xfrm>
          <a:prstGeom prst="rect">
            <a:avLst/>
          </a:prstGeom>
          <a:noFill/>
        </p:spPr>
        <p:txBody>
          <a:bodyPr wrap="square" rtlCol="0" anchor="t">
            <a:spAutoFit/>
          </a:bodyPr>
          <a:p>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关于全年一次性奖金是否并入综合所得计税问题</a:t>
            </a:r>
            <a:endParaRPr lang="zh-CN" altLang="en-US"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p:txBody>
      </p:sp>
      <p:graphicFrame>
        <p:nvGraphicFramePr>
          <p:cNvPr id="5" name="图示 4"/>
          <p:cNvGraphicFramePr/>
          <p:nvPr/>
        </p:nvGraphicFramePr>
        <p:xfrm>
          <a:off x="-1988185" y="1701165"/>
          <a:ext cx="15784830" cy="34550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圆角矩形 5"/>
          <p:cNvSpPr/>
          <p:nvPr/>
        </p:nvSpPr>
        <p:spPr>
          <a:xfrm>
            <a:off x="2107565" y="5452745"/>
            <a:ext cx="7976870" cy="772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a:p>
            <a:pPr algn="ctr"/>
            <a:endParaRPr lang="zh-CN" altLang="en-US" b="1"/>
          </a:p>
          <a:p>
            <a:pPr algn="ctr"/>
            <a:r>
              <a:rPr lang="zh-CN" altLang="en-US" b="1"/>
              <a:t>提醒：自2022年1月1日起，居民个人取得全年一次性奖金，应并入当年综合所得计算缴纳个人所得税。</a:t>
            </a:r>
            <a:endParaRPr lang="zh-CN" altLang="en-US"/>
          </a:p>
          <a:p>
            <a:pPr algn="ctr"/>
            <a:r>
              <a:rPr lang="zh-CN" altLang="en-US"/>
              <a:t> </a:t>
            </a:r>
            <a:endParaRPr lang="zh-CN" altLang="en-US"/>
          </a:p>
          <a:p>
            <a:pPr algn="ctr"/>
            <a:endParaRPr lang="zh-CN" altLang="en-US"/>
          </a:p>
        </p:txBody>
      </p:sp>
      <p:pic>
        <p:nvPicPr>
          <p:cNvPr id="7" name="图片 2"/>
          <p:cNvPicPr>
            <a:picLocks noGrp="1" noChangeAspect="1"/>
          </p:cNvPicPr>
          <p:nvPr/>
        </p:nvPicPr>
        <p:blipFill>
          <a:blip r:embed="rId6"/>
          <a:stretch>
            <a:fillRect/>
          </a:stretch>
        </p:blipFill>
        <p:spPr>
          <a:xfrm>
            <a:off x="842645" y="977583"/>
            <a:ext cx="947738" cy="947737"/>
          </a:xfrm>
          <a:prstGeom prst="rect">
            <a:avLst/>
          </a:prstGeom>
          <a:noFill/>
          <a:ln w="9525">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3" name="矩形 4"/>
          <p:cNvSpPr/>
          <p:nvPr/>
        </p:nvSpPr>
        <p:spPr>
          <a:xfrm>
            <a:off x="-347027" y="34480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813435" y="1045845"/>
            <a:ext cx="10212705" cy="2676525"/>
          </a:xfrm>
          <a:prstGeom prst="rect">
            <a:avLst/>
          </a:prstGeom>
          <a:noFill/>
        </p:spPr>
        <p:txBody>
          <a:bodyPr wrap="square" rtlCol="0" anchor="t">
            <a:spAutoFit/>
          </a:bodyPr>
          <a:p>
            <a:r>
              <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单独计税方式：以全年一次性奖金收入除以12个月得到的数额，按照</a:t>
            </a:r>
            <a:r>
              <a:rPr lang="zh-CN" sz="2400" b="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月度税率表</a:t>
            </a:r>
            <a:r>
              <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，确定适用税率和速算扣除数，单独计算纳税。</a:t>
            </a:r>
            <a:endPar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endPar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r>
              <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计算公式为：应纳税额=全年一次性奖金收入×月度适用税率-速算扣除数</a:t>
            </a:r>
            <a:endPar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endPar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1497965" y="2756535"/>
            <a:ext cx="8440420" cy="3836670"/>
          </a:xfrm>
          <a:prstGeom prst="rect">
            <a:avLst/>
          </a:prstGeom>
        </p:spPr>
      </p:pic>
      <p:sp>
        <p:nvSpPr>
          <p:cNvPr id="5" name="圆角矩形 4"/>
          <p:cNvSpPr/>
          <p:nvPr/>
        </p:nvSpPr>
        <p:spPr>
          <a:xfrm>
            <a:off x="2609850" y="4088765"/>
            <a:ext cx="1628775" cy="390525"/>
          </a:xfrm>
          <a:prstGeom prst="roundRect">
            <a:avLst/>
          </a:prstGeom>
          <a:noFill/>
          <a:ln w="57150">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8" name="圆角矩形 7"/>
          <p:cNvSpPr/>
          <p:nvPr/>
        </p:nvSpPr>
        <p:spPr>
          <a:xfrm>
            <a:off x="7807325" y="4165600"/>
            <a:ext cx="814705" cy="2202180"/>
          </a:xfrm>
          <a:prstGeom prst="roundRect">
            <a:avLst/>
          </a:prstGeom>
          <a:noFill/>
          <a:ln w="57150">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3" name="矩形 4"/>
          <p:cNvSpPr/>
          <p:nvPr/>
        </p:nvSpPr>
        <p:spPr>
          <a:xfrm>
            <a:off x="-356552" y="32448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402080" y="870585"/>
            <a:ext cx="9520555" cy="1568450"/>
          </a:xfrm>
          <a:prstGeom prst="rect">
            <a:avLst/>
          </a:prstGeom>
          <a:noFill/>
        </p:spPr>
        <p:txBody>
          <a:bodyPr wrap="square" rtlCol="0" anchor="t">
            <a:spAutoFit/>
          </a:bodyPr>
          <a:p>
            <a:endParaRPr lang="zh-CN" sz="2400">
              <a:latin typeface="微软雅黑" panose="020B0503020204020204" pitchFamily="34" charset="-122"/>
              <a:ea typeface="微软雅黑" panose="020B0503020204020204" pitchFamily="34" charset="-122"/>
            </a:endParaRPr>
          </a:p>
          <a:p>
            <a:endParaRPr lang="en-US" alt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p:txBody>
      </p:sp>
      <p:sp>
        <p:nvSpPr>
          <p:cNvPr id="6" name="文本框 5"/>
          <p:cNvSpPr txBox="1"/>
          <p:nvPr/>
        </p:nvSpPr>
        <p:spPr>
          <a:xfrm>
            <a:off x="1087120" y="1009650"/>
            <a:ext cx="10070465" cy="4892675"/>
          </a:xfrm>
          <a:prstGeom prst="rect">
            <a:avLst/>
          </a:prstGeom>
          <a:noFill/>
        </p:spPr>
        <p:txBody>
          <a:bodyPr wrap="square" rtlCol="0" anchor="t">
            <a:spAutoFit/>
          </a:bodyPr>
          <a:p>
            <a:r>
              <a:rPr lang="zh-CN" sz="2400" b="1">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举例：</a:t>
            </a:r>
            <a:r>
              <a:rPr lang="zh-CN" sz="24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居民个人小刘2019年1月从单位取得2018年度全年绩效奖金48000元，2019年全年工资120000元，不考虑三险一金，无其他所得收入，专项附加扣除12000元。如何计缴个人所得税?</a:t>
            </a:r>
            <a:endParaRPr lang="zh-CN"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sz="2400" b="1">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endParaRPr lang="zh-CN"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2400">
                <a:sym typeface="+mn-ea"/>
              </a:rPr>
              <a:t>(1)如选择全年一次性奖48000元单独计算：</a:t>
            </a:r>
            <a:endParaRPr lang="zh-CN" altLang="en-US" sz="2400">
              <a:solidFill>
                <a:schemeClr val="tx1"/>
              </a:solidFill>
            </a:endParaRPr>
          </a:p>
          <a:p>
            <a:r>
              <a:rPr lang="zh-CN" altLang="en-US" sz="2400">
                <a:sym typeface="+mn-ea"/>
              </a:rPr>
              <a:t>　　确定适用税率和速算扣除数：48000÷12=4000(元)</a:t>
            </a:r>
            <a:endParaRPr lang="zh-CN" altLang="en-US" sz="2400">
              <a:solidFill>
                <a:schemeClr val="tx1"/>
              </a:solidFill>
            </a:endParaRPr>
          </a:p>
          <a:p>
            <a:r>
              <a:rPr lang="zh-CN" altLang="en-US" sz="2400">
                <a:sym typeface="+mn-ea"/>
              </a:rPr>
              <a:t>　　适用税率10%，速算扣除数210。</a:t>
            </a:r>
            <a:endParaRPr lang="zh-CN" altLang="en-US" sz="2400">
              <a:solidFill>
                <a:schemeClr val="tx1"/>
              </a:solidFill>
            </a:endParaRPr>
          </a:p>
          <a:p>
            <a:r>
              <a:rPr lang="zh-CN" altLang="en-US" sz="2400">
                <a:sym typeface="+mn-ea"/>
              </a:rPr>
              <a:t>全年一次性奖应纳个人所得税=48000×10%-210=4590(元)</a:t>
            </a:r>
            <a:endParaRPr lang="zh-CN" altLang="en-US" sz="2400">
              <a:solidFill>
                <a:schemeClr val="tx1"/>
              </a:solidFill>
            </a:endParaRPr>
          </a:p>
          <a:p>
            <a:r>
              <a:rPr lang="zh-CN" altLang="en-US" sz="2400">
                <a:sym typeface="+mn-ea"/>
              </a:rPr>
              <a:t>综合所得应纳个人所得税=(120000-60000-12000)×10%-2520=2280(元)</a:t>
            </a:r>
            <a:endParaRPr lang="zh-CN" altLang="en-US" sz="2400">
              <a:solidFill>
                <a:schemeClr val="tx1"/>
              </a:solidFill>
            </a:endParaRPr>
          </a:p>
          <a:p>
            <a:r>
              <a:rPr lang="zh-CN" altLang="en-US" sz="2400">
                <a:sym typeface="+mn-ea"/>
              </a:rPr>
              <a:t>　　全年应纳个人所得税：4590+2280=6870(元)</a:t>
            </a:r>
            <a:endParaRPr lang="zh-CN"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endParaRPr lang="zh-CN"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2400"/>
              <a:t>(2)如选择全年一次性奖48000元并入2019年综合所得计算纳税：</a:t>
            </a:r>
            <a:endParaRPr lang="zh-CN" altLang="en-US" sz="2400"/>
          </a:p>
          <a:p>
            <a:r>
              <a:rPr lang="zh-CN" altLang="en-US" sz="2400"/>
              <a:t>全年应纳个人所得税：(120000+48000-60000-12000)×10%-2520=7080(元)</a:t>
            </a:r>
            <a:endParaRPr lang="zh-CN" altLang="en-US" sz="240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2" name="文本框 1"/>
          <p:cNvSpPr txBox="1"/>
          <p:nvPr/>
        </p:nvSpPr>
        <p:spPr>
          <a:xfrm>
            <a:off x="1638300" y="1276985"/>
            <a:ext cx="8708390" cy="4154170"/>
          </a:xfrm>
          <a:prstGeom prst="rect">
            <a:avLst/>
          </a:prstGeom>
          <a:noFill/>
        </p:spPr>
        <p:txBody>
          <a:bodyPr wrap="square" rtlCol="0" anchor="t">
            <a:spAutoFit/>
          </a:bodyPr>
          <a:p>
            <a:endParaRPr lang="zh-CN" sz="2400">
              <a:latin typeface="微软雅黑" panose="020B0503020204020204" pitchFamily="34" charset="-122"/>
              <a:ea typeface="微软雅黑" panose="020B0503020204020204" pitchFamily="34" charset="-122"/>
            </a:endParaRPr>
          </a:p>
          <a:p>
            <a:r>
              <a:rPr lang="en-US" altLang="zh-CN" sz="2400">
                <a:latin typeface="微软雅黑" panose="020B0503020204020204" pitchFamily="34" charset="-122"/>
                <a:ea typeface="微软雅黑" panose="020B0503020204020204" pitchFamily="34" charset="-122"/>
              </a:rPr>
              <a:t>2. </a:t>
            </a:r>
            <a:r>
              <a:rPr lang="zh-CN" sz="2400">
                <a:latin typeface="微软雅黑" panose="020B0503020204020204" pitchFamily="34" charset="-122"/>
                <a:ea typeface="微软雅黑" panose="020B0503020204020204" pitchFamily="34" charset="-122"/>
                <a:sym typeface="+mn-ea"/>
              </a:rPr>
              <a:t>综合所得年收入不超过12万元的“收入”，包括全年一次性奖金吗?</a:t>
            </a:r>
            <a:endParaRPr lang="zh-CN" sz="2400">
              <a:latin typeface="微软雅黑" panose="020B0503020204020204" pitchFamily="34" charset="-122"/>
              <a:ea typeface="微软雅黑" panose="020B0503020204020204" pitchFamily="34" charset="-122"/>
              <a:sym typeface="+mn-ea"/>
            </a:endParaRPr>
          </a:p>
          <a:p>
            <a:endParaRPr lang="zh-CN" sz="2400">
              <a:latin typeface="微软雅黑" panose="020B0503020204020204" pitchFamily="34" charset="-122"/>
              <a:ea typeface="微软雅黑" panose="020B0503020204020204" pitchFamily="34" charset="-122"/>
              <a:sym typeface="+mn-ea"/>
            </a:endParaRPr>
          </a:p>
          <a:p>
            <a:r>
              <a:rPr lang="zh-CN" sz="2400">
                <a:latin typeface="微软雅黑" panose="020B0503020204020204" pitchFamily="34" charset="-122"/>
                <a:ea typeface="微软雅黑" panose="020B0503020204020204" pitchFamily="34" charset="-122"/>
                <a:sym typeface="+mn-ea"/>
              </a:rPr>
              <a:t>如果您取得的全年一次性资金选择单独计算缴纳个人所得税，则不包括在“年收入”中。</a:t>
            </a:r>
            <a:endParaRPr lang="zh-CN" sz="2400">
              <a:latin typeface="微软雅黑" panose="020B0503020204020204" pitchFamily="34" charset="-122"/>
              <a:ea typeface="微软雅黑" panose="020B0503020204020204" pitchFamily="34" charset="-122"/>
              <a:sym typeface="+mn-ea"/>
            </a:endParaRPr>
          </a:p>
          <a:p>
            <a:endParaRPr lang="zh-CN" sz="2400">
              <a:latin typeface="微软雅黑" panose="020B0503020204020204" pitchFamily="34" charset="-122"/>
              <a:ea typeface="微软雅黑" panose="020B0503020204020204" pitchFamily="34" charset="-122"/>
              <a:sym typeface="+mn-ea"/>
            </a:endParaRPr>
          </a:p>
          <a:p>
            <a:r>
              <a:rPr lang="zh-CN" sz="2400">
                <a:latin typeface="微软雅黑" panose="020B0503020204020204" pitchFamily="34" charset="-122"/>
                <a:ea typeface="微软雅黑" panose="020B0503020204020204" pitchFamily="34" charset="-122"/>
                <a:sym typeface="+mn-ea"/>
              </a:rPr>
              <a:t>如果您选择将全年一次性资金并入综合所得一起计算缴纳个人所得税，则包括在“年收入”中。</a:t>
            </a:r>
            <a:endParaRPr lang="zh-CN" sz="2400">
              <a:latin typeface="微软雅黑" panose="020B0503020204020204" pitchFamily="34" charset="-122"/>
              <a:ea typeface="微软雅黑" panose="020B0503020204020204" pitchFamily="34" charset="-122"/>
              <a:sym typeface="+mn-ea"/>
            </a:endParaRPr>
          </a:p>
          <a:p>
            <a:endParaRPr lang="zh-CN" sz="2400">
              <a:latin typeface="微软雅黑" panose="020B0503020204020204" pitchFamily="34" charset="-122"/>
              <a:ea typeface="微软雅黑" panose="020B0503020204020204" pitchFamily="34" charset="-122"/>
              <a:sym typeface="+mn-ea"/>
            </a:endParaRPr>
          </a:p>
          <a:p>
            <a:endParaRPr lang="zh-CN" sz="2400">
              <a:latin typeface="微软雅黑" panose="020B0503020204020204" pitchFamily="34" charset="-122"/>
              <a:ea typeface="微软雅黑" panose="020B0503020204020204" pitchFamily="34" charset="-122"/>
            </a:endParaRPr>
          </a:p>
        </p:txBody>
      </p:sp>
      <p:pic>
        <p:nvPicPr>
          <p:cNvPr id="5" name="图片 2"/>
          <p:cNvPicPr>
            <a:picLocks noGrp="1" noChangeAspect="1"/>
          </p:cNvPicPr>
          <p:nvPr/>
        </p:nvPicPr>
        <p:blipFill>
          <a:blip r:embed="rId1"/>
          <a:stretch>
            <a:fillRect/>
          </a:stretch>
        </p:blipFill>
        <p:spPr>
          <a:xfrm>
            <a:off x="765810" y="1563688"/>
            <a:ext cx="947738" cy="947737"/>
          </a:xfrm>
          <a:prstGeom prst="rect">
            <a:avLst/>
          </a:prstGeom>
          <a:noFill/>
          <a:ln w="9525">
            <a:noFill/>
          </a:ln>
        </p:spPr>
      </p:pic>
      <p:sp>
        <p:nvSpPr>
          <p:cNvPr id="7" name="矩形 4"/>
          <p:cNvSpPr/>
          <p:nvPr/>
        </p:nvSpPr>
        <p:spPr>
          <a:xfrm>
            <a:off x="-356552" y="32448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2" name="文本框 1"/>
          <p:cNvSpPr txBox="1"/>
          <p:nvPr/>
        </p:nvSpPr>
        <p:spPr>
          <a:xfrm>
            <a:off x="1573530" y="1025525"/>
            <a:ext cx="9451975" cy="5262245"/>
          </a:xfrm>
          <a:prstGeom prst="rect">
            <a:avLst/>
          </a:prstGeom>
          <a:noFill/>
        </p:spPr>
        <p:txBody>
          <a:bodyPr wrap="square" rtlCol="0" anchor="t">
            <a:spAutoFit/>
          </a:bodyPr>
          <a:p>
            <a:endParaRPr lang="zh-CN" sz="2400">
              <a:latin typeface="微软雅黑" panose="020B0503020204020204" pitchFamily="34" charset="-122"/>
              <a:ea typeface="微软雅黑" panose="020B0503020204020204" pitchFamily="34" charset="-122"/>
            </a:endParaRPr>
          </a:p>
          <a:p>
            <a:r>
              <a:rPr lang="en-US" altLang="zh-CN" sz="2400">
                <a:latin typeface="微软雅黑" panose="020B0503020204020204" pitchFamily="34" charset="-122"/>
                <a:ea typeface="微软雅黑" panose="020B0503020204020204" pitchFamily="34" charset="-122"/>
              </a:rPr>
              <a:t>3.</a:t>
            </a:r>
            <a:r>
              <a:rPr lang="zh-CN" sz="2400">
                <a:latin typeface="微软雅黑" panose="020B0503020204020204" pitchFamily="34" charset="-122"/>
                <a:ea typeface="微软雅黑" panose="020B0503020204020204" pitchFamily="34" charset="-122"/>
              </a:rPr>
              <a:t>个人取得的全年一次性奖金在预缴环节选择了单独计算方式，年度汇算时能否改为并入综合所得计税？</a:t>
            </a:r>
            <a:endParaRPr lang="zh-CN"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a:p>
            <a:r>
              <a:rPr lang="zh-CN" sz="2400">
                <a:latin typeface="微软雅黑" panose="020B0503020204020204" pitchFamily="34" charset="-122"/>
                <a:ea typeface="微软雅黑" panose="020B0503020204020204" pitchFamily="34" charset="-122"/>
              </a:rPr>
              <a:t>　　答：根据《国家税务总局关于办理2019年度个人所得税综合所得汇算清缴事项的公告》（国家税务总局公告2019年第44号）规定，2019年度汇算仅计算并结清本年度综合所得的应退或应补税款，不涉及以前或往后年度，也不涉及财产租赁等分类所得，</a:t>
            </a:r>
            <a:r>
              <a:rPr lang="zh-CN" sz="2400">
                <a:solidFill>
                  <a:srgbClr val="FF0000"/>
                </a:solidFill>
                <a:latin typeface="微软雅黑" panose="020B0503020204020204" pitchFamily="34" charset="-122"/>
                <a:ea typeface="微软雅黑" panose="020B0503020204020204" pitchFamily="34" charset="-122"/>
              </a:rPr>
              <a:t>以及纳税人按规定选择不并入综合所得计算纳税的全年一次性奖金等所得</a:t>
            </a:r>
            <a:r>
              <a:rPr lang="zh-CN" sz="2400">
                <a:latin typeface="微软雅黑" panose="020B0503020204020204" pitchFamily="34" charset="-122"/>
                <a:ea typeface="微软雅黑" panose="020B0503020204020204" pitchFamily="34" charset="-122"/>
              </a:rPr>
              <a:t>。</a:t>
            </a:r>
            <a:endParaRPr lang="zh-CN"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a:p>
            <a:r>
              <a:rPr lang="zh-CN" sz="2400">
                <a:latin typeface="微软雅黑" panose="020B0503020204020204" pitchFamily="34" charset="-122"/>
                <a:ea typeface="微软雅黑" panose="020B0503020204020204" pitchFamily="34" charset="-122"/>
              </a:rPr>
              <a:t>       因此，纳税人若在2019年取得全年一次性奖金时是单独计算纳税的，</a:t>
            </a:r>
            <a:r>
              <a:rPr lang="zh-CN" sz="2400">
                <a:solidFill>
                  <a:srgbClr val="FF0000"/>
                </a:solidFill>
                <a:latin typeface="微软雅黑" panose="020B0503020204020204" pitchFamily="34" charset="-122"/>
                <a:ea typeface="微软雅黑" panose="020B0503020204020204" pitchFamily="34" charset="-122"/>
              </a:rPr>
              <a:t>年度汇算时也可以选择并入综合所得计算纳税。</a:t>
            </a:r>
            <a:endParaRPr lang="zh-CN" sz="2400">
              <a:solidFill>
                <a:srgbClr val="FF0000"/>
              </a:solidFill>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792480" y="1277938"/>
            <a:ext cx="947738" cy="947737"/>
          </a:xfrm>
          <a:prstGeom prst="rect">
            <a:avLst/>
          </a:prstGeom>
          <a:noFill/>
          <a:ln w="9525">
            <a:noFill/>
          </a:ln>
        </p:spPr>
      </p:pic>
      <p:sp>
        <p:nvSpPr>
          <p:cNvPr id="5" name="矩形 4"/>
          <p:cNvSpPr/>
          <p:nvPr/>
        </p:nvSpPr>
        <p:spPr>
          <a:xfrm>
            <a:off x="-356552" y="32448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10"/>
          <p:cNvSpPr>
            <a:spLocks noChangeArrowheads="1"/>
          </p:cNvSpPr>
          <p:nvPr/>
        </p:nvSpPr>
        <p:spPr bwMode="auto">
          <a:xfrm>
            <a:off x="958669" y="2225627"/>
            <a:ext cx="1006638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2400" strike="noStrike" noProof="1">
                <a:solidFill>
                  <a:srgbClr val="404040"/>
                </a:solidFill>
                <a:latin typeface="微软雅黑" panose="020B0503020204020204" pitchFamily="34" charset="-122"/>
                <a:ea typeface="微软雅黑" panose="020B0503020204020204" pitchFamily="34" charset="-122"/>
              </a:rPr>
              <a:t> </a:t>
            </a:r>
            <a:endParaRPr sz="2800" noProof="1">
              <a:latin typeface="微软雅黑" panose="020B0503020204020204" pitchFamily="34" charset="-122"/>
              <a:ea typeface="微软雅黑" panose="020B0503020204020204" pitchFamily="34" charset="-122"/>
            </a:endParaRPr>
          </a:p>
        </p:txBody>
      </p:sp>
      <p:sp>
        <p:nvSpPr>
          <p:cNvPr id="2" name="文本框 1"/>
          <p:cNvSpPr txBox="1"/>
          <p:nvPr/>
        </p:nvSpPr>
        <p:spPr>
          <a:xfrm>
            <a:off x="1790065" y="1315720"/>
            <a:ext cx="9451975" cy="4154170"/>
          </a:xfrm>
          <a:prstGeom prst="rect">
            <a:avLst/>
          </a:prstGeom>
          <a:noFill/>
        </p:spPr>
        <p:txBody>
          <a:bodyPr wrap="square" rtlCol="0" anchor="t">
            <a:spAutoFit/>
          </a:bodyPr>
          <a:p>
            <a:endParaRPr lang="zh-CN" sz="2400">
              <a:latin typeface="微软雅黑" panose="020B0503020204020204" pitchFamily="34" charset="-122"/>
              <a:ea typeface="微软雅黑" panose="020B0503020204020204" pitchFamily="34" charset="-122"/>
            </a:endParaRPr>
          </a:p>
          <a:p>
            <a:r>
              <a:rPr lang="en-US" altLang="zh-CN" sz="2400">
                <a:latin typeface="微软雅黑" panose="020B0503020204020204" pitchFamily="34" charset="-122"/>
                <a:ea typeface="微软雅黑" panose="020B0503020204020204" pitchFamily="34" charset="-122"/>
              </a:rPr>
              <a:t>4.</a:t>
            </a:r>
            <a:r>
              <a:rPr lang="zh-CN" altLang="en-US" sz="2400">
                <a:latin typeface="微软雅黑" panose="020B0503020204020204" pitchFamily="34" charset="-122"/>
                <a:ea typeface="微软雅黑" panose="020B0503020204020204" pitchFamily="34" charset="-122"/>
              </a:rPr>
              <a:t>在网上办理年度汇算时</a:t>
            </a:r>
            <a:r>
              <a:rPr lang="zh-CN" sz="2400">
                <a:latin typeface="微软雅黑" panose="020B0503020204020204" pitchFamily="34" charset="-122"/>
                <a:ea typeface="微软雅黑" panose="020B0503020204020204" pitchFamily="34" charset="-122"/>
              </a:rPr>
              <a:t>系统数据如何归集？</a:t>
            </a:r>
            <a:endParaRPr lang="zh-CN"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a:p>
            <a:r>
              <a:rPr lang="zh-CN" sz="2400">
                <a:latin typeface="微软雅黑" panose="020B0503020204020204" pitchFamily="34" charset="-122"/>
                <a:ea typeface="微软雅黑" panose="020B0503020204020204" pitchFamily="34" charset="-122"/>
              </a:rPr>
              <a:t>如果您全年综合所得和日常单独计税的全年一次性奖金加总后</a:t>
            </a:r>
            <a:r>
              <a:rPr lang="zh-CN" sz="2400">
                <a:solidFill>
                  <a:srgbClr val="E60012"/>
                </a:solidFill>
                <a:latin typeface="微软雅黑" panose="020B0503020204020204" pitchFamily="34" charset="-122"/>
                <a:ea typeface="微软雅黑" panose="020B0503020204020204" pitchFamily="34" charset="-122"/>
              </a:rPr>
              <a:t>收入额超过了 6 万元</a:t>
            </a:r>
            <a:r>
              <a:rPr lang="zh-CN" sz="2400">
                <a:latin typeface="微软雅黑" panose="020B0503020204020204" pitchFamily="34" charset="-122"/>
                <a:ea typeface="微软雅黑" panose="020B0503020204020204" pitchFamily="34" charset="-122"/>
              </a:rPr>
              <a:t>，则需由您根据自身情况选择全年一次性奖金是并入综合所得计税，还是维持单独计税。</a:t>
            </a:r>
            <a:endParaRPr lang="zh-CN"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a:p>
            <a:r>
              <a:rPr lang="zh-CN" sz="2400">
                <a:latin typeface="微软雅黑" panose="020B0503020204020204" pitchFamily="34" charset="-122"/>
                <a:ea typeface="微软雅黑" panose="020B0503020204020204" pitchFamily="34" charset="-122"/>
              </a:rPr>
              <a:t>通过网络方式申报的，税务机关为您提供的申报数据预填服务中，暂</a:t>
            </a:r>
            <a:r>
              <a:rPr lang="zh-CN" sz="2400">
                <a:solidFill>
                  <a:srgbClr val="E60012"/>
                </a:solidFill>
                <a:latin typeface="微软雅黑" panose="020B0503020204020204" pitchFamily="34" charset="-122"/>
                <a:ea typeface="微软雅黑" panose="020B0503020204020204" pitchFamily="34" charset="-122"/>
              </a:rPr>
              <a:t>不包括</a:t>
            </a:r>
            <a:r>
              <a:rPr lang="zh-CN" sz="2400">
                <a:latin typeface="微软雅黑" panose="020B0503020204020204" pitchFamily="34" charset="-122"/>
                <a:ea typeface="微软雅黑" panose="020B0503020204020204" pitchFamily="34" charset="-122"/>
              </a:rPr>
              <a:t>全年一次性奖金， </a:t>
            </a:r>
            <a:r>
              <a:rPr lang="zh-CN" sz="2400">
                <a:latin typeface="微软雅黑" panose="020B0503020204020204" pitchFamily="34" charset="-122"/>
                <a:ea typeface="微软雅黑" panose="020B0503020204020204" pitchFamily="34" charset="-122"/>
                <a:sym typeface="+mn-ea"/>
              </a:rPr>
              <a:t>如纳税人选择将其并入综合所得计税，需在工资薪金栏次通过</a:t>
            </a:r>
            <a:r>
              <a:rPr lang="zh-CN" sz="2400" b="1">
                <a:solidFill>
                  <a:srgbClr val="FF0000"/>
                </a:solidFill>
                <a:latin typeface="微软雅黑" panose="020B0503020204020204" pitchFamily="34" charset="-122"/>
                <a:ea typeface="微软雅黑" panose="020B0503020204020204" pitchFamily="34" charset="-122"/>
                <a:sym typeface="+mn-ea"/>
              </a:rPr>
              <a:t>“奖金计税方式选择”</a:t>
            </a:r>
            <a:r>
              <a:rPr lang="zh-CN" sz="2400">
                <a:latin typeface="微软雅黑" panose="020B0503020204020204" pitchFamily="34" charset="-122"/>
                <a:ea typeface="微软雅黑" panose="020B0503020204020204" pitchFamily="34" charset="-122"/>
                <a:sym typeface="+mn-ea"/>
              </a:rPr>
              <a:t>将其并入。</a:t>
            </a:r>
            <a:endParaRPr lang="zh-CN" sz="2400">
              <a:latin typeface="微软雅黑" panose="020B0503020204020204" pitchFamily="34" charset="-122"/>
              <a:ea typeface="微软雅黑" panose="020B0503020204020204" pitchFamily="34" charset="-122"/>
            </a:endParaRPr>
          </a:p>
          <a:p>
            <a:endParaRPr lang="zh-CN" sz="2400">
              <a:latin typeface="微软雅黑" panose="020B0503020204020204" pitchFamily="34" charset="-122"/>
              <a:ea typeface="微软雅黑" panose="020B0503020204020204" pitchFamily="34" charset="-122"/>
            </a:endParaRPr>
          </a:p>
        </p:txBody>
      </p:sp>
      <p:pic>
        <p:nvPicPr>
          <p:cNvPr id="17414" name="图片 2"/>
          <p:cNvPicPr>
            <a:picLocks noGrp="1" noChangeAspect="1"/>
          </p:cNvPicPr>
          <p:nvPr/>
        </p:nvPicPr>
        <p:blipFill>
          <a:blip r:embed="rId1"/>
          <a:stretch>
            <a:fillRect/>
          </a:stretch>
        </p:blipFill>
        <p:spPr>
          <a:xfrm>
            <a:off x="958850" y="1504633"/>
            <a:ext cx="947738" cy="947737"/>
          </a:xfrm>
          <a:prstGeom prst="rect">
            <a:avLst/>
          </a:prstGeom>
          <a:noFill/>
          <a:ln w="9525">
            <a:noFill/>
          </a:ln>
        </p:spPr>
      </p:pic>
      <p:sp>
        <p:nvSpPr>
          <p:cNvPr id="5" name="矩形 4"/>
          <p:cNvSpPr/>
          <p:nvPr/>
        </p:nvSpPr>
        <p:spPr>
          <a:xfrm>
            <a:off x="-356552" y="324485"/>
            <a:ext cx="6878637" cy="460375"/>
          </a:xfrm>
          <a:prstGeom prst="rect">
            <a:avLst/>
          </a:prstGeom>
          <a:noFill/>
          <a:ln w="9525">
            <a:noFill/>
          </a:ln>
        </p:spPr>
        <p:txBody>
          <a:bodyPr wrap="square" anchor="t">
            <a:spAutoFit/>
          </a:bodyPr>
          <a:lstStyle/>
          <a:p>
            <a:pPr algn="ctr" fontAlgn="auto"/>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年度汇算政策热点问题</a:t>
            </a:r>
            <a:endPar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fade/>
  </p:transition>
</p:sld>
</file>

<file path=ppt/tags/tag1.xml><?xml version="1.0" encoding="utf-8"?>
<p:tagLst xmlns:p="http://schemas.openxmlformats.org/presentationml/2006/main">
  <p:tag name="PA" val="v5.1.2"/>
</p:tagLst>
</file>

<file path=ppt/tags/tag2.xml><?xml version="1.0" encoding="utf-8"?>
<p:tagLst xmlns:p="http://schemas.openxmlformats.org/presentationml/2006/main">
  <p:tag name="PA" val="v5.1.2"/>
</p:tagLst>
</file>

<file path=ppt/tags/tag3.xml><?xml version="1.0" encoding="utf-8"?>
<p:tagLst xmlns:p="http://schemas.openxmlformats.org/presentationml/2006/main">
  <p:tag name="PA" val="v5.1.2"/>
</p:tagLst>
</file>

<file path=ppt/theme/theme1.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5154</Words>
  <Application>WPS 演示</Application>
  <PresentationFormat>自定义</PresentationFormat>
  <Paragraphs>350</Paragraphs>
  <Slides>38</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38</vt:i4>
      </vt:variant>
    </vt:vector>
  </HeadingPairs>
  <TitlesOfParts>
    <vt:vector size="53" baseType="lpstr">
      <vt:lpstr>Arial</vt:lpstr>
      <vt:lpstr>宋体</vt:lpstr>
      <vt:lpstr>Wingdings</vt:lpstr>
      <vt:lpstr>等线</vt:lpstr>
      <vt:lpstr>微软雅黑</vt:lpstr>
      <vt:lpstr>方正大黑简体</vt:lpstr>
      <vt:lpstr>Arial Unicode MS</vt:lpstr>
      <vt:lpstr>等线 Light</vt:lpstr>
      <vt:lpstr>Calibri</vt:lpstr>
      <vt:lpstr>Wingdings</vt:lpstr>
      <vt:lpstr>黑体</vt:lpstr>
      <vt:lpstr>等线</vt:lpstr>
      <vt:lpstr>Times New Roman</vt:lpstr>
      <vt:lpstr>4_Office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772</cp:revision>
  <dcterms:created xsi:type="dcterms:W3CDTF">2018-09-13T01:03:00Z</dcterms:created>
  <dcterms:modified xsi:type="dcterms:W3CDTF">2020-05-29T07:51:06Z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2052-10.8.2.6666</vt:lpwstr>
  </property>
</Properties>
</file>