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3"/>
  </p:sldMasterIdLst>
  <p:notesMasterIdLst>
    <p:notesMasterId r:id="rId6"/>
  </p:notesMasterIdLst>
  <p:handoutMasterIdLst>
    <p:handoutMasterId r:id="rId28"/>
  </p:handoutMasterIdLst>
  <p:sldIdLst>
    <p:sldId id="1736" r:id="rId4"/>
    <p:sldId id="1739" r:id="rId5"/>
    <p:sldId id="1890" r:id="rId7"/>
    <p:sldId id="1892" r:id="rId8"/>
    <p:sldId id="1893" r:id="rId9"/>
    <p:sldId id="1899" r:id="rId10"/>
    <p:sldId id="1891" r:id="rId11"/>
    <p:sldId id="1895" r:id="rId12"/>
    <p:sldId id="1740" r:id="rId13"/>
    <p:sldId id="1807" r:id="rId14"/>
    <p:sldId id="1849" r:id="rId15"/>
    <p:sldId id="1846" r:id="rId16"/>
    <p:sldId id="1900" r:id="rId17"/>
    <p:sldId id="1847" r:id="rId18"/>
    <p:sldId id="1848" r:id="rId19"/>
    <p:sldId id="1802" r:id="rId20"/>
    <p:sldId id="1870" r:id="rId21"/>
    <p:sldId id="1898" r:id="rId22"/>
    <p:sldId id="1872" r:id="rId23"/>
    <p:sldId id="1874" r:id="rId24"/>
    <p:sldId id="1901" r:id="rId25"/>
    <p:sldId id="1922" r:id="rId26"/>
    <p:sldId id="423" r:id="rId27"/>
  </p:sldIdLst>
  <p:sldSz cx="12192000" cy="6858000"/>
  <p:notesSz cx="6858000" cy="9144000"/>
  <p:defaultTextStyle>
    <a:defPPr>
      <a:defRPr lang="zh-CN"/>
    </a:defPPr>
    <a:lvl1pPr marL="0" lvl="0" indent="0" algn="l" defTabSz="914400" rtl="0" eaLnBrk="1" fontAlgn="base" latinLnBrk="0" hangingPunct="1">
      <a:lnSpc>
        <a:spcPct val="100000"/>
      </a:lnSpc>
      <a:spcBef>
        <a:spcPct val="0"/>
      </a:spcBef>
      <a:spcAft>
        <a:spcPct val="0"/>
      </a:spcAft>
      <a:buFontTx/>
      <a:buNone/>
      <a:defRPr kern="1200">
        <a:solidFill>
          <a:schemeClr val="tx1"/>
        </a:solidFill>
        <a:latin typeface="等线" panose="02010600030101010101" charset="-122"/>
        <a:ea typeface="等线" panose="02010600030101010101" charset="-122"/>
        <a:cs typeface="+mn-cs"/>
      </a:defRPr>
    </a:lvl1pPr>
    <a:lvl2pPr marL="457200" lvl="1"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2pPr>
    <a:lvl3pPr marL="914400" lvl="2"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3pPr>
    <a:lvl4pPr marL="1371600" lvl="3"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4pPr>
    <a:lvl5pPr marL="1828800" lvl="4"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5pPr>
    <a:lvl6pPr marL="2286000" lvl="5"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6pPr>
    <a:lvl7pPr marL="2743200" lvl="6"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7pPr>
    <a:lvl8pPr marL="3200400" lvl="7"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8pPr>
    <a:lvl9pPr marL="3657600" lvl="8"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9pPr>
  </p:defaultTextStyle>
  <p:extLst>
    <p:ext uri="{521415D9-36F7-43E2-AB2F-B90AF26B5E84}">
      <p14:sectionLst xmlns:p14="http://schemas.microsoft.com/office/powerpoint/2010/main">
        <p14:section name="默认节" id="{2dd94e42-065c-4e8f-b563-5317d6c890dd}">
          <p14:sldIdLst>
            <p14:sldId id="1736"/>
            <p14:sldId id="1739"/>
            <p14:sldId id="1890"/>
            <p14:sldId id="1892"/>
            <p14:sldId id="1893"/>
            <p14:sldId id="1899"/>
            <p14:sldId id="1891"/>
            <p14:sldId id="1895"/>
            <p14:sldId id="1740"/>
            <p14:sldId id="1807"/>
            <p14:sldId id="1849"/>
            <p14:sldId id="1846"/>
            <p14:sldId id="1900"/>
            <p14:sldId id="1847"/>
            <p14:sldId id="1848"/>
            <p14:sldId id="1802"/>
            <p14:sldId id="1870"/>
            <p14:sldId id="1898"/>
            <p14:sldId id="1872"/>
            <p14:sldId id="1874"/>
            <p14:sldId id="1901"/>
            <p14:sldId id="1922"/>
          </p14:sldIdLst>
        </p14:section>
        <p14:section name="无标题节" id="{1837492e-6224-47c0-9b78-e76263378689}">
          <p14:sldIdLst>
            <p14:sldId id="423"/>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SEE" initials="H"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showPr>
  <p:clrMru>
    <a:srgbClr val="DBDBDB"/>
    <a:srgbClr val="004DA1"/>
    <a:srgbClr val="E600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951" autoAdjust="0"/>
    <p:restoredTop sz="94660"/>
  </p:normalViewPr>
  <p:slideViewPr>
    <p:cSldViewPr snapToGrid="0" showGuides="1">
      <p:cViewPr varScale="1">
        <p:scale>
          <a:sx n="86" d="100"/>
          <a:sy n="86" d="100"/>
        </p:scale>
        <p:origin x="288" y="34"/>
      </p:cViewPr>
      <p:guideLst>
        <p:guide orient="horz" pos="2438"/>
        <p:guide pos="2935"/>
      </p:guideLst>
    </p:cSldViewPr>
  </p:slideViewPr>
  <p:notesTextViewPr>
    <p:cViewPr>
      <p:scale>
        <a:sx n="1" d="1"/>
        <a:sy n="1" d="1"/>
      </p:scale>
      <p:origin x="0" y="0"/>
    </p:cViewPr>
  </p:notesTextViewPr>
  <p:gridSpacing cx="72005" cy="72005"/>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2" Type="http://schemas.openxmlformats.org/officeDocument/2006/relationships/commentAuthors" Target="commentAuthors.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Master" Target="slideMasters/slideMaster2.xml"/><Relationship Id="rId29" Type="http://schemas.openxmlformats.org/officeDocument/2006/relationships/presProps" Target="presProps.xml"/><Relationship Id="rId28" Type="http://schemas.openxmlformats.org/officeDocument/2006/relationships/handoutMaster" Target="handoutMasters/handoutMaster1.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auto"/>
            <a:r>
              <a:rPr lang="zh-CN" altLang="en-US" strike="noStrike" noProof="1"/>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auto"/>
            <a:r>
              <a:rPr lang="zh-CN" altLang="en-US" strike="noStrike" noProof="1"/>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pPr fontAlgn="auto"/>
            <a:r>
              <a:rPr lang="zh-CN" altLang="en-US" strike="noStrike" noProof="1"/>
              <a:t>单击此处编辑母版标题样式</a:t>
            </a:r>
            <a:endParaRPr lang="zh-CN" altLang="en-US" strike="noStrike" noProof="1"/>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auto"/>
            <a:r>
              <a:rPr lang="zh-CN" altLang="en-US" strike="noStrike" noProof="1"/>
              <a:t>编辑母版文本样式</a:t>
            </a:r>
            <a:endParaRPr lang="zh-CN" altLang="en-US" strike="noStrike" noProof="1"/>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pPr fontAlgn="auto"/>
            <a:r>
              <a:rPr lang="zh-CN" altLang="en-US" strike="noStrike" noProof="1"/>
              <a:t>单击此处编辑母版标题样式</a:t>
            </a:r>
            <a:endParaRPr lang="zh-CN" altLang="en-US" strike="noStrike" noProof="1"/>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fontAlgn="auto"/>
            <a:endParaRPr lang="zh-CN" altLang="en-US" strike="noStrike" noProof="1"/>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auto"/>
            <a:r>
              <a:rPr lang="zh-CN" altLang="en-US" strike="noStrike" noProof="1"/>
              <a:t>编辑母版文本样式</a:t>
            </a:r>
            <a:endParaRPr lang="zh-CN" altLang="en-US" strike="noStrike" noProof="1"/>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hasCustomPrompt="1"/>
          </p:nvPr>
        </p:nvSpPr>
        <p:spPr/>
        <p:txBody>
          <a:bodyPr vert="eaVert"/>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竖排标题与文本">
    <p:spTree>
      <p:nvGrpSpPr>
        <p:cNvPr id="1" name=""/>
        <p:cNvGrpSpPr/>
        <p:nvPr/>
      </p:nvGrpSpPr>
      <p:grpSpPr>
        <a:xfrm>
          <a:off x="0" y="0"/>
          <a:ext cx="0" cy="0"/>
          <a:chOff x="0" y="0"/>
          <a:chExt cx="0" cy="0"/>
        </a:xfrm>
      </p:grpSpPr>
      <p:sp>
        <p:nvSpPr>
          <p:cNvPr id="6146" name="文本框 6"/>
          <p:cNvSpPr txBox="1"/>
          <p:nvPr userDrawn="1"/>
        </p:nvSpPr>
        <p:spPr>
          <a:xfrm>
            <a:off x="-8047037" y="-12720637"/>
            <a:ext cx="26730325" cy="1862137"/>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endParaRPr lang="zh-CN" altLang="en-US" sz="11500" b="1" dirty="0">
              <a:latin typeface="微软雅黑" panose="020B0503020204020204" pitchFamily="34" charset="-122"/>
              <a:ea typeface="微软雅黑" panose="020B0503020204020204" pitchFamily="34" charset="-122"/>
            </a:endParaRPr>
          </a:p>
        </p:txBody>
      </p:sp>
      <p:sp>
        <p:nvSpPr>
          <p:cNvPr id="6147" name="文本框 7"/>
          <p:cNvSpPr txBox="1"/>
          <p:nvPr userDrawn="1"/>
        </p:nvSpPr>
        <p:spPr>
          <a:xfrm>
            <a:off x="-36941125" y="-10190162"/>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endParaRPr lang="zh-CN" altLang="en-US" sz="6600" b="1" dirty="0">
              <a:latin typeface="微软雅黑" panose="020B0503020204020204" pitchFamily="34" charset="-122"/>
              <a:ea typeface="微软雅黑" panose="020B0503020204020204" pitchFamily="34" charset="-122"/>
            </a:endParaRPr>
          </a:p>
        </p:txBody>
      </p:sp>
      <p:sp>
        <p:nvSpPr>
          <p:cNvPr id="6148" name="文本框 8"/>
          <p:cNvSpPr txBox="1"/>
          <p:nvPr userDrawn="1"/>
        </p:nvSpPr>
        <p:spPr>
          <a:xfrm>
            <a:off x="-34167762" y="16510000"/>
            <a:ext cx="26730325" cy="1862138"/>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endParaRPr lang="zh-CN" altLang="en-US" sz="11500" b="1" dirty="0">
              <a:latin typeface="微软雅黑" panose="020B0503020204020204" pitchFamily="34" charset="-122"/>
              <a:ea typeface="微软雅黑" panose="020B0503020204020204" pitchFamily="34" charset="-122"/>
            </a:endParaRPr>
          </a:p>
        </p:txBody>
      </p:sp>
      <p:sp>
        <p:nvSpPr>
          <p:cNvPr id="6149" name="文本框 9"/>
          <p:cNvSpPr txBox="1"/>
          <p:nvPr userDrawn="1"/>
        </p:nvSpPr>
        <p:spPr>
          <a:xfrm>
            <a:off x="-3932237" y="14955838"/>
            <a:ext cx="26730325" cy="1862137"/>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endParaRPr lang="zh-CN" altLang="en-US" sz="11500" b="1" dirty="0">
              <a:latin typeface="微软雅黑" panose="020B0503020204020204" pitchFamily="34" charset="-122"/>
              <a:ea typeface="微软雅黑" panose="020B0503020204020204" pitchFamily="34" charset="-122"/>
            </a:endParaRPr>
          </a:p>
        </p:txBody>
      </p:sp>
      <p:sp>
        <p:nvSpPr>
          <p:cNvPr id="6150" name="文本框 10"/>
          <p:cNvSpPr txBox="1"/>
          <p:nvPr userDrawn="1"/>
        </p:nvSpPr>
        <p:spPr>
          <a:xfrm>
            <a:off x="-23575962" y="12117388"/>
            <a:ext cx="15419387"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endParaRPr lang="zh-CN" altLang="en-US" sz="6600" b="1" dirty="0">
              <a:latin typeface="微软雅黑" panose="020B0503020204020204" pitchFamily="34" charset="-122"/>
              <a:ea typeface="微软雅黑" panose="020B0503020204020204" pitchFamily="34" charset="-122"/>
            </a:endParaRPr>
          </a:p>
        </p:txBody>
      </p:sp>
      <p:sp>
        <p:nvSpPr>
          <p:cNvPr id="6151" name="文本框 12"/>
          <p:cNvSpPr txBox="1"/>
          <p:nvPr userDrawn="1"/>
        </p:nvSpPr>
        <p:spPr>
          <a:xfrm>
            <a:off x="-24460200" y="-4030662"/>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endParaRPr lang="zh-CN" altLang="en-US" sz="6600" b="1" dirty="0">
              <a:latin typeface="微软雅黑" panose="020B0503020204020204" pitchFamily="34" charset="-122"/>
              <a:ea typeface="微软雅黑" panose="020B0503020204020204" pitchFamily="34" charset="-122"/>
            </a:endParaRPr>
          </a:p>
        </p:txBody>
      </p:sp>
      <p:sp>
        <p:nvSpPr>
          <p:cNvPr id="6152" name="文本框 13"/>
          <p:cNvSpPr txBox="1"/>
          <p:nvPr userDrawn="1"/>
        </p:nvSpPr>
        <p:spPr>
          <a:xfrm>
            <a:off x="-4892675" y="-8375650"/>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endParaRPr lang="zh-CN" altLang="en-US" sz="6600" b="1" dirty="0">
              <a:latin typeface="微软雅黑" panose="020B0503020204020204" pitchFamily="34" charset="-122"/>
              <a:ea typeface="微软雅黑" panose="020B0503020204020204" pitchFamily="34" charset="-122"/>
            </a:endParaRPr>
          </a:p>
        </p:txBody>
      </p:sp>
      <p:sp>
        <p:nvSpPr>
          <p:cNvPr id="2" name="日期占位符 1"/>
          <p:cNvSpPr>
            <a:spLocks noGrp="1"/>
          </p:cNvSpPr>
          <p:nvPr>
            <p:ph type="dt" sz="half" idx="10"/>
          </p:nvPr>
        </p:nvSpPr>
        <p:spPr>
          <a:xfrm>
            <a:off x="838200" y="6356350"/>
            <a:ext cx="2743200" cy="365125"/>
          </a:xfrm>
          <a:prstGeom prst="rect">
            <a:avLst/>
          </a:prstGeom>
        </p:spPr>
        <p:txBody>
          <a:bodyPr vert="horz" lIns="91440" tIns="45720" rIns="91440" bIns="45720" rtlCol="0" anchor="ct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3" name="页脚占位符 2"/>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69882" y="2588281"/>
            <a:ext cx="10852237" cy="899167"/>
          </a:xfrm>
        </p:spPr>
        <p:txBody>
          <a:bodyPr lIns="101600" tIns="38100" rIns="25400" bIns="38100" anchor="t" anchorCtr="0">
            <a:noAutofit/>
          </a:bodyPr>
          <a:lstStyle>
            <a:lvl1pPr algn="ctr">
              <a:defRPr sz="5400" b="0" spc="600">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69882" y="3566160"/>
            <a:ext cx="10852237" cy="950984"/>
          </a:xfrm>
        </p:spPr>
        <p:txBody>
          <a:bodyPr lIns="101600" tIns="38100" rIns="76200" bIns="3810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1296000"/>
            <a:ext cx="10852237" cy="5041355"/>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3808730"/>
            <a:ext cx="10852237" cy="624845"/>
          </a:xfrm>
        </p:spPr>
        <p:txBody>
          <a:bodyPr lIns="101600" tIns="38100" rIns="63500" bIns="38100" anchor="t" anchorCtr="0">
            <a:noAutofit/>
          </a:bodyPr>
          <a:lstStyle>
            <a:lvl1pPr>
              <a:defRPr sz="3600"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669925" y="4511675"/>
            <a:ext cx="10852237" cy="1077985"/>
          </a:xfrm>
        </p:spPr>
        <p:txBody>
          <a:bodyPr lIns="101600" tIns="38100" rIns="76200" bIns="38100">
            <a:noAutofit/>
          </a:bodyPr>
          <a:lstStyle>
            <a:lvl1pPr marL="0" indent="0" eaLnBrk="1" fontAlgn="auto" latinLnBrk="0" hangingPunct="1">
              <a:buNone/>
              <a:defRPr kumimoji="0" lang="zh-CN" altLang="en-US" sz="1600" b="0" i="0" u="none" strike="noStrike" kern="1200" cap="none" spc="150" normalizeH="0" baseline="0" noProof="1">
                <a:solidFill>
                  <a:schemeClr val="tx1"/>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69930" y="1296000"/>
            <a:ext cx="5283242" cy="504000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238877" y="1296000"/>
            <a:ext cx="5283242" cy="5040000"/>
          </a:xfrm>
        </p:spPr>
        <p:txBody>
          <a:bodyPr>
            <a:noAutofit/>
          </a:bodyPr>
          <a:lstStyle>
            <a:lvl1pPr>
              <a:defRPr sz="1600">
                <a:solidFill>
                  <a:schemeClr val="tx1">
                    <a:lumMod val="75000"/>
                    <a:lumOff val="25000"/>
                  </a:schemeClr>
                </a:solidFill>
              </a:defRPr>
            </a:lvl1pPr>
            <a:lvl2pPr>
              <a:defRPr sz="16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1296000"/>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789043"/>
            <a:ext cx="5283200"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296000"/>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789043"/>
            <a:ext cx="5283242"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endParaRPr lang="zh-CN" altLang="en-US" strike="noStrike" noProof="1"/>
          </a:p>
        </p:txBody>
      </p:sp>
      <p:sp>
        <p:nvSpPr>
          <p:cNvPr id="3" name="内容占位符 2"/>
          <p:cNvSpPr>
            <a:spLocks noGrp="1"/>
          </p:cNvSpPr>
          <p:nvPr>
            <p:ph idx="1" hasCustomPrompt="1"/>
          </p:nvPr>
        </p:nvSpPr>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69930" y="1296000"/>
            <a:ext cx="5283242" cy="504000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1296000"/>
            <a:ext cx="5283242" cy="50400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04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mj-ea"/>
                <a:cs typeface="+mj-cs"/>
                <a:sym typeface="+mn-ea"/>
              </a:defRPr>
            </a:lvl1pPr>
          </a:lstStyle>
          <a:p>
            <a:pPr lvl="0"/>
            <a:r>
              <a:rPr>
                <a:sym typeface="+mn-ea"/>
              </a:rPr>
              <a:t>单击此处编辑标题</a:t>
            </a:r>
            <a:endParaRPr>
              <a:sym typeface="+mn-ea"/>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auto"/>
            <a:r>
              <a:rPr lang="zh-CN" altLang="en-US" strike="noStrike" noProof="1"/>
              <a:t>单击此处编辑母版标题样式</a:t>
            </a:r>
            <a:endParaRPr lang="zh-CN" altLang="en-US" strike="noStrike" noProof="1"/>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auto"/>
            <a:r>
              <a:rPr lang="zh-CN" altLang="en-US" strike="noStrike" noProof="1"/>
              <a:t>编辑母版文本样式</a:t>
            </a:r>
            <a:endParaRPr lang="zh-CN" altLang="en-US" strike="noStrike" noProof="1"/>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endParaRPr lang="zh-CN" altLang="en-US" strike="noStrike" noProof="1"/>
          </a:p>
        </p:txBody>
      </p:sp>
      <p:sp>
        <p:nvSpPr>
          <p:cNvPr id="3" name="内容占位符 2"/>
          <p:cNvSpPr>
            <a:spLocks noGrp="1"/>
          </p:cNvSpPr>
          <p:nvPr>
            <p:ph sz="half" idx="1" hasCustomPrompt="1"/>
          </p:nvPr>
        </p:nvSpPr>
        <p:spPr>
          <a:xfrm>
            <a:off x="838200" y="1825625"/>
            <a:ext cx="5181600" cy="4351338"/>
          </a:xfrm>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内容占位符 3"/>
          <p:cNvSpPr>
            <a:spLocks noGrp="1"/>
          </p:cNvSpPr>
          <p:nvPr>
            <p:ph sz="half" idx="2" hasCustomPrompt="1"/>
          </p:nvPr>
        </p:nvSpPr>
        <p:spPr>
          <a:xfrm>
            <a:off x="6172200" y="1825625"/>
            <a:ext cx="5181600" cy="4351338"/>
          </a:xfrm>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auto"/>
            <a:r>
              <a:rPr lang="zh-CN" altLang="en-US" strike="noStrike" noProof="1"/>
              <a:t>单击此处编辑母版标题样式</a:t>
            </a:r>
            <a:endParaRPr lang="zh-CN" altLang="en-US" strike="noStrike" noProof="1"/>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zh-CN" altLang="en-US" strike="noStrike" noProof="1"/>
              <a:t>编辑母版文本样式</a:t>
            </a:r>
            <a:endParaRPr lang="zh-CN" altLang="en-US" strike="noStrike" noProof="1"/>
          </a:p>
        </p:txBody>
      </p:sp>
      <p:sp>
        <p:nvSpPr>
          <p:cNvPr id="4" name="内容占位符 3"/>
          <p:cNvSpPr>
            <a:spLocks noGrp="1"/>
          </p:cNvSpPr>
          <p:nvPr>
            <p:ph sz="half" idx="2" hasCustomPrompt="1"/>
          </p:nvPr>
        </p:nvSpPr>
        <p:spPr>
          <a:xfrm>
            <a:off x="839788" y="2505075"/>
            <a:ext cx="5157787" cy="3684588"/>
          </a:xfrm>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zh-CN" altLang="en-US" strike="noStrike" noProof="1"/>
              <a:t>编辑母版文本样式</a:t>
            </a:r>
            <a:endParaRPr lang="zh-CN" altLang="en-US" strike="noStrike" noProof="1"/>
          </a:p>
        </p:txBody>
      </p:sp>
      <p:sp>
        <p:nvSpPr>
          <p:cNvPr id="6" name="内容占位符 5"/>
          <p:cNvSpPr>
            <a:spLocks noGrp="1"/>
          </p:cNvSpPr>
          <p:nvPr>
            <p:ph sz="quarter" idx="4" hasCustomPrompt="1"/>
          </p:nvPr>
        </p:nvSpPr>
        <p:spPr>
          <a:xfrm>
            <a:off x="6172200" y="2505075"/>
            <a:ext cx="5183188" cy="3684588"/>
          </a:xfrm>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7" name="日期占位符 6"/>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8" name="页脚占位符 7"/>
          <p:cNvSpPr>
            <a:spLocks noGrp="1"/>
          </p:cNvSpPr>
          <p:nvPr>
            <p:ph type="ftr" sz="quarter" idx="11"/>
          </p:nvPr>
        </p:nvSpPr>
        <p:spPr/>
        <p:txBody>
          <a:bodyPr/>
          <a:lstStyle/>
          <a:p>
            <a:pPr fontAlgn="auto"/>
            <a:endParaRPr lang="zh-CN" altLang="en-US" strike="noStrike" noProof="1"/>
          </a:p>
        </p:txBody>
      </p:sp>
      <p:sp>
        <p:nvSpPr>
          <p:cNvPr id="9" name="灯片编号占位符 8"/>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lstStyle/>
          <a:p>
            <a:pPr fontAlgn="auto"/>
            <a:endParaRPr lang="zh-CN" altLang="en-US" strike="noStrike" noProof="1"/>
          </a:p>
        </p:txBody>
      </p:sp>
      <p:sp>
        <p:nvSpPr>
          <p:cNvPr id="5" name="灯片编号占位符 4"/>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DBDBDB"/>
        </a:solidFill>
        <a:effectLst/>
      </p:bgPr>
    </p:bg>
    <p:spTree>
      <p:nvGrpSpPr>
        <p:cNvPr id="1" name=""/>
        <p:cNvGrpSpPr/>
        <p:nvPr/>
      </p:nvGrpSpPr>
      <p:grpSpPr>
        <a:xfrm>
          <a:off x="0" y="0"/>
          <a:ext cx="0" cy="0"/>
          <a:chOff x="0" y="0"/>
          <a:chExt cx="0" cy="0"/>
        </a:xfrm>
      </p:grpSpPr>
      <p:sp>
        <p:nvSpPr>
          <p:cNvPr id="5" name="任意多边形: 形状 4"/>
          <p:cNvSpPr/>
          <p:nvPr userDrawn="1"/>
        </p:nvSpPr>
        <p:spPr>
          <a:xfrm>
            <a:off x="0" y="6586538"/>
            <a:ext cx="11223625" cy="290513"/>
          </a:xfrm>
          <a:custGeom>
            <a:avLst/>
            <a:gdLst>
              <a:gd name="connsiteX0" fmla="*/ 0 w 11224268"/>
              <a:gd name="connsiteY0" fmla="*/ 0 h 289560"/>
              <a:gd name="connsiteX1" fmla="*/ 11224268 w 11224268"/>
              <a:gd name="connsiteY1" fmla="*/ 0 h 289560"/>
              <a:gd name="connsiteX2" fmla="*/ 10934708 w 11224268"/>
              <a:gd name="connsiteY2" fmla="*/ 289560 h 289560"/>
              <a:gd name="connsiteX3" fmla="*/ 0 w 11224268"/>
              <a:gd name="connsiteY3" fmla="*/ 289560 h 289560"/>
              <a:gd name="connsiteX4" fmla="*/ 0 w 11224268"/>
              <a:gd name="connsiteY4" fmla="*/ 0 h 289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24268" h="289560">
                <a:moveTo>
                  <a:pt x="0" y="0"/>
                </a:moveTo>
                <a:lnTo>
                  <a:pt x="11224268" y="0"/>
                </a:lnTo>
                <a:lnTo>
                  <a:pt x="10934708" y="289560"/>
                </a:lnTo>
                <a:lnTo>
                  <a:pt x="0" y="289560"/>
                </a:lnTo>
                <a:lnTo>
                  <a:pt x="0" y="0"/>
                </a:lnTo>
                <a:close/>
              </a:path>
            </a:pathLst>
          </a:cu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solidFill>
                <a:schemeClr val="tx1"/>
              </a:solidFill>
            </a:endParaRPr>
          </a:p>
        </p:txBody>
      </p:sp>
      <p:sp>
        <p:nvSpPr>
          <p:cNvPr id="6" name="任意多边形: 形状 5"/>
          <p:cNvSpPr/>
          <p:nvPr userDrawn="1"/>
        </p:nvSpPr>
        <p:spPr>
          <a:xfrm>
            <a:off x="11010900" y="6586538"/>
            <a:ext cx="1181100" cy="290513"/>
          </a:xfrm>
          <a:custGeom>
            <a:avLst/>
            <a:gdLst>
              <a:gd name="connsiteX0" fmla="*/ 289560 w 1181100"/>
              <a:gd name="connsiteY0" fmla="*/ 0 h 289560"/>
              <a:gd name="connsiteX1" fmla="*/ 1181100 w 1181100"/>
              <a:gd name="connsiteY1" fmla="*/ 0 h 289560"/>
              <a:gd name="connsiteX2" fmla="*/ 1181100 w 1181100"/>
              <a:gd name="connsiteY2" fmla="*/ 289560 h 289560"/>
              <a:gd name="connsiteX3" fmla="*/ 0 w 1181100"/>
              <a:gd name="connsiteY3" fmla="*/ 289560 h 289560"/>
              <a:gd name="connsiteX4" fmla="*/ 289560 w 1181100"/>
              <a:gd name="connsiteY4" fmla="*/ 0 h 289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1100" h="289560">
                <a:moveTo>
                  <a:pt x="289560" y="0"/>
                </a:moveTo>
                <a:lnTo>
                  <a:pt x="1181100" y="0"/>
                </a:lnTo>
                <a:lnTo>
                  <a:pt x="1181100" y="289560"/>
                </a:lnTo>
                <a:lnTo>
                  <a:pt x="0" y="289560"/>
                </a:lnTo>
                <a:lnTo>
                  <a:pt x="289560" y="0"/>
                </a:lnTo>
                <a:close/>
              </a:path>
            </a:pathLst>
          </a:custGeom>
          <a:solidFill>
            <a:srgbClr val="E60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solidFill>
                <a:schemeClr val="tx1"/>
              </a:solidFill>
            </a:endParaRPr>
          </a:p>
        </p:txBody>
      </p:sp>
      <p:sp>
        <p:nvSpPr>
          <p:cNvPr id="5124" name="灯片编号占位符 3"/>
          <p:cNvSpPr txBox="1"/>
          <p:nvPr userDrawn="1"/>
        </p:nvSpPr>
        <p:spPr>
          <a:xfrm>
            <a:off x="11601450" y="6586538"/>
            <a:ext cx="495300" cy="365125"/>
          </a:xfrm>
          <a:prstGeom prst="rect">
            <a:avLst/>
          </a:prstGeom>
          <a:noFill/>
          <a:ln w="9525">
            <a:noFill/>
          </a:ln>
        </p:spPr>
        <p:txBody>
          <a:bodyPr anchor="t"/>
          <a:lstStyle/>
          <a:p>
            <a:pPr lvl="0" indent="0"/>
            <a:fld id="{9A0DB2DC-4C9A-4742-B13C-FB6460FD3503}" type="slidenum">
              <a:rPr lang="zh-CN" altLang="en-US" sz="1200">
                <a:solidFill>
                  <a:schemeClr val="bg1"/>
                </a:solidFill>
                <a:latin typeface="微软雅黑" panose="020B0503020204020204" pitchFamily="34" charset="-122"/>
                <a:ea typeface="微软雅黑" panose="020B0503020204020204" pitchFamily="34" charset="-122"/>
              </a:rPr>
            </a:fld>
            <a:endParaRPr lang="zh-CN" altLang="en-US" sz="1200">
              <a:solidFill>
                <a:schemeClr val="bg1"/>
              </a:solidFill>
              <a:latin typeface="微软雅黑" panose="020B0503020204020204" pitchFamily="34" charset="-122"/>
              <a:ea typeface="微软雅黑" panose="020B0503020204020204" pitchFamily="34" charset="-122"/>
            </a:endParaRPr>
          </a:p>
        </p:txBody>
      </p:sp>
      <p:pic>
        <p:nvPicPr>
          <p:cNvPr id="5125" name="图片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7650" y="178268"/>
            <a:ext cx="889000" cy="545031"/>
          </a:xfrm>
          <a:prstGeom prst="rect">
            <a:avLst/>
          </a:prstGeom>
          <a:noFill/>
          <a:ln w="9525">
            <a:noFill/>
          </a:ln>
        </p:spPr>
      </p:pic>
      <p:cxnSp>
        <p:nvCxnSpPr>
          <p:cNvPr id="9" name="直接连接符 8"/>
          <p:cNvCxnSpPr/>
          <p:nvPr userDrawn="1"/>
        </p:nvCxnSpPr>
        <p:spPr>
          <a:xfrm>
            <a:off x="1235075" y="271463"/>
            <a:ext cx="0" cy="596900"/>
          </a:xfrm>
          <a:prstGeom prst="line">
            <a:avLst/>
          </a:prstGeom>
          <a:ln>
            <a:solidFill>
              <a:srgbClr val="004DA1"/>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10033689" y="6423887"/>
            <a:ext cx="2194869"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日期占位符 1"/>
          <p:cNvSpPr>
            <a:spLocks noGrp="1"/>
          </p:cNvSpPr>
          <p:nvPr>
            <p:ph type="dt" sz="half" idx="10"/>
          </p:nvPr>
        </p:nvSpPr>
        <p:spPr>
          <a:xfrm>
            <a:off x="838200" y="6356350"/>
            <a:ext cx="2743200" cy="365125"/>
          </a:xfrm>
          <a:prstGeom prst="rect">
            <a:avLst/>
          </a:prstGeom>
        </p:spPr>
        <p:txBody>
          <a:bodyPr vert="horz" lIns="91440" tIns="45720" rIns="91440" bIns="45720" rtlCol="0" anchor="ct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3" name="页脚占位符 2"/>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
        <p:nvSpPr>
          <p:cNvPr id="15" name="文本框 14"/>
          <p:cNvSpPr txBox="1"/>
          <p:nvPr userDrawn="1"/>
        </p:nvSpPr>
        <p:spPr>
          <a:xfrm>
            <a:off x="251470" y="665633"/>
            <a:ext cx="987425" cy="276999"/>
          </a:xfrm>
          <a:prstGeom prst="rect">
            <a:avLst/>
          </a:prstGeom>
          <a:noFill/>
        </p:spPr>
        <p:txBody>
          <a:bodyPr wrap="square" rtlCol="0">
            <a:spAutoFit/>
          </a:bodyPr>
          <a:lstStyle/>
          <a:p>
            <a:r>
              <a:rPr lang="zh-CN" altLang="en-US" sz="1200" dirty="0">
                <a:solidFill>
                  <a:srgbClr val="004DA1"/>
                </a:solidFill>
                <a:latin typeface="黑体" panose="02010609060101010101" charset="-122"/>
                <a:ea typeface="黑体" panose="02010609060101010101" charset="-122"/>
              </a:rPr>
              <a:t>纳税人学堂</a:t>
            </a:r>
            <a:endParaRPr lang="zh-CN" altLang="en-US" sz="1200" dirty="0"/>
          </a:p>
        </p:txBody>
      </p:sp>
      <p:sp>
        <p:nvSpPr>
          <p:cNvPr id="7" name="文本框 6"/>
          <p:cNvSpPr txBox="1"/>
          <p:nvPr userDrawn="1"/>
        </p:nvSpPr>
        <p:spPr>
          <a:xfrm>
            <a:off x="10119157" y="6054555"/>
            <a:ext cx="2364260" cy="369332"/>
          </a:xfrm>
          <a:prstGeom prst="rect">
            <a:avLst/>
          </a:prstGeom>
          <a:noFill/>
        </p:spPr>
        <p:txBody>
          <a:bodyPr wrap="square" rtlCol="0">
            <a:spAutoFit/>
          </a:bodyPr>
          <a:lstStyle/>
          <a:p>
            <a:r>
              <a:rPr lang="zh-CN" altLang="en-US" dirty="0">
                <a:solidFill>
                  <a:srgbClr val="004DA1"/>
                </a:solidFill>
                <a:latin typeface="黑体" panose="02010609060101010101" charset="-122"/>
                <a:ea typeface="黑体" panose="02010609060101010101" charset="-122"/>
              </a:rPr>
              <a:t>广西税务在线直播</a:t>
            </a:r>
            <a:endParaRPr lang="zh-CN" altLang="en-US" dirty="0">
              <a:solidFill>
                <a:srgbClr val="004DA1"/>
              </a:solidFill>
              <a:latin typeface="黑体" panose="02010609060101010101" charset="-122"/>
              <a:ea typeface="黑体" panose="02010609060101010101" charset="-122"/>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lstStyle/>
          <a:p>
            <a:pPr fontAlgn="auto"/>
            <a:endParaRPr lang="zh-CN" altLang="en-US" strike="noStrike" noProof="1"/>
          </a:p>
        </p:txBody>
      </p:sp>
      <p:sp>
        <p:nvSpPr>
          <p:cNvPr id="5" name="灯片编号占位符 4"/>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lstStyle/>
          <a:p>
            <a:pPr fontAlgn="auto"/>
            <a:endParaRPr lang="zh-CN" altLang="en-US" strike="noStrike" noProof="1"/>
          </a:p>
        </p:txBody>
      </p:sp>
      <p:sp>
        <p:nvSpPr>
          <p:cNvPr id="5" name="灯片编号占位符 4"/>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2.xml"/><Relationship Id="rId8" Type="http://schemas.openxmlformats.org/officeDocument/2006/relationships/slideLayout" Target="../slideLayouts/slideLayout21.xml"/><Relationship Id="rId7" Type="http://schemas.openxmlformats.org/officeDocument/2006/relationships/slideLayout" Target="../slideLayouts/slideLayout20.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3" Type="http://schemas.openxmlformats.org/officeDocument/2006/relationships/slideLayout" Target="../slideLayouts/slideLayout16.xml"/><Relationship Id="rId2" Type="http://schemas.openxmlformats.org/officeDocument/2006/relationships/slideLayout" Target="../slideLayouts/slideLayout15.xml"/><Relationship Id="rId18" Type="http://schemas.openxmlformats.org/officeDocument/2006/relationships/theme" Target="../theme/theme2.xml"/><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tags" Target="../tags/tag56.xml"/><Relationship Id="rId11" Type="http://schemas.openxmlformats.org/officeDocument/2006/relationships/slideLayout" Target="../slideLayouts/slideLayout24.xml"/><Relationship Id="rId10" Type="http://schemas.openxmlformats.org/officeDocument/2006/relationships/slideLayout" Target="../slideLayouts/slideLayout23.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a:xfrm>
            <a:off x="838200" y="365125"/>
            <a:ext cx="10515600" cy="1325563"/>
          </a:xfrm>
          <a:prstGeom prst="rect">
            <a:avLst/>
          </a:prstGeom>
          <a:noFill/>
          <a:ln w="9525">
            <a:noFill/>
          </a:ln>
        </p:spPr>
        <p:txBody>
          <a:bodyPr vert="horz" lIns="91440" tIns="45720" rIns="91440" bIns="45720" anchor="ctr"/>
          <a:lstStyle/>
          <a:p>
            <a:pPr lvl="0"/>
            <a:r>
              <a:rPr lang="zh-CN" altLang="en-US"/>
              <a:t>单击此处编辑母版标题样式</a:t>
            </a:r>
            <a:endParaRPr lang="zh-CN" altLang="en-US"/>
          </a:p>
        </p:txBody>
      </p:sp>
      <p:sp>
        <p:nvSpPr>
          <p:cNvPr id="1027" name="文本占位符 2"/>
          <p:cNvSpPr>
            <a:spLocks noGrp="1"/>
          </p:cNvSpPr>
          <p:nvPr>
            <p:ph type="body"/>
          </p:nvPr>
        </p:nvSpPr>
        <p:spPr>
          <a:xfrm>
            <a:off x="838200" y="1825625"/>
            <a:ext cx="10515600" cy="4351338"/>
          </a:xfrm>
          <a:prstGeom prst="rect">
            <a:avLst/>
          </a:prstGeom>
          <a:noFill/>
          <a:ln w="9525">
            <a:noFill/>
          </a:ln>
        </p:spPr>
        <p:txBody>
          <a:bodyPr vert="horz" lIns="91440" tIns="45720" rIns="91440" bIns="45720" anchor="t"/>
          <a:lstStyle/>
          <a:p>
            <a:pPr lvl="0" indent="-228600"/>
            <a:r>
              <a:rPr lang="zh-CN" altLang="en-US"/>
              <a:t>编辑母版文本样式</a:t>
            </a:r>
            <a:endParaRPr lang="zh-CN" altLang="en-US"/>
          </a:p>
          <a:p>
            <a:pPr lvl="1" indent="-22860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endParaRPr lang="zh-CN" altLang="en-US" strike="noStrike" noProof="1"/>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FFFFF"/>
            </a:gs>
            <a:gs pos="100000">
              <a:srgbClr val="DCDCDC"/>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69882" y="432000"/>
            <a:ext cx="10852237" cy="6480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69882" y="1296000"/>
            <a:ext cx="10852237" cy="504000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lt"/>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emf"/></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8.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9.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3.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4.xml"/></Relationships>
</file>

<file path=ppt/slides/_rels/slide19.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75.xml"/><Relationship Id="rId2" Type="http://schemas.openxmlformats.org/officeDocument/2006/relationships/image" Target="../media/image4.png"/><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77.xml"/><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tags" Target="../tags/tag76.xml"/></Relationships>
</file>

<file path=ppt/slides/_rels/slide21.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78.xml"/><Relationship Id="rId2" Type="http://schemas.openxmlformats.org/officeDocument/2006/relationships/image" Target="../media/image8.png"/><Relationship Id="rId1" Type="http://schemas.openxmlformats.org/officeDocument/2006/relationships/image" Target="../media/image7.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9.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4.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5.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0"/>
            <a:ext cx="12192000" cy="6858000"/>
          </a:xfrm>
          <a:prstGeom prst="rect">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defRPr/>
            </a:pPr>
            <a:endParaRPr lang="zh-CN" altLang="en-US" noProof="1"/>
          </a:p>
        </p:txBody>
      </p:sp>
      <p:pic>
        <p:nvPicPr>
          <p:cNvPr id="27651" name="图片 4"/>
          <p:cNvPicPr>
            <a:picLocks noChangeAspect="1"/>
          </p:cNvPicPr>
          <p:nvPr/>
        </p:nvPicPr>
        <p:blipFill>
          <a:blip r:embed="rId1"/>
          <a:srcRect/>
          <a:stretch>
            <a:fillRect/>
          </a:stretch>
        </p:blipFill>
        <p:spPr bwMode="auto">
          <a:xfrm>
            <a:off x="5048250" y="492125"/>
            <a:ext cx="2093913" cy="1409700"/>
          </a:xfrm>
          <a:prstGeom prst="rect">
            <a:avLst/>
          </a:prstGeom>
          <a:noFill/>
          <a:ln w="9525">
            <a:noFill/>
            <a:miter lim="800000"/>
            <a:headEnd/>
            <a:tailEnd/>
          </a:ln>
        </p:spPr>
      </p:pic>
      <p:sp>
        <p:nvSpPr>
          <p:cNvPr id="27652" name="文本框 7"/>
          <p:cNvSpPr txBox="1">
            <a:spLocks noChangeArrowheads="1"/>
          </p:cNvSpPr>
          <p:nvPr/>
        </p:nvSpPr>
        <p:spPr bwMode="auto">
          <a:xfrm>
            <a:off x="3974148" y="4846638"/>
            <a:ext cx="4246880" cy="1014730"/>
          </a:xfrm>
          <a:prstGeom prst="rect">
            <a:avLst/>
          </a:prstGeom>
          <a:noFill/>
          <a:ln w="9525">
            <a:noFill/>
            <a:miter lim="800000"/>
          </a:ln>
        </p:spPr>
        <p:txBody>
          <a:bodyPr wrap="none">
            <a:spAutoFit/>
          </a:bodyPr>
          <a:lstStyle/>
          <a:p>
            <a:pPr algn="ctr"/>
            <a:r>
              <a:rPr lang="zh-CN" altLang="en-US" sz="2000">
                <a:solidFill>
                  <a:schemeClr val="bg1"/>
                </a:solidFill>
                <a:latin typeface="微软雅黑" panose="020B0503020204020204" pitchFamily="34" charset="-122"/>
                <a:ea typeface="微软雅黑" panose="020B0503020204020204" pitchFamily="34" charset="-122"/>
              </a:rPr>
              <a:t>国家税务总局广西壮族自治区税务局</a:t>
            </a:r>
            <a:endParaRPr lang="zh-CN" altLang="en-US" sz="2000">
              <a:solidFill>
                <a:schemeClr val="bg1"/>
              </a:solidFill>
              <a:latin typeface="微软雅黑" panose="020B0503020204020204" pitchFamily="34" charset="-122"/>
              <a:ea typeface="微软雅黑" panose="020B0503020204020204" pitchFamily="34" charset="-122"/>
            </a:endParaRPr>
          </a:p>
          <a:p>
            <a:pPr algn="ctr"/>
            <a:endParaRPr lang="en-US" altLang="zh-CN" sz="2000">
              <a:solidFill>
                <a:schemeClr val="bg1"/>
              </a:solidFill>
              <a:latin typeface="微软雅黑" panose="020B0503020204020204" pitchFamily="34" charset="-122"/>
              <a:ea typeface="微软雅黑" panose="020B0503020204020204" pitchFamily="34" charset="-122"/>
            </a:endParaRPr>
          </a:p>
          <a:p>
            <a:pPr algn="ctr"/>
            <a:r>
              <a:rPr lang="en-US" altLang="zh-CN" sz="2000">
                <a:solidFill>
                  <a:schemeClr val="bg1"/>
                </a:solidFill>
                <a:latin typeface="微软雅黑" panose="020B0503020204020204" pitchFamily="34" charset="-122"/>
                <a:ea typeface="微软雅黑" panose="020B0503020204020204" pitchFamily="34" charset="-122"/>
              </a:rPr>
              <a:t>2020</a:t>
            </a:r>
            <a:r>
              <a:rPr lang="zh-CN" altLang="en-US" sz="2000">
                <a:solidFill>
                  <a:schemeClr val="bg1"/>
                </a:solidFill>
                <a:latin typeface="微软雅黑" panose="020B0503020204020204" pitchFamily="34" charset="-122"/>
                <a:ea typeface="微软雅黑" panose="020B0503020204020204" pitchFamily="34" charset="-122"/>
              </a:rPr>
              <a:t>年</a:t>
            </a:r>
            <a:r>
              <a:rPr lang="en-US" altLang="zh-CN" sz="2000">
                <a:solidFill>
                  <a:schemeClr val="bg1"/>
                </a:solidFill>
                <a:latin typeface="微软雅黑" panose="020B0503020204020204" pitchFamily="34" charset="-122"/>
                <a:ea typeface="微软雅黑" panose="020B0503020204020204" pitchFamily="34" charset="-122"/>
              </a:rPr>
              <a:t>6</a:t>
            </a:r>
            <a:r>
              <a:rPr lang="zh-CN" altLang="en-US" sz="2000">
                <a:solidFill>
                  <a:schemeClr val="bg1"/>
                </a:solidFill>
                <a:latin typeface="微软雅黑" panose="020B0503020204020204" pitchFamily="34" charset="-122"/>
                <a:ea typeface="微软雅黑" panose="020B0503020204020204" pitchFamily="34" charset="-122"/>
              </a:rPr>
              <a:t>月</a:t>
            </a:r>
            <a:r>
              <a:rPr lang="en-US" altLang="zh-CN" sz="2000">
                <a:solidFill>
                  <a:schemeClr val="bg1"/>
                </a:solidFill>
                <a:latin typeface="微软雅黑" panose="020B0503020204020204" pitchFamily="34" charset="-122"/>
                <a:ea typeface="微软雅黑" panose="020B0503020204020204" pitchFamily="34" charset="-122"/>
              </a:rPr>
              <a:t>3</a:t>
            </a:r>
            <a:r>
              <a:rPr lang="zh-CN" altLang="en-US" sz="2000">
                <a:solidFill>
                  <a:schemeClr val="bg1"/>
                </a:solidFill>
                <a:latin typeface="微软雅黑" panose="020B0503020204020204" pitchFamily="34" charset="-122"/>
                <a:ea typeface="微软雅黑" panose="020B0503020204020204" pitchFamily="34" charset="-122"/>
              </a:rPr>
              <a:t>日</a:t>
            </a:r>
            <a:endParaRPr lang="zh-CN" altLang="en-US" sz="2000">
              <a:solidFill>
                <a:schemeClr val="bg1"/>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187325" y="2552065"/>
            <a:ext cx="12004675" cy="922020"/>
          </a:xfrm>
          <a:prstGeom prst="rect">
            <a:avLst/>
          </a:prstGeom>
          <a:noFill/>
        </p:spPr>
        <p:txBody>
          <a:bodyPr wrap="square">
            <a:spAutoFit/>
          </a:bodyPr>
          <a:lstStyle/>
          <a:p>
            <a:pPr algn="ctr">
              <a:defRPr/>
            </a:pPr>
            <a:r>
              <a:rPr lang="zh-CN" altLang="en-US" sz="5400" b="1">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rPr>
              <a:t>残疾人就业保障金税收优惠专题</a:t>
            </a:r>
            <a:endParaRPr lang="zh-CN" altLang="en-US" sz="5400" b="1">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残保金优惠</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sym typeface="+mn-ea"/>
              </a:rPr>
              <a:t>30人(含)以下的企业</a:t>
            </a:r>
            <a:r>
              <a:rPr lang="zh-CN" altLang="en-US" sz="3000" b="1" dirty="0">
                <a:solidFill>
                  <a:schemeClr val="bg1"/>
                </a:solidFill>
                <a:latin typeface="微软雅黑" panose="020B0503020204020204" pitchFamily="34" charset="-122"/>
                <a:ea typeface="微软雅黑" panose="020B0503020204020204" pitchFamily="34" charset="-122"/>
              </a:rPr>
              <a:t>免征</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300" y="1821815"/>
            <a:ext cx="10716895" cy="3876675"/>
          </a:xfrm>
          <a:prstGeom prst="rect">
            <a:avLst/>
          </a:prstGeom>
          <a:noFill/>
          <a:ln w="9525">
            <a:noFill/>
          </a:ln>
        </p:spPr>
        <p:txBody>
          <a:bodyPr wrap="square">
            <a:spAutoFit/>
          </a:bodyPr>
          <a:lstStyle/>
          <a:p>
            <a:pPr>
              <a:lnSpc>
                <a:spcPct val="150000"/>
              </a:lnSpc>
            </a:pPr>
            <a:r>
              <a:rPr lang="en-US" altLang="zh-CN" sz="2800" b="1" dirty="0">
                <a:latin typeface="仿宋" panose="02010609060101010101" charset="-122"/>
                <a:ea typeface="仿宋" panose="02010609060101010101" charset="-122"/>
                <a:cs typeface="仿宋" panose="02010609060101010101" charset="-122"/>
              </a:rPr>
              <a:t>    </a:t>
            </a:r>
            <a:endParaRPr lang="en-US" altLang="zh-CN" sz="2800" b="1" dirty="0">
              <a:latin typeface="仿宋" panose="02010609060101010101" charset="-122"/>
              <a:ea typeface="仿宋" panose="02010609060101010101" charset="-122"/>
              <a:cs typeface="仿宋" panose="02010609060101010101" charset="-122"/>
            </a:endParaRPr>
          </a:p>
          <a:p>
            <a:pPr>
              <a:lnSpc>
                <a:spcPct val="150000"/>
              </a:lnSpc>
            </a:pPr>
            <a:r>
              <a:rPr lang="zh-CN" altLang="en-US" sz="2800" b="1" dirty="0">
                <a:latin typeface="仿宋" panose="02010609060101010101" charset="-122"/>
                <a:ea typeface="仿宋" panose="02010609060101010101" charset="-122"/>
                <a:cs typeface="仿宋" panose="02010609060101010101" charset="-122"/>
              </a:rPr>
              <a:t>《财政部关于调整残疾人就业保障金征收政策的公告》（</a:t>
            </a:r>
            <a:r>
              <a:rPr lang="en-US" altLang="zh-CN" sz="2800" b="1" dirty="0">
                <a:latin typeface="仿宋" panose="02010609060101010101" charset="-122"/>
                <a:ea typeface="仿宋" panose="02010609060101010101" charset="-122"/>
                <a:cs typeface="仿宋" panose="02010609060101010101" charset="-122"/>
                <a:sym typeface="+mn-ea"/>
              </a:rPr>
              <a:t>财政部公告2019年第98号</a:t>
            </a:r>
            <a:r>
              <a:rPr lang="zh-CN" altLang="en-US" sz="2800" b="1" dirty="0">
                <a:latin typeface="仿宋" panose="02010609060101010101" charset="-122"/>
                <a:ea typeface="仿宋" panose="02010609060101010101" charset="-122"/>
                <a:cs typeface="仿宋" panose="02010609060101010101" charset="-122"/>
              </a:rPr>
              <a:t>）</a:t>
            </a:r>
            <a:r>
              <a:rPr lang="en-US" altLang="zh-CN" sz="2800" b="1" dirty="0">
                <a:latin typeface="仿宋" panose="02010609060101010101" charset="-122"/>
                <a:ea typeface="仿宋" panose="02010609060101010101" charset="-122"/>
                <a:cs typeface="仿宋" panose="02010609060101010101" charset="-122"/>
              </a:rPr>
              <a:t>    </a:t>
            </a:r>
            <a:endParaRPr lang="en-US" altLang="zh-CN" sz="2800" b="1" dirty="0">
              <a:latin typeface="仿宋" panose="02010609060101010101" charset="-122"/>
              <a:ea typeface="仿宋" panose="02010609060101010101" charset="-122"/>
              <a:cs typeface="仿宋" panose="02010609060101010101" charset="-122"/>
            </a:endParaRPr>
          </a:p>
          <a:p>
            <a:pPr>
              <a:lnSpc>
                <a:spcPct val="150000"/>
              </a:lnSpc>
            </a:pPr>
            <a:r>
              <a:rPr lang="zh-CN" altLang="en-US" sz="2800">
                <a:latin typeface="仿宋" panose="02010609060101010101" charset="-122"/>
                <a:ea typeface="仿宋" panose="02010609060101010101" charset="-122"/>
                <a:cs typeface="仿宋" panose="02010609060101010101" charset="-122"/>
                <a:sym typeface="+mn-ea"/>
              </a:rPr>
              <a:t>   </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 </a:t>
            </a:r>
            <a:r>
              <a:rPr lang="zh-CN" altLang="en-US" sz="2800" b="1">
                <a:solidFill>
                  <a:srgbClr val="FF0000"/>
                </a:solidFill>
                <a:latin typeface="仿宋" panose="02010609060101010101" charset="-122"/>
                <a:ea typeface="仿宋" panose="02010609060101010101" charset="-122"/>
                <a:cs typeface="仿宋" panose="02010609060101010101" charset="-122"/>
                <a:sym typeface="+mn-ea"/>
              </a:rPr>
              <a:t>自2020年1月1日起至2022年12月31日</a:t>
            </a:r>
            <a:r>
              <a:rPr lang="zh-CN" altLang="en-US" sz="2800" b="1">
                <a:latin typeface="仿宋" panose="02010609060101010101" charset="-122"/>
                <a:ea typeface="仿宋" panose="02010609060101010101" charset="-122"/>
                <a:cs typeface="仿宋" panose="02010609060101010101" charset="-122"/>
                <a:sym typeface="+mn-ea"/>
              </a:rPr>
              <a:t>，在职职工人数在</a:t>
            </a:r>
            <a:r>
              <a:rPr lang="zh-CN" altLang="en-US" sz="2800" b="1">
                <a:solidFill>
                  <a:srgbClr val="FF0000"/>
                </a:solidFill>
                <a:latin typeface="仿宋" panose="02010609060101010101" charset="-122"/>
                <a:ea typeface="仿宋" panose="02010609060101010101" charset="-122"/>
                <a:cs typeface="仿宋" panose="02010609060101010101" charset="-122"/>
                <a:sym typeface="+mn-ea"/>
              </a:rPr>
              <a:t>30人(含)以下</a:t>
            </a:r>
            <a:r>
              <a:rPr lang="zh-CN" altLang="en-US" sz="2800" b="1">
                <a:latin typeface="仿宋" panose="02010609060101010101" charset="-122"/>
                <a:ea typeface="仿宋" panose="02010609060101010101" charset="-122"/>
                <a:cs typeface="仿宋" panose="02010609060101010101" charset="-122"/>
                <a:sym typeface="+mn-ea"/>
              </a:rPr>
              <a:t>的企业，暂免征收残疾人就业保障金。</a:t>
            </a:r>
            <a:endParaRPr lang="en-US" altLang="zh-CN" sz="2800" b="1" dirty="0">
              <a:latin typeface="仿宋" panose="02010609060101010101" charset="-122"/>
              <a:ea typeface="仿宋" panose="02010609060101010101" charset="-122"/>
              <a:cs typeface="仿宋" panose="02010609060101010101" charset="-122"/>
            </a:endParaRPr>
          </a:p>
          <a:p>
            <a:pPr>
              <a:lnSpc>
                <a:spcPct val="150000"/>
              </a:lnSpc>
            </a:pPr>
            <a:r>
              <a:rPr lang="en-US" altLang="zh-CN" sz="2400" b="1" dirty="0">
                <a:latin typeface="仿宋" panose="02010609060101010101" charset="-122"/>
                <a:ea typeface="仿宋" panose="02010609060101010101" charset="-122"/>
                <a:cs typeface="仿宋" panose="02010609060101010101" charset="-122"/>
              </a:rPr>
              <a:t>    </a:t>
            </a:r>
            <a:endParaRPr lang="en-US" altLang="zh-CN" sz="2400" b="1" dirty="0">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sym typeface="+mn-ea"/>
              </a:rPr>
              <a:t>热点问题</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sym typeface="+mn-ea"/>
              </a:rPr>
              <a:t>30人(含)以下的企业免征</a:t>
            </a:r>
            <a:endParaRPr lang="en-US" altLang="zh-CN"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300" y="1821815"/>
            <a:ext cx="10716895" cy="5815965"/>
          </a:xfrm>
          <a:prstGeom prst="rect">
            <a:avLst/>
          </a:prstGeom>
          <a:noFill/>
          <a:ln w="9525">
            <a:noFill/>
          </a:ln>
        </p:spPr>
        <p:txBody>
          <a:bodyPr wrap="square">
            <a:spAutoFit/>
          </a:bodyPr>
          <a:lstStyle/>
          <a:p>
            <a:pPr>
              <a:lnSpc>
                <a:spcPct val="150000"/>
              </a:lnSpc>
            </a:pPr>
            <a:r>
              <a:rPr lang="en-US" altLang="zh-CN" sz="2800" b="1" dirty="0">
                <a:latin typeface="仿宋" panose="02010609060101010101" charset="-122"/>
                <a:ea typeface="仿宋" panose="02010609060101010101" charset="-122"/>
                <a:cs typeface="仿宋" panose="02010609060101010101" charset="-122"/>
              </a:rPr>
              <a:t>      </a:t>
            </a:r>
            <a:r>
              <a:rPr lang="zh-CN" altLang="en-US" sz="2800" b="1">
                <a:solidFill>
                  <a:schemeClr val="tx1"/>
                </a:solidFill>
                <a:latin typeface="仿宋" panose="02010609060101010101" charset="-122"/>
                <a:ea typeface="仿宋" panose="02010609060101010101" charset="-122"/>
                <a:cs typeface="仿宋" panose="02010609060101010101" charset="-122"/>
                <a:sym typeface="+mn-ea"/>
              </a:rPr>
              <a:t>自2020年1月1日起至2022年12月31日，在职职工人数在30人(含)以下的企业，暂免征收残疾人就业保障金。</a:t>
            </a:r>
            <a:r>
              <a:rPr lang="en-US" altLang="zh-CN" sz="2800" b="1">
                <a:latin typeface="仿宋" panose="02010609060101010101" charset="-122"/>
                <a:ea typeface="仿宋" panose="02010609060101010101" charset="-122"/>
                <a:cs typeface="仿宋" panose="02010609060101010101" charset="-122"/>
                <a:sym typeface="+mn-ea"/>
              </a:rPr>
              <a:t>“</a:t>
            </a:r>
            <a:r>
              <a:rPr lang="zh-CN" altLang="en-US" sz="2800" b="1">
                <a:latin typeface="仿宋" panose="02010609060101010101" charset="-122"/>
                <a:ea typeface="仿宋" panose="02010609060101010101" charset="-122"/>
                <a:cs typeface="仿宋" panose="02010609060101010101" charset="-122"/>
                <a:sym typeface="+mn-ea"/>
              </a:rPr>
              <a:t>企业</a:t>
            </a:r>
            <a:r>
              <a:rPr lang="en-US" altLang="zh-CN" sz="2800" b="1">
                <a:latin typeface="仿宋" panose="02010609060101010101" charset="-122"/>
                <a:ea typeface="仿宋" panose="02010609060101010101" charset="-122"/>
                <a:cs typeface="仿宋" panose="02010609060101010101" charset="-122"/>
                <a:sym typeface="+mn-ea"/>
              </a:rPr>
              <a:t>”</a:t>
            </a:r>
            <a:r>
              <a:rPr lang="zh-CN" altLang="en-US" sz="2800" b="1">
                <a:latin typeface="仿宋" panose="02010609060101010101" charset="-122"/>
                <a:ea typeface="仿宋" panose="02010609060101010101" charset="-122"/>
                <a:cs typeface="仿宋" panose="02010609060101010101" charset="-122"/>
                <a:sym typeface="+mn-ea"/>
              </a:rPr>
              <a:t>是否包括事业单位、社会团体等民办非企业？</a:t>
            </a:r>
            <a:endParaRPr lang="zh-CN" altLang="en-US" sz="2800" b="1">
              <a:latin typeface="仿宋" panose="02010609060101010101" charset="-122"/>
              <a:ea typeface="仿宋" panose="02010609060101010101" charset="-122"/>
              <a:cs typeface="仿宋" panose="02010609060101010101" charset="-122"/>
              <a:sym typeface="+mn-ea"/>
            </a:endParaRPr>
          </a:p>
          <a:p>
            <a:pPr>
              <a:lnSpc>
                <a:spcPct val="150000"/>
              </a:lnSpc>
            </a:pPr>
            <a:r>
              <a:rPr lang="zh-CN" altLang="en-US" sz="2800" b="1">
                <a:latin typeface="仿宋" panose="02010609060101010101" charset="-122"/>
                <a:ea typeface="仿宋" panose="02010609060101010101" charset="-122"/>
                <a:cs typeface="仿宋" panose="02010609060101010101" charset="-122"/>
                <a:sym typeface="+mn-ea"/>
              </a:rPr>
              <a:t>   </a:t>
            </a:r>
            <a:r>
              <a:rPr lang="zh-CN" altLang="en-US" sz="2800">
                <a:solidFill>
                  <a:schemeClr val="tx1"/>
                </a:solidFill>
                <a:latin typeface="仿宋" panose="02010609060101010101" charset="-122"/>
                <a:ea typeface="仿宋" panose="02010609060101010101" charset="-122"/>
                <a:cs typeface="仿宋" panose="02010609060101010101" charset="-122"/>
                <a:sym typeface="+mn-ea"/>
              </a:rPr>
              <a:t>答：不包括，机关、事业单位、社会团体和民办非企业不享受该税收优惠。目前，税务部门征收系统已能按照“注册登记类型”自动识别出应享受优惠的用人单位，但</a:t>
            </a:r>
            <a:r>
              <a:rPr lang="zh-CN" altLang="en-US" sz="2800" b="1">
                <a:solidFill>
                  <a:srgbClr val="FF0000"/>
                </a:solidFill>
                <a:latin typeface="仿宋" panose="02010609060101010101" charset="-122"/>
                <a:ea typeface="仿宋" panose="02010609060101010101" charset="-122"/>
                <a:cs typeface="仿宋" panose="02010609060101010101" charset="-122"/>
                <a:sym typeface="+mn-ea"/>
              </a:rPr>
              <a:t>用人单位要注意核实本单位的注册登记类型是否正确</a:t>
            </a:r>
            <a:r>
              <a:rPr lang="zh-CN" altLang="en-US" sz="2800">
                <a:solidFill>
                  <a:schemeClr val="tx1"/>
                </a:solidFill>
                <a:latin typeface="仿宋" panose="02010609060101010101" charset="-122"/>
                <a:ea typeface="仿宋" panose="02010609060101010101" charset="-122"/>
                <a:cs typeface="仿宋" panose="02010609060101010101" charset="-122"/>
                <a:sym typeface="+mn-ea"/>
              </a:rPr>
              <a:t>，是否存在把企业选为事业单位等。</a:t>
            </a:r>
            <a:br>
              <a:rPr lang="zh-CN" altLang="en-US" sz="2800" b="1">
                <a:solidFill>
                  <a:schemeClr val="tx1"/>
                </a:solidFill>
                <a:latin typeface="仿宋" panose="02010609060101010101" charset="-122"/>
                <a:ea typeface="仿宋" panose="02010609060101010101" charset="-122"/>
                <a:cs typeface="仿宋" panose="02010609060101010101" charset="-122"/>
                <a:sym typeface="+mn-ea"/>
              </a:rPr>
            </a:br>
            <a:r>
              <a:rPr lang="zh-CN" altLang="en-US" sz="2800" b="1">
                <a:solidFill>
                  <a:schemeClr val="tx1"/>
                </a:solidFill>
                <a:latin typeface="仿宋" panose="02010609060101010101" charset="-122"/>
                <a:ea typeface="仿宋" panose="02010609060101010101" charset="-122"/>
                <a:cs typeface="仿宋" panose="02010609060101010101" charset="-122"/>
                <a:sym typeface="+mn-ea"/>
              </a:rPr>
              <a:t>    </a:t>
            </a:r>
            <a:endParaRPr lang="en-US" altLang="zh-CN" sz="2800" b="1" dirty="0">
              <a:latin typeface="仿宋" panose="02010609060101010101" charset="-122"/>
              <a:ea typeface="仿宋" panose="02010609060101010101" charset="-122"/>
              <a:cs typeface="仿宋" panose="02010609060101010101" charset="-122"/>
            </a:endParaRPr>
          </a:p>
          <a:p>
            <a:pPr>
              <a:lnSpc>
                <a:spcPct val="150000"/>
              </a:lnSpc>
            </a:pPr>
            <a:r>
              <a:rPr lang="en-US" altLang="zh-CN" sz="2400" b="1" dirty="0">
                <a:latin typeface="仿宋" panose="02010609060101010101" charset="-122"/>
                <a:ea typeface="仿宋" panose="02010609060101010101" charset="-122"/>
                <a:cs typeface="仿宋" panose="02010609060101010101" charset="-122"/>
              </a:rPr>
              <a:t>    </a:t>
            </a:r>
            <a:endParaRPr lang="en-US" altLang="zh-CN" sz="2400" b="1" dirty="0">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残保金优惠</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分档征收</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230505" y="1193800"/>
            <a:ext cx="11751310" cy="5169535"/>
          </a:xfrm>
          <a:prstGeom prst="rect">
            <a:avLst/>
          </a:prstGeom>
          <a:noFill/>
          <a:ln w="9525">
            <a:noFill/>
          </a:ln>
        </p:spPr>
        <p:txBody>
          <a:bodyPr wrap="square">
            <a:spAutoFit/>
          </a:bodyPr>
          <a:lstStyle/>
          <a:p>
            <a:pPr>
              <a:lnSpc>
                <a:spcPct val="150000"/>
              </a:lnSpc>
            </a:pPr>
            <a:r>
              <a:rPr lang="en-US" altLang="zh-CN" sz="2800" b="1" dirty="0">
                <a:latin typeface="仿宋" panose="02010609060101010101" charset="-122"/>
                <a:ea typeface="仿宋" panose="02010609060101010101" charset="-122"/>
                <a:cs typeface="仿宋" panose="02010609060101010101" charset="-122"/>
              </a:rPr>
              <a:t>    </a:t>
            </a:r>
            <a:endParaRPr lang="en-US" altLang="zh-CN" sz="2800" b="1" dirty="0">
              <a:latin typeface="仿宋" panose="02010609060101010101" charset="-122"/>
              <a:ea typeface="仿宋" panose="02010609060101010101" charset="-122"/>
              <a:cs typeface="仿宋" panose="02010609060101010101" charset="-122"/>
            </a:endParaRPr>
          </a:p>
          <a:p>
            <a:pPr>
              <a:lnSpc>
                <a:spcPct val="150000"/>
              </a:lnSpc>
            </a:pPr>
            <a:r>
              <a:rPr lang="zh-CN" altLang="en-US" sz="2400" b="1" dirty="0">
                <a:latin typeface="仿宋" panose="02010609060101010101" charset="-122"/>
                <a:ea typeface="仿宋" panose="02010609060101010101" charset="-122"/>
                <a:cs typeface="仿宋" panose="02010609060101010101" charset="-122"/>
              </a:rPr>
              <a:t>《财政部关于调整残疾人就业保障金征收政策的公告》（</a:t>
            </a:r>
            <a:r>
              <a:rPr lang="en-US" altLang="zh-CN" sz="2400" b="1" dirty="0">
                <a:latin typeface="仿宋" panose="02010609060101010101" charset="-122"/>
                <a:ea typeface="仿宋" panose="02010609060101010101" charset="-122"/>
                <a:cs typeface="仿宋" panose="02010609060101010101" charset="-122"/>
                <a:sym typeface="+mn-ea"/>
              </a:rPr>
              <a:t>财政部公告2019年第98号</a:t>
            </a:r>
            <a:r>
              <a:rPr lang="zh-CN" altLang="en-US" sz="2400" b="1" dirty="0">
                <a:latin typeface="仿宋" panose="02010609060101010101" charset="-122"/>
                <a:ea typeface="仿宋" panose="02010609060101010101" charset="-122"/>
                <a:cs typeface="仿宋" panose="02010609060101010101" charset="-122"/>
              </a:rPr>
              <a:t>）</a:t>
            </a:r>
            <a:r>
              <a:rPr lang="en-US" altLang="zh-CN" sz="2400" b="1" dirty="0">
                <a:latin typeface="仿宋" panose="02010609060101010101" charset="-122"/>
                <a:ea typeface="仿宋" panose="02010609060101010101" charset="-122"/>
                <a:cs typeface="仿宋" panose="02010609060101010101" charset="-122"/>
              </a:rPr>
              <a:t>    </a:t>
            </a:r>
            <a:endParaRPr lang="en-US" altLang="zh-CN" sz="2400" b="1" dirty="0">
              <a:latin typeface="仿宋" panose="02010609060101010101" charset="-122"/>
              <a:ea typeface="仿宋" panose="02010609060101010101" charset="-122"/>
              <a:cs typeface="仿宋" panose="02010609060101010101" charset="-122"/>
            </a:endParaRPr>
          </a:p>
          <a:p>
            <a:pPr>
              <a:lnSpc>
                <a:spcPct val="150000"/>
              </a:lnSpc>
            </a:pPr>
            <a:r>
              <a:rPr lang="zh-CN" altLang="en-US" sz="2400">
                <a:latin typeface="仿宋" panose="02010609060101010101" charset="-122"/>
                <a:ea typeface="仿宋" panose="02010609060101010101" charset="-122"/>
                <a:cs typeface="仿宋" panose="02010609060101010101" charset="-122"/>
                <a:sym typeface="+mn-ea"/>
              </a:rPr>
              <a:t>   </a:t>
            </a:r>
            <a:r>
              <a:rPr lang="zh-CN" altLang="en-US" sz="2400">
                <a:solidFill>
                  <a:srgbClr val="FF0000"/>
                </a:solidFill>
                <a:latin typeface="仿宋" panose="02010609060101010101" charset="-122"/>
                <a:ea typeface="仿宋" panose="02010609060101010101" charset="-122"/>
                <a:cs typeface="仿宋" panose="02010609060101010101" charset="-122"/>
                <a:sym typeface="+mn-ea"/>
              </a:rPr>
              <a:t> </a:t>
            </a:r>
            <a:r>
              <a:rPr lang="zh-CN" altLang="en-US" sz="2400" b="1">
                <a:solidFill>
                  <a:srgbClr val="FF0000"/>
                </a:solidFill>
                <a:latin typeface="仿宋" panose="02010609060101010101" charset="-122"/>
                <a:ea typeface="仿宋" panose="02010609060101010101" charset="-122"/>
                <a:cs typeface="仿宋" panose="02010609060101010101" charset="-122"/>
                <a:sym typeface="+mn-ea"/>
              </a:rPr>
              <a:t>自2020年1月1日起至2022年12月31日</a:t>
            </a:r>
            <a:r>
              <a:rPr lang="zh-CN" altLang="en-US" sz="2400" b="1">
                <a:latin typeface="仿宋" panose="02010609060101010101" charset="-122"/>
                <a:ea typeface="仿宋" panose="02010609060101010101" charset="-122"/>
                <a:cs typeface="仿宋" panose="02010609060101010101" charset="-122"/>
                <a:sym typeface="+mn-ea"/>
              </a:rPr>
              <a:t>，对残疾人就业保障金实行分档减缴政策。其中：用人单位安排残疾人就业比例达到</a:t>
            </a:r>
            <a:r>
              <a:rPr lang="zh-CN" altLang="en-US" sz="2400" b="1">
                <a:solidFill>
                  <a:srgbClr val="FF0000"/>
                </a:solidFill>
                <a:latin typeface="仿宋" panose="02010609060101010101" charset="-122"/>
                <a:ea typeface="仿宋" panose="02010609060101010101" charset="-122"/>
                <a:cs typeface="仿宋" panose="02010609060101010101" charset="-122"/>
                <a:sym typeface="+mn-ea"/>
              </a:rPr>
              <a:t>1%(含)以上</a:t>
            </a:r>
            <a:r>
              <a:rPr lang="zh-CN" altLang="en-US" sz="2400" b="1">
                <a:latin typeface="仿宋" panose="02010609060101010101" charset="-122"/>
                <a:ea typeface="仿宋" panose="02010609060101010101" charset="-122"/>
                <a:cs typeface="仿宋" panose="02010609060101010101" charset="-122"/>
                <a:sym typeface="+mn-ea"/>
              </a:rPr>
              <a:t>，但未达到所在地省、自治区、直辖市人民政府规定比例的</a:t>
            </a:r>
            <a:r>
              <a:rPr lang="zh-CN" altLang="en-US" sz="2400" b="1">
                <a:solidFill>
                  <a:srgbClr val="FF0000"/>
                </a:solidFill>
                <a:latin typeface="仿宋" panose="02010609060101010101" charset="-122"/>
                <a:ea typeface="仿宋" panose="02010609060101010101" charset="-122"/>
                <a:cs typeface="仿宋" panose="02010609060101010101" charset="-122"/>
                <a:sym typeface="+mn-ea"/>
              </a:rPr>
              <a:t>，按规定应缴费额的50%缴纳残疾人就业保障金</a:t>
            </a:r>
            <a:r>
              <a:rPr lang="zh-CN" altLang="en-US" sz="2400" b="1">
                <a:latin typeface="仿宋" panose="02010609060101010101" charset="-122"/>
                <a:ea typeface="仿宋" panose="02010609060101010101" charset="-122"/>
                <a:cs typeface="仿宋" panose="02010609060101010101" charset="-122"/>
                <a:sym typeface="+mn-ea"/>
              </a:rPr>
              <a:t>；用人单位安排残疾人就业比例在</a:t>
            </a:r>
            <a:r>
              <a:rPr lang="zh-CN" altLang="en-US" sz="2400" b="1">
                <a:solidFill>
                  <a:srgbClr val="FF0000"/>
                </a:solidFill>
                <a:latin typeface="仿宋" panose="02010609060101010101" charset="-122"/>
                <a:ea typeface="仿宋" panose="02010609060101010101" charset="-122"/>
                <a:cs typeface="仿宋" panose="02010609060101010101" charset="-122"/>
                <a:sym typeface="+mn-ea"/>
              </a:rPr>
              <a:t>1%以下</a:t>
            </a:r>
            <a:r>
              <a:rPr lang="zh-CN" altLang="en-US" sz="2400" b="1">
                <a:latin typeface="仿宋" panose="02010609060101010101" charset="-122"/>
                <a:ea typeface="仿宋" panose="02010609060101010101" charset="-122"/>
                <a:cs typeface="仿宋" panose="02010609060101010101" charset="-122"/>
                <a:sym typeface="+mn-ea"/>
              </a:rPr>
              <a:t>的，</a:t>
            </a:r>
            <a:r>
              <a:rPr lang="zh-CN" altLang="en-US" sz="2400" b="1">
                <a:solidFill>
                  <a:srgbClr val="FF0000"/>
                </a:solidFill>
                <a:latin typeface="仿宋" panose="02010609060101010101" charset="-122"/>
                <a:ea typeface="仿宋" panose="02010609060101010101" charset="-122"/>
                <a:cs typeface="仿宋" panose="02010609060101010101" charset="-122"/>
                <a:sym typeface="+mn-ea"/>
              </a:rPr>
              <a:t>按规定应缴费额的90%缴纳残疾人就业保障金</a:t>
            </a:r>
            <a:r>
              <a:rPr lang="zh-CN" altLang="en-US" sz="2400" b="1">
                <a:latin typeface="仿宋" panose="02010609060101010101" charset="-122"/>
                <a:ea typeface="仿宋" panose="02010609060101010101" charset="-122"/>
                <a:cs typeface="仿宋" panose="02010609060101010101" charset="-122"/>
                <a:sym typeface="+mn-ea"/>
              </a:rPr>
              <a:t>。</a:t>
            </a:r>
            <a:endParaRPr lang="zh-CN" altLang="en-US" sz="2400" b="1">
              <a:latin typeface="仿宋" panose="02010609060101010101" charset="-122"/>
              <a:ea typeface="仿宋" panose="02010609060101010101" charset="-122"/>
              <a:cs typeface="仿宋" panose="02010609060101010101" charset="-122"/>
              <a:sym typeface="+mn-ea"/>
            </a:endParaRPr>
          </a:p>
          <a:p>
            <a:pPr>
              <a:lnSpc>
                <a:spcPct val="150000"/>
              </a:lnSpc>
            </a:pPr>
            <a:endParaRPr lang="zh-CN" altLang="en-US" sz="2400">
              <a:latin typeface="仿宋" panose="02010609060101010101" charset="-122"/>
              <a:ea typeface="仿宋" panose="02010609060101010101" charset="-122"/>
              <a:cs typeface="仿宋" panose="02010609060101010101" charset="-122"/>
              <a:sym typeface="+mn-ea"/>
            </a:endParaRPr>
          </a:p>
          <a:p>
            <a:pPr>
              <a:lnSpc>
                <a:spcPct val="150000"/>
              </a:lnSpc>
            </a:pPr>
            <a:r>
              <a:rPr lang="en-US" altLang="zh-CN" sz="2400" dirty="0">
                <a:latin typeface="仿宋" panose="02010609060101010101" charset="-122"/>
                <a:ea typeface="仿宋" panose="02010609060101010101" charset="-122"/>
                <a:cs typeface="仿宋" panose="02010609060101010101" charset="-122"/>
              </a:rPr>
              <a:t>桂财税〔2016〕47号</a:t>
            </a:r>
            <a:r>
              <a:rPr lang="zh-CN" altLang="en-US" sz="2400" dirty="0">
                <a:latin typeface="仿宋" panose="02010609060101010101" charset="-122"/>
                <a:ea typeface="仿宋" panose="02010609060101010101" charset="-122"/>
                <a:cs typeface="仿宋" panose="02010609060101010101" charset="-122"/>
              </a:rPr>
              <a:t>：本自治区行政区域内，用人单位安排残疾人就业的比例不得低于本单位在职职工总数的</a:t>
            </a:r>
            <a:r>
              <a:rPr lang="zh-CN" altLang="en-US" sz="2400" dirty="0">
                <a:solidFill>
                  <a:srgbClr val="FF0000"/>
                </a:solidFill>
                <a:latin typeface="仿宋" panose="02010609060101010101" charset="-122"/>
                <a:ea typeface="仿宋" panose="02010609060101010101" charset="-122"/>
                <a:cs typeface="仿宋" panose="02010609060101010101" charset="-122"/>
              </a:rPr>
              <a:t>1.5%</a:t>
            </a:r>
            <a:r>
              <a:rPr lang="zh-CN" altLang="en-US" sz="2400" dirty="0">
                <a:latin typeface="仿宋" panose="02010609060101010101" charset="-122"/>
                <a:ea typeface="仿宋" panose="02010609060101010101" charset="-122"/>
                <a:cs typeface="仿宋" panose="02010609060101010101" charset="-122"/>
              </a:rPr>
              <a:t>，达不到规定比例的应当缴纳残保金。</a:t>
            </a:r>
            <a:r>
              <a:rPr lang="en-US" altLang="zh-CN" sz="2400" dirty="0">
                <a:latin typeface="仿宋" panose="02010609060101010101" charset="-122"/>
                <a:ea typeface="仿宋" panose="02010609060101010101" charset="-122"/>
                <a:cs typeface="仿宋" panose="02010609060101010101" charset="-122"/>
              </a:rPr>
              <a:t>  </a:t>
            </a:r>
            <a:r>
              <a:rPr lang="en-US" altLang="zh-CN" sz="2400" b="1" dirty="0">
                <a:latin typeface="仿宋" panose="02010609060101010101" charset="-122"/>
                <a:ea typeface="仿宋" panose="02010609060101010101" charset="-122"/>
                <a:cs typeface="仿宋" panose="02010609060101010101" charset="-122"/>
              </a:rPr>
              <a:t>  </a:t>
            </a:r>
            <a:endParaRPr lang="en-US" altLang="zh-CN" sz="2400" b="1" dirty="0">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sym typeface="+mn-ea"/>
              </a:rPr>
              <a:t>计算案例</a:t>
            </a:r>
            <a:r>
              <a:rPr lang="en-US" altLang="zh-CN" sz="3000" b="1" dirty="0">
                <a:solidFill>
                  <a:schemeClr val="bg1"/>
                </a:solidFill>
                <a:latin typeface="微软雅黑" panose="020B0503020204020204" pitchFamily="34" charset="-122"/>
                <a:ea typeface="微软雅黑" panose="020B0503020204020204" pitchFamily="34" charset="-122"/>
                <a:sym typeface="+mn-ea"/>
              </a:rPr>
              <a:t>-</a:t>
            </a:r>
            <a:r>
              <a:rPr lang="zh-CN" altLang="en-US" sz="3000" b="1" dirty="0">
                <a:solidFill>
                  <a:schemeClr val="bg1"/>
                </a:solidFill>
                <a:latin typeface="微软雅黑" panose="020B0503020204020204" pitchFamily="34" charset="-122"/>
                <a:ea typeface="微软雅黑" panose="020B0503020204020204" pitchFamily="34" charset="-122"/>
                <a:sym typeface="+mn-ea"/>
              </a:rPr>
              <a:t>分档征收</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935" y="1905000"/>
            <a:ext cx="10716895" cy="4707890"/>
          </a:xfrm>
          <a:prstGeom prst="rect">
            <a:avLst/>
          </a:prstGeom>
          <a:noFill/>
          <a:ln w="9525">
            <a:noFill/>
          </a:ln>
        </p:spPr>
        <p:txBody>
          <a:bodyPr wrap="square">
            <a:spAutoFit/>
          </a:bodyPr>
          <a:lstStyle/>
          <a:p>
            <a:pPr>
              <a:lnSpc>
                <a:spcPct val="150000"/>
              </a:lnSpc>
            </a:pPr>
            <a:r>
              <a:rPr lang="en-US" altLang="zh-CN" sz="2000" b="1" dirty="0" smtClean="0">
                <a:latin typeface="仿宋" panose="02010609060101010101" charset="-122"/>
                <a:ea typeface="仿宋" panose="02010609060101010101" charset="-122"/>
                <a:cs typeface="仿宋" panose="02010609060101010101" charset="-122"/>
                <a:sym typeface="+mn-ea"/>
              </a:rPr>
              <a:t>    </a:t>
            </a:r>
            <a:r>
              <a:rPr lang="zh-CN" altLang="en-US" sz="2000" b="1" dirty="0" smtClean="0">
                <a:latin typeface="仿宋" panose="02010609060101010101" charset="-122"/>
                <a:ea typeface="仿宋" panose="02010609060101010101" charset="-122"/>
                <a:cs typeface="仿宋" panose="02010609060101010101" charset="-122"/>
                <a:sym typeface="+mn-ea"/>
              </a:rPr>
              <a:t>案例：某企业2019年的在职职工人数为50人，工资总额250万元，企业</a:t>
            </a:r>
            <a:r>
              <a:rPr lang="en-US" altLang="zh-CN" sz="2000" b="1" dirty="0" smtClean="0">
                <a:latin typeface="仿宋" panose="02010609060101010101" charset="-122"/>
                <a:ea typeface="仿宋" panose="02010609060101010101" charset="-122"/>
                <a:cs typeface="仿宋" panose="02010609060101010101" charset="-122"/>
                <a:sym typeface="+mn-ea"/>
              </a:rPr>
              <a:t>20</a:t>
            </a:r>
            <a:r>
              <a:rPr lang="zh-CN" altLang="en-US" sz="2000" b="1" dirty="0" smtClean="0">
                <a:latin typeface="仿宋" panose="02010609060101010101" charset="-122"/>
                <a:ea typeface="仿宋" panose="02010609060101010101" charset="-122"/>
                <a:cs typeface="仿宋" panose="02010609060101010101" charset="-122"/>
                <a:sym typeface="+mn-ea"/>
              </a:rPr>
              <a:t>19年度没有安置残疾人，企业应缴纳2019年的残疾人就业保障金是多少？（在职职工年平均工资未超过当地社会平均工资的2倍）</a:t>
            </a:r>
            <a:endParaRPr lang="zh-CN" altLang="en-US" sz="2000" b="1" dirty="0" smtClean="0">
              <a:latin typeface="仿宋" panose="02010609060101010101" charset="-122"/>
              <a:ea typeface="仿宋" panose="02010609060101010101" charset="-122"/>
              <a:cs typeface="仿宋" panose="02010609060101010101" charset="-122"/>
              <a:sym typeface="+mn-ea"/>
            </a:endParaRPr>
          </a:p>
          <a:p>
            <a:pPr indent="612140">
              <a:lnSpc>
                <a:spcPct val="150000"/>
              </a:lnSpc>
              <a:buNone/>
            </a:pPr>
            <a:r>
              <a:rPr lang="zh-CN" altLang="en-US" sz="2000" b="1" dirty="0" smtClean="0">
                <a:solidFill>
                  <a:srgbClr val="FF0000"/>
                </a:solidFill>
                <a:latin typeface="仿宋" panose="02010609060101010101" charset="-122"/>
                <a:ea typeface="仿宋" panose="02010609060101010101" charset="-122"/>
                <a:cs typeface="仿宋" panose="02010609060101010101" charset="-122"/>
                <a:sym typeface="+mn-ea"/>
              </a:rPr>
              <a:t>计算公式：未安置残疾人就业的用人单位残保金计算公式可简化为：残保金年缴纳额=上年用人单位在职职工工资总额×1.5%。</a:t>
            </a:r>
            <a:endParaRPr lang="zh-CN" altLang="en-US" sz="2000" b="1" dirty="0" smtClean="0">
              <a:solidFill>
                <a:srgbClr val="FF0000"/>
              </a:solidFill>
              <a:latin typeface="仿宋" panose="02010609060101010101" charset="-122"/>
              <a:ea typeface="仿宋" panose="02010609060101010101" charset="-122"/>
              <a:cs typeface="仿宋" panose="02010609060101010101" charset="-122"/>
              <a:sym typeface="+mn-ea"/>
            </a:endParaRPr>
          </a:p>
          <a:p>
            <a:pPr indent="612140">
              <a:lnSpc>
                <a:spcPct val="150000"/>
              </a:lnSpc>
              <a:buNone/>
            </a:pPr>
            <a:r>
              <a:rPr lang="zh-CN" altLang="en-US" sz="2000" b="1" dirty="0" smtClean="0">
                <a:solidFill>
                  <a:srgbClr val="FF0000"/>
                </a:solidFill>
                <a:latin typeface="仿宋" panose="02010609060101010101" charset="-122"/>
                <a:ea typeface="仿宋" panose="02010609060101010101" charset="-122"/>
                <a:cs typeface="仿宋" panose="02010609060101010101" charset="-122"/>
                <a:sym typeface="+mn-ea"/>
              </a:rPr>
              <a:t>优惠政策：用人单位安排残疾人就业比例在1%以下的，按规定应缴费额的90%缴纳残疾人就业保障金。</a:t>
            </a:r>
            <a:endParaRPr lang="zh-CN" altLang="en-US" sz="2000" b="1" dirty="0" smtClean="0">
              <a:latin typeface="仿宋" panose="02010609060101010101" charset="-122"/>
              <a:ea typeface="仿宋" panose="02010609060101010101" charset="-122"/>
              <a:cs typeface="仿宋" panose="02010609060101010101" charset="-122"/>
              <a:sym typeface="+mn-ea"/>
            </a:endParaRPr>
          </a:p>
          <a:p>
            <a:pPr indent="612140">
              <a:lnSpc>
                <a:spcPct val="150000"/>
              </a:lnSpc>
              <a:buNone/>
            </a:pPr>
            <a:r>
              <a:rPr lang="zh-CN" altLang="en-US" sz="2000" b="1" dirty="0" smtClean="0">
                <a:latin typeface="仿宋" panose="02010609060101010101" charset="-122"/>
                <a:ea typeface="仿宋" panose="02010609060101010101" charset="-122"/>
                <a:cs typeface="仿宋" panose="02010609060101010101" charset="-122"/>
                <a:sym typeface="+mn-ea"/>
              </a:rPr>
              <a:t>因此，该企业应缴纳2019年度的残疾人就业保障金为2500000×1.5%×90%=33750元</a:t>
            </a:r>
            <a:endParaRPr lang="zh-CN" altLang="en-US" sz="2000" b="1" dirty="0" smtClean="0">
              <a:latin typeface="仿宋" panose="02010609060101010101" charset="-122"/>
              <a:ea typeface="仿宋" panose="02010609060101010101" charset="-122"/>
              <a:cs typeface="仿宋" panose="02010609060101010101" charset="-122"/>
              <a:sym typeface="+mn-ea"/>
            </a:endParaRPr>
          </a:p>
          <a:p>
            <a:pPr indent="612140">
              <a:lnSpc>
                <a:spcPct val="150000"/>
              </a:lnSpc>
              <a:buNone/>
            </a:pPr>
            <a:r>
              <a:rPr lang="zh-CN" altLang="en-US" sz="1600" b="1" dirty="0" smtClean="0">
                <a:latin typeface="仿宋" panose="02010609060101010101" charset="-122"/>
                <a:ea typeface="仿宋" panose="02010609060101010101" charset="-122"/>
                <a:cs typeface="仿宋" panose="02010609060101010101" charset="-122"/>
                <a:sym typeface="+mn-ea"/>
              </a:rPr>
              <a:t> </a:t>
            </a:r>
            <a:endParaRPr lang="zh-CN" altLang="en-US" sz="1600" b="1" dirty="0" smtClean="0">
              <a:latin typeface="仿宋" panose="02010609060101010101" charset="-122"/>
              <a:ea typeface="仿宋" panose="02010609060101010101" charset="-122"/>
              <a:cs typeface="仿宋" panose="02010609060101010101" charset="-122"/>
              <a:sym typeface="+mn-ea"/>
            </a:endParaRPr>
          </a:p>
          <a:p>
            <a:pPr indent="612140">
              <a:lnSpc>
                <a:spcPct val="150000"/>
              </a:lnSpc>
              <a:buNone/>
            </a:pPr>
            <a:endParaRPr lang="en-US" altLang="zh-CN" sz="2400" b="1" dirty="0">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残保金优惠</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sym typeface="+mn-ea"/>
              </a:rPr>
              <a:t>遭受重大直接经济损失</a:t>
            </a:r>
            <a:r>
              <a:rPr lang="zh-CN" altLang="en-US" sz="3000" b="1" dirty="0">
                <a:solidFill>
                  <a:schemeClr val="bg1"/>
                </a:solidFill>
                <a:latin typeface="微软雅黑" panose="020B0503020204020204" pitchFamily="34" charset="-122"/>
                <a:ea typeface="微软雅黑" panose="020B0503020204020204" pitchFamily="34" charset="-122"/>
              </a:rPr>
              <a:t>免征</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300" y="1821815"/>
            <a:ext cx="10716895" cy="3969385"/>
          </a:xfrm>
          <a:prstGeom prst="rect">
            <a:avLst/>
          </a:prstGeom>
          <a:noFill/>
          <a:ln w="9525">
            <a:noFill/>
          </a:ln>
        </p:spPr>
        <p:txBody>
          <a:bodyPr wrap="square">
            <a:spAutoFit/>
          </a:bodyPr>
          <a:lstStyle/>
          <a:p>
            <a:pPr>
              <a:lnSpc>
                <a:spcPct val="150000"/>
              </a:lnSpc>
            </a:pPr>
            <a:r>
              <a:rPr lang="en-US" altLang="zh-CN" sz="2800" b="1" dirty="0">
                <a:latin typeface="仿宋" panose="02010609060101010101" charset="-122"/>
                <a:ea typeface="仿宋" panose="02010609060101010101" charset="-122"/>
                <a:cs typeface="仿宋" panose="02010609060101010101" charset="-122"/>
              </a:rPr>
              <a:t>    </a:t>
            </a:r>
            <a:endParaRPr lang="en-US" altLang="zh-CN" sz="2800" b="1" dirty="0">
              <a:latin typeface="仿宋" panose="02010609060101010101" charset="-122"/>
              <a:ea typeface="仿宋" panose="02010609060101010101" charset="-122"/>
              <a:cs typeface="仿宋" panose="02010609060101010101" charset="-122"/>
            </a:endParaRPr>
          </a:p>
          <a:p>
            <a:pPr>
              <a:lnSpc>
                <a:spcPct val="150000"/>
              </a:lnSpc>
            </a:pPr>
            <a:r>
              <a:rPr lang="zh-CN" altLang="en-US" sz="2800" b="1">
                <a:latin typeface="仿宋" panose="02010609060101010101" charset="-122"/>
                <a:ea typeface="仿宋" panose="02010609060101010101" charset="-122"/>
                <a:cs typeface="仿宋" panose="02010609060101010101" charset="-122"/>
                <a:sym typeface="+mn-ea"/>
              </a:rPr>
              <a:t>《关于印发〈残疾人就业保障金征收使用管理办法&gt;的通知》（财税〔2015〕72号）</a:t>
            </a:r>
            <a:r>
              <a:rPr lang="en-US" altLang="zh-CN" sz="2800" b="1" dirty="0">
                <a:latin typeface="仿宋" panose="02010609060101010101" charset="-122"/>
                <a:ea typeface="仿宋" panose="02010609060101010101" charset="-122"/>
                <a:cs typeface="仿宋" panose="02010609060101010101" charset="-122"/>
              </a:rPr>
              <a:t>  </a:t>
            </a:r>
            <a:endParaRPr lang="en-US" altLang="zh-CN" sz="2800" b="1" dirty="0">
              <a:latin typeface="仿宋" panose="02010609060101010101" charset="-122"/>
              <a:ea typeface="仿宋" panose="02010609060101010101" charset="-122"/>
              <a:cs typeface="仿宋" panose="02010609060101010101" charset="-122"/>
            </a:endParaRPr>
          </a:p>
          <a:p>
            <a:pPr>
              <a:lnSpc>
                <a:spcPct val="150000"/>
              </a:lnSpc>
            </a:pPr>
            <a:r>
              <a:rPr lang="zh-CN" altLang="en-US" sz="2800" b="1">
                <a:latin typeface="仿宋" panose="02010609060101010101" charset="-122"/>
                <a:ea typeface="仿宋" panose="02010609060101010101" charset="-122"/>
                <a:cs typeface="仿宋" panose="02010609060101010101" charset="-122"/>
                <a:sym typeface="+mn-ea"/>
              </a:rPr>
              <a:t>   </a:t>
            </a:r>
            <a:r>
              <a:rPr lang="zh-CN" altLang="en-US" sz="2800" b="1">
                <a:solidFill>
                  <a:srgbClr val="FF0000"/>
                </a:solidFill>
                <a:latin typeface="仿宋" panose="02010609060101010101" charset="-122"/>
                <a:ea typeface="仿宋" panose="02010609060101010101" charset="-122"/>
                <a:cs typeface="仿宋" panose="02010609060101010101" charset="-122"/>
                <a:sym typeface="+mn-ea"/>
              </a:rPr>
              <a:t> 遭受重大直接经济损失免征残保金</a:t>
            </a:r>
            <a:r>
              <a:rPr lang="zh-CN" altLang="en-US" sz="2800" b="1">
                <a:latin typeface="仿宋" panose="02010609060101010101" charset="-122"/>
                <a:ea typeface="仿宋" panose="02010609060101010101" charset="-122"/>
                <a:cs typeface="仿宋" panose="02010609060101010101" charset="-122"/>
                <a:sym typeface="+mn-ea"/>
              </a:rPr>
              <a:t>。用人单位遇不可抗力自然灾害或其他突发事件遭受重大直接经济损失，可以申请减免或者缓缴残保金。</a:t>
            </a:r>
            <a:r>
              <a:rPr lang="en-US" altLang="zh-CN" sz="2800" b="1" dirty="0">
                <a:latin typeface="仿宋" panose="02010609060101010101" charset="-122"/>
                <a:ea typeface="仿宋" panose="02010609060101010101" charset="-122"/>
                <a:cs typeface="仿宋" panose="02010609060101010101" charset="-122"/>
              </a:rPr>
              <a:t>   </a:t>
            </a:r>
            <a:r>
              <a:rPr lang="en-US" altLang="zh-CN" sz="2400" b="1" dirty="0">
                <a:latin typeface="仿宋" panose="02010609060101010101" charset="-122"/>
                <a:ea typeface="仿宋" panose="02010609060101010101" charset="-122"/>
                <a:cs typeface="仿宋" panose="02010609060101010101" charset="-122"/>
              </a:rPr>
              <a:t> </a:t>
            </a:r>
            <a:endParaRPr lang="en-US" altLang="zh-CN" sz="2400" b="1" dirty="0">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残保金优惠</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sym typeface="+mn-ea"/>
              </a:rPr>
              <a:t>停产或亏损企业</a:t>
            </a:r>
            <a:r>
              <a:rPr lang="zh-CN" altLang="en-US" sz="3000" b="1" dirty="0">
                <a:solidFill>
                  <a:schemeClr val="bg1"/>
                </a:solidFill>
                <a:latin typeface="微软雅黑" panose="020B0503020204020204" pitchFamily="34" charset="-122"/>
                <a:ea typeface="微软雅黑" panose="020B0503020204020204" pitchFamily="34" charset="-122"/>
              </a:rPr>
              <a:t>免征</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300" y="1821815"/>
            <a:ext cx="10716895" cy="3322955"/>
          </a:xfrm>
          <a:prstGeom prst="rect">
            <a:avLst/>
          </a:prstGeom>
          <a:noFill/>
          <a:ln w="9525">
            <a:noFill/>
          </a:ln>
        </p:spPr>
        <p:txBody>
          <a:bodyPr wrap="square">
            <a:spAutoFit/>
          </a:bodyPr>
          <a:lstStyle/>
          <a:p>
            <a:pPr>
              <a:lnSpc>
                <a:spcPct val="150000"/>
              </a:lnSpc>
            </a:pPr>
            <a:r>
              <a:rPr lang="en-US" altLang="zh-CN" sz="2800" b="1" dirty="0">
                <a:latin typeface="仿宋" panose="02010609060101010101" charset="-122"/>
                <a:ea typeface="仿宋" panose="02010609060101010101" charset="-122"/>
                <a:cs typeface="仿宋" panose="02010609060101010101" charset="-122"/>
              </a:rPr>
              <a:t>    </a:t>
            </a:r>
            <a:endParaRPr lang="en-US" altLang="zh-CN" sz="2800" b="1" dirty="0">
              <a:latin typeface="仿宋" panose="02010609060101010101" charset="-122"/>
              <a:ea typeface="仿宋" panose="02010609060101010101" charset="-122"/>
              <a:cs typeface="仿宋" panose="02010609060101010101" charset="-122"/>
            </a:endParaRPr>
          </a:p>
          <a:p>
            <a:pPr>
              <a:lnSpc>
                <a:spcPct val="150000"/>
              </a:lnSpc>
            </a:pPr>
            <a:r>
              <a:rPr lang="zh-CN" altLang="en-US" sz="2800" b="1">
                <a:latin typeface="仿宋" panose="02010609060101010101" charset="-122"/>
                <a:ea typeface="仿宋" panose="02010609060101010101" charset="-122"/>
                <a:cs typeface="仿宋" panose="02010609060101010101" charset="-122"/>
                <a:sym typeface="+mn-ea"/>
              </a:rPr>
              <a:t>《广西壮族自治区人民政府关于进一步降低实体经济企业成本的意见》(桂政发〔2017〕23号)</a:t>
            </a:r>
            <a:r>
              <a:rPr lang="en-US" altLang="zh-CN" sz="2800" b="1" dirty="0">
                <a:latin typeface="仿宋" panose="02010609060101010101" charset="-122"/>
                <a:ea typeface="仿宋" panose="02010609060101010101" charset="-122"/>
                <a:cs typeface="仿宋" panose="02010609060101010101" charset="-122"/>
              </a:rPr>
              <a:t> </a:t>
            </a:r>
            <a:endParaRPr lang="en-US" altLang="zh-CN" sz="2800" b="1" dirty="0">
              <a:latin typeface="仿宋" panose="02010609060101010101" charset="-122"/>
              <a:ea typeface="仿宋" panose="02010609060101010101" charset="-122"/>
              <a:cs typeface="仿宋" panose="02010609060101010101" charset="-122"/>
            </a:endParaRPr>
          </a:p>
          <a:p>
            <a:pPr>
              <a:lnSpc>
                <a:spcPct val="150000"/>
              </a:lnSpc>
            </a:pPr>
            <a:r>
              <a:rPr lang="zh-CN" altLang="en-US" sz="2800" b="1">
                <a:latin typeface="仿宋" panose="02010609060101010101" charset="-122"/>
                <a:ea typeface="仿宋" panose="02010609060101010101" charset="-122"/>
                <a:cs typeface="仿宋" panose="02010609060101010101" charset="-122"/>
                <a:sym typeface="+mn-ea"/>
              </a:rPr>
              <a:t>   </a:t>
            </a:r>
            <a:r>
              <a:rPr lang="zh-CN" altLang="en-US" sz="2800" b="1">
                <a:solidFill>
                  <a:srgbClr val="FF0000"/>
                </a:solidFill>
                <a:latin typeface="仿宋" panose="02010609060101010101" charset="-122"/>
                <a:ea typeface="仿宋" panose="02010609060101010101" charset="-122"/>
                <a:cs typeface="仿宋" panose="02010609060101010101" charset="-122"/>
                <a:sym typeface="+mn-ea"/>
              </a:rPr>
              <a:t> 停产或亏损企业免征残保金</a:t>
            </a:r>
            <a:r>
              <a:rPr lang="zh-CN" altLang="en-US" sz="2800" b="1">
                <a:latin typeface="仿宋" panose="02010609060101010101" charset="-122"/>
                <a:ea typeface="仿宋" panose="02010609060101010101" charset="-122"/>
                <a:cs typeface="仿宋" panose="02010609060101010101" charset="-122"/>
                <a:sym typeface="+mn-ea"/>
              </a:rPr>
              <a:t>。允许停产6个月以上或年度亏损额达到注册资金30%以上的企业申请减免当年残保金。</a:t>
            </a:r>
            <a:r>
              <a:rPr lang="en-US" altLang="zh-CN" sz="2400" b="1" dirty="0">
                <a:latin typeface="仿宋" panose="02010609060101010101" charset="-122"/>
                <a:ea typeface="仿宋" panose="02010609060101010101" charset="-122"/>
                <a:cs typeface="仿宋" panose="02010609060101010101" charset="-122"/>
              </a:rPr>
              <a:t> </a:t>
            </a:r>
            <a:endParaRPr lang="en-US" altLang="zh-CN" sz="2400" b="1" dirty="0">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308100" y="3683635"/>
            <a:ext cx="9970135" cy="922020"/>
          </a:xfrm>
          <a:prstGeom prst="rect">
            <a:avLst/>
          </a:prstGeom>
        </p:spPr>
        <p:txBody>
          <a:bodyPr wrap="square">
            <a:spAutoFit/>
          </a:bodyPr>
          <a:lstStyle/>
          <a:p>
            <a:pPr fontAlgn="auto"/>
            <a:r>
              <a:rPr lang="zh-CN" altLang="en-US" sz="5400" b="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rPr>
              <a:t>残疾人就业保障金</a:t>
            </a:r>
            <a:r>
              <a:rPr lang="zh-CN" altLang="en-US" sz="54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rPr>
              <a:t>申报操作实务</a:t>
            </a:r>
            <a:endParaRPr lang="zh-CN" altLang="en-US" sz="54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endParaRPr>
          </a:p>
        </p:txBody>
      </p:sp>
      <p:grpSp>
        <p:nvGrpSpPr>
          <p:cNvPr id="15362" name="组合 34"/>
          <p:cNvGrpSpPr/>
          <p:nvPr/>
        </p:nvGrpSpPr>
        <p:grpSpPr>
          <a:xfrm>
            <a:off x="4876800" y="1057275"/>
            <a:ext cx="2190750" cy="2214880"/>
            <a:chOff x="2872740" y="1722120"/>
            <a:chExt cx="683201" cy="691147"/>
          </a:xfrm>
        </p:grpSpPr>
        <p:sp>
          <p:nvSpPr>
            <p:cNvPr id="37" name="椭圆 36"/>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6600" strike="noStrike" noProof="1"/>
            </a:p>
          </p:txBody>
        </p:sp>
        <p:sp>
          <p:nvSpPr>
            <p:cNvPr id="15364" name="文本框 37"/>
            <p:cNvSpPr txBox="1"/>
            <p:nvPr/>
          </p:nvSpPr>
          <p:spPr>
            <a:xfrm>
              <a:off x="2872740" y="1722120"/>
              <a:ext cx="683201" cy="691147"/>
            </a:xfrm>
            <a:prstGeom prst="rect">
              <a:avLst/>
            </a:prstGeom>
            <a:noFill/>
            <a:ln w="9525">
              <a:noFill/>
            </a:ln>
          </p:spPr>
          <p:txBody>
            <a:bodyPr wrap="square" anchor="t">
              <a:spAutoFit/>
            </a:bodyPr>
            <a:lstStyle/>
            <a:p>
              <a:pPr algn="ctr"/>
              <a:r>
                <a:rPr lang="en-US" sz="13800" b="1" dirty="0">
                  <a:solidFill>
                    <a:schemeClr val="bg1"/>
                  </a:solidFill>
                  <a:latin typeface="微软雅黑" panose="020B0503020204020204" pitchFamily="34" charset="-122"/>
                  <a:ea typeface="微软雅黑" panose="020B0503020204020204" pitchFamily="34" charset="-122"/>
                  <a:sym typeface="等线" panose="02010600030101010101" charset="-122"/>
                </a:rPr>
                <a:t>3</a:t>
              </a:r>
              <a:endParaRPr lang="en-US" sz="138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残保金优惠</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备案事项</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300" y="1821815"/>
            <a:ext cx="10716895" cy="4799965"/>
          </a:xfrm>
          <a:prstGeom prst="rect">
            <a:avLst/>
          </a:prstGeom>
          <a:noFill/>
          <a:ln w="9525">
            <a:noFill/>
          </a:ln>
        </p:spPr>
        <p:txBody>
          <a:bodyPr wrap="square">
            <a:spAutoFit/>
          </a:bodyPr>
          <a:lstStyle/>
          <a:p>
            <a:pPr>
              <a:lnSpc>
                <a:spcPct val="150000"/>
              </a:lnSpc>
            </a:pPr>
            <a:r>
              <a:rPr lang="en-US" altLang="zh-CN" sz="2000" b="1" dirty="0">
                <a:latin typeface="宋体" panose="02010600030101010101" pitchFamily="2" charset="-122"/>
                <a:ea typeface="宋体" panose="02010600030101010101" pitchFamily="2" charset="-122"/>
                <a:cs typeface="宋体" panose="02010600030101010101" pitchFamily="2" charset="-122"/>
              </a:rPr>
              <a:t>    </a:t>
            </a:r>
            <a:endParaRPr lang="en-US" altLang="zh-CN" sz="2000" b="1" dirty="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000">
                <a:latin typeface="宋体" panose="02010600030101010101" pitchFamily="2" charset="-122"/>
                <a:ea typeface="宋体" panose="02010600030101010101" pitchFamily="2" charset="-122"/>
                <a:cs typeface="宋体" panose="02010600030101010101" pitchFamily="2" charset="-122"/>
                <a:sym typeface="+mn-ea"/>
              </a:rPr>
              <a:t>   </a:t>
            </a:r>
            <a:r>
              <a:rPr lang="zh-CN" altLang="en-US" sz="2000">
                <a:latin typeface="仿宋" panose="02010609060101010101" charset="-122"/>
                <a:ea typeface="仿宋" panose="02010609060101010101" charset="-122"/>
                <a:cs typeface="仿宋" panose="02010609060101010101" charset="-122"/>
                <a:sym typeface="+mn-ea"/>
              </a:rPr>
              <a:t> </a:t>
            </a:r>
            <a:r>
              <a:rPr lang="zh-CN" altLang="en-US" sz="2000" b="1">
                <a:latin typeface="仿宋" panose="02010609060101010101" charset="-122"/>
                <a:ea typeface="仿宋" panose="02010609060101010101" charset="-122"/>
                <a:cs typeface="仿宋" panose="02010609060101010101" charset="-122"/>
                <a:sym typeface="+mn-ea"/>
              </a:rPr>
              <a:t>未安置残疾人的残保金优惠自2019年开始不需要备案。</a:t>
            </a:r>
            <a:endParaRPr lang="zh-CN" altLang="en-US" sz="2000">
              <a:latin typeface="仿宋" panose="02010609060101010101" charset="-122"/>
              <a:ea typeface="仿宋" panose="02010609060101010101" charset="-122"/>
              <a:cs typeface="仿宋" panose="02010609060101010101" charset="-122"/>
            </a:endParaRPr>
          </a:p>
          <a:p>
            <a:pPr>
              <a:lnSpc>
                <a:spcPct val="150000"/>
              </a:lnSpc>
            </a:pPr>
            <a:r>
              <a:rPr lang="zh-CN" altLang="en-US" sz="2000">
                <a:latin typeface="仿宋" panose="02010609060101010101" charset="-122"/>
                <a:ea typeface="仿宋" panose="02010609060101010101" charset="-122"/>
                <a:cs typeface="仿宋" panose="02010609060101010101" charset="-122"/>
                <a:sym typeface="+mn-ea"/>
              </a:rPr>
              <a:t>    桂财税〔2018〕55号第三条，用人单位享受优惠事项采取</a:t>
            </a:r>
            <a:r>
              <a:rPr lang="zh-CN" altLang="en-US" sz="2000" b="1">
                <a:solidFill>
                  <a:srgbClr val="FF0000"/>
                </a:solidFill>
                <a:latin typeface="仿宋" panose="02010609060101010101" charset="-122"/>
                <a:ea typeface="仿宋" panose="02010609060101010101" charset="-122"/>
                <a:cs typeface="仿宋" panose="02010609060101010101" charset="-122"/>
                <a:sym typeface="+mn-ea"/>
              </a:rPr>
              <a:t>“自行判别、申报享受、相关资料留存备查”</a:t>
            </a:r>
            <a:r>
              <a:rPr lang="zh-CN" altLang="en-US" sz="2000">
                <a:latin typeface="仿宋" panose="02010609060101010101" charset="-122"/>
                <a:ea typeface="仿宋" panose="02010609060101010101" charset="-122"/>
                <a:cs typeface="仿宋" panose="02010609060101010101" charset="-122"/>
                <a:sym typeface="+mn-ea"/>
              </a:rPr>
              <a:t>的办理方式。用人单位应当根据经营情况以及相关政策规定自行判断是否符合优惠事项规定的条件，符合条件的可以自行计算减免费额，并通过填报《残疾人就业保障金缴费申报表》享受优惠。同时，按照本通知的规定归集和留存相关资料备查。</a:t>
            </a:r>
            <a:endParaRPr lang="zh-CN" altLang="en-US" sz="2000">
              <a:latin typeface="仿宋" panose="02010609060101010101" charset="-122"/>
              <a:ea typeface="仿宋" panose="02010609060101010101" charset="-122"/>
              <a:cs typeface="仿宋" panose="02010609060101010101" charset="-122"/>
            </a:endParaRPr>
          </a:p>
          <a:p>
            <a:pPr>
              <a:lnSpc>
                <a:spcPct val="150000"/>
              </a:lnSpc>
            </a:pPr>
            <a:r>
              <a:rPr lang="zh-CN" altLang="en-US" sz="2000" b="1">
                <a:solidFill>
                  <a:srgbClr val="FF0000"/>
                </a:solidFill>
                <a:latin typeface="仿宋" panose="02010609060101010101" charset="-122"/>
                <a:ea typeface="仿宋" panose="02010609060101010101" charset="-122"/>
                <a:cs typeface="仿宋" panose="02010609060101010101" charset="-122"/>
                <a:sym typeface="+mn-ea"/>
              </a:rPr>
              <a:t>    其中，享受遇不可抗力自然灾害或其他突发事件遭受重大直接经济损失、停产6个月以上或年度亏损额达到注册资金30%以上免征残保金等优惠事项的用人单位，应当在申报期结束后至当年12月31日前，按照本通知列示的留存备查资料清单向主管税务机关提交资料。</a:t>
            </a:r>
            <a:endParaRPr lang="zh-CN" altLang="en-US" sz="2000" b="1">
              <a:solidFill>
                <a:srgbClr val="FF0000"/>
              </a:solidFill>
              <a:latin typeface="仿宋" panose="02010609060101010101" charset="-122"/>
              <a:ea typeface="仿宋" panose="02010609060101010101" charset="-122"/>
              <a:cs typeface="仿宋" panose="02010609060101010101" charset="-122"/>
            </a:endParaRPr>
          </a:p>
          <a:p>
            <a:pPr>
              <a:lnSpc>
                <a:spcPct val="150000"/>
              </a:lnSpc>
            </a:pPr>
            <a:r>
              <a:rPr lang="en-US" altLang="zh-CN" sz="2400" b="1" dirty="0">
                <a:latin typeface="仿宋" panose="02010609060101010101" charset="-122"/>
                <a:ea typeface="仿宋" panose="02010609060101010101" charset="-122"/>
                <a:cs typeface="仿宋" panose="02010609060101010101" charset="-122"/>
              </a:rPr>
              <a:t> </a:t>
            </a:r>
            <a:endParaRPr lang="en-US" altLang="zh-CN" sz="2400" b="1" dirty="0">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残保金</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申报期限</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300" y="1821815"/>
            <a:ext cx="10716895" cy="3046095"/>
          </a:xfrm>
          <a:prstGeom prst="rect">
            <a:avLst/>
          </a:prstGeom>
          <a:noFill/>
          <a:ln w="9525">
            <a:noFill/>
          </a:ln>
        </p:spPr>
        <p:txBody>
          <a:bodyPr wrap="square">
            <a:spAutoFit/>
          </a:bodyPr>
          <a:lstStyle/>
          <a:p>
            <a:pPr>
              <a:lnSpc>
                <a:spcPct val="150000"/>
              </a:lnSpc>
            </a:pPr>
            <a:r>
              <a:rPr lang="en-US" altLang="zh-CN" sz="2000" b="1" dirty="0">
                <a:latin typeface="宋体" panose="02010600030101010101" pitchFamily="2" charset="-122"/>
                <a:ea typeface="宋体" panose="02010600030101010101" pitchFamily="2" charset="-122"/>
                <a:cs typeface="宋体" panose="02010600030101010101" pitchFamily="2" charset="-122"/>
              </a:rPr>
              <a:t>    </a:t>
            </a:r>
            <a:endParaRPr lang="en-US" altLang="zh-CN" sz="2000" b="1" dirty="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000">
                <a:latin typeface="宋体" panose="02010600030101010101" pitchFamily="2" charset="-122"/>
                <a:ea typeface="宋体" panose="02010600030101010101" pitchFamily="2" charset="-122"/>
                <a:cs typeface="宋体" panose="02010600030101010101" pitchFamily="2" charset="-122"/>
                <a:sym typeface="+mn-ea"/>
              </a:rPr>
              <a:t>   </a:t>
            </a:r>
            <a:r>
              <a:rPr lang="zh-CN" altLang="en-US" sz="2000">
                <a:latin typeface="仿宋" panose="02010609060101010101" charset="-122"/>
                <a:ea typeface="仿宋" panose="02010609060101010101" charset="-122"/>
                <a:cs typeface="仿宋" panose="02010609060101010101" charset="-122"/>
                <a:sym typeface="+mn-ea"/>
              </a:rPr>
              <a:t>   </a:t>
            </a:r>
            <a:r>
              <a:rPr lang="zh-CN" altLang="en-US" sz="3600" b="1">
                <a:latin typeface="仿宋" panose="02010609060101010101" charset="-122"/>
                <a:ea typeface="仿宋" panose="02010609060101010101" charset="-122"/>
                <a:cs typeface="仿宋" panose="02010609060101010101" charset="-122"/>
                <a:sym typeface="+mn-ea"/>
              </a:rPr>
              <a:t>残疾人保障金按年计算，</a:t>
            </a:r>
            <a:r>
              <a:rPr lang="en-US" altLang="zh-CN" sz="3600" b="1" dirty="0">
                <a:latin typeface="仿宋" panose="02010609060101010101" charset="-122"/>
                <a:ea typeface="仿宋" panose="02010609060101010101" charset="-122"/>
                <a:cs typeface="仿宋" panose="02010609060101010101" charset="-122"/>
                <a:sym typeface="+mn-ea"/>
              </a:rPr>
              <a:t>可按月平均缴纳或按年一次性缴纳。按年缴纳的，用人单位应于每年6月30日前申报缴纳上一年残保金。</a:t>
            </a:r>
            <a:endParaRPr lang="en-US" altLang="zh-CN" sz="2400" b="1" dirty="0">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电子税务局申报</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935" y="1457960"/>
            <a:ext cx="10716895" cy="1568450"/>
          </a:xfrm>
          <a:prstGeom prst="rect">
            <a:avLst/>
          </a:prstGeom>
          <a:noFill/>
          <a:ln w="9525">
            <a:noFill/>
          </a:ln>
        </p:spPr>
        <p:txBody>
          <a:bodyPr wrap="square">
            <a:spAutoFit/>
          </a:bodyPr>
          <a:lstStyle/>
          <a:p>
            <a:pPr>
              <a:lnSpc>
                <a:spcPct val="150000"/>
              </a:lnSpc>
            </a:pPr>
            <a:r>
              <a:rPr lang="en-US" altLang="zh-CN" sz="2000" b="1" dirty="0">
                <a:latin typeface="宋体" panose="02010600030101010101" pitchFamily="2" charset="-122"/>
                <a:ea typeface="宋体" panose="02010600030101010101" pitchFamily="2" charset="-122"/>
                <a:cs typeface="宋体" panose="02010600030101010101" pitchFamily="2" charset="-122"/>
              </a:rPr>
              <a:t>    </a:t>
            </a:r>
            <a:endParaRPr lang="en-US" altLang="zh-CN" sz="2000" b="1" dirty="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000">
                <a:latin typeface="宋体" panose="02010600030101010101" pitchFamily="2" charset="-122"/>
                <a:ea typeface="宋体" panose="02010600030101010101" pitchFamily="2" charset="-122"/>
                <a:cs typeface="宋体" panose="02010600030101010101" pitchFamily="2" charset="-122"/>
                <a:sym typeface="+mn-ea"/>
              </a:rPr>
              <a:t>   </a:t>
            </a:r>
            <a:r>
              <a:rPr lang="zh-CN" altLang="en-US" sz="2000">
                <a:latin typeface="仿宋" panose="02010609060101010101" charset="-122"/>
                <a:ea typeface="仿宋" panose="02010609060101010101" charset="-122"/>
                <a:cs typeface="仿宋" panose="02010609060101010101" charset="-122"/>
                <a:sym typeface="+mn-ea"/>
              </a:rPr>
              <a:t> </a:t>
            </a:r>
            <a:r>
              <a:rPr lang="zh-CN" altLang="en-US" sz="2000" b="1">
                <a:latin typeface="仿宋" panose="02010609060101010101" charset="-122"/>
                <a:ea typeface="仿宋" panose="02010609060101010101" charset="-122"/>
                <a:cs typeface="仿宋" panose="02010609060101010101" charset="-122"/>
                <a:sym typeface="+mn-ea"/>
              </a:rPr>
              <a:t>登录电子税务局→【我要办税】→【税费申报及缴纳】→【残疾人就业保障金申报】模块中填写《残疾人就业保障金申报表》。</a:t>
            </a:r>
            <a:r>
              <a:rPr lang="en-US" altLang="zh-CN" sz="2400" b="1" dirty="0">
                <a:latin typeface="仿宋" panose="02010609060101010101" charset="-122"/>
                <a:ea typeface="仿宋" panose="02010609060101010101" charset="-122"/>
                <a:cs typeface="仿宋" panose="02010609060101010101" charset="-122"/>
              </a:rPr>
              <a:t> </a:t>
            </a:r>
            <a:endParaRPr lang="en-US" altLang="zh-CN" sz="2400" b="1" dirty="0">
              <a:latin typeface="仿宋" panose="02010609060101010101" charset="-122"/>
              <a:ea typeface="仿宋" panose="02010609060101010101" charset="-122"/>
              <a:cs typeface="仿宋" panose="02010609060101010101" charset="-122"/>
            </a:endParaRPr>
          </a:p>
        </p:txBody>
      </p:sp>
      <p:pic>
        <p:nvPicPr>
          <p:cNvPr id="3" name="图片 2"/>
          <p:cNvPicPr>
            <a:picLocks noChangeAspect="1"/>
          </p:cNvPicPr>
          <p:nvPr/>
        </p:nvPicPr>
        <p:blipFill>
          <a:blip r:embed="rId1"/>
          <a:srcRect l="14265" t="13911" r="17282" b="17017"/>
          <a:stretch>
            <a:fillRect/>
          </a:stretch>
        </p:blipFill>
        <p:spPr>
          <a:xfrm>
            <a:off x="7550785" y="3026410"/>
            <a:ext cx="3789045" cy="2478405"/>
          </a:xfrm>
          <a:prstGeom prst="rect">
            <a:avLst/>
          </a:prstGeom>
        </p:spPr>
      </p:pic>
      <p:pic>
        <p:nvPicPr>
          <p:cNvPr id="6" name="图片 5"/>
          <p:cNvPicPr>
            <a:picLocks noChangeAspect="1"/>
          </p:cNvPicPr>
          <p:nvPr/>
        </p:nvPicPr>
        <p:blipFill>
          <a:blip r:embed="rId2"/>
          <a:stretch>
            <a:fillRect/>
          </a:stretch>
        </p:blipFill>
        <p:spPr>
          <a:xfrm>
            <a:off x="622935" y="3026410"/>
            <a:ext cx="6856730" cy="3310890"/>
          </a:xfrm>
          <a:prstGeom prst="rect">
            <a:avLst/>
          </a:prstGeom>
        </p:spPr>
      </p:pic>
    </p:spTree>
    <p:custDataLst>
      <p:tags r:id="rId3"/>
    </p:custData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8" name="组合 13"/>
          <p:cNvGrpSpPr/>
          <p:nvPr/>
        </p:nvGrpSpPr>
        <p:grpSpPr>
          <a:xfrm>
            <a:off x="1394778" y="1946275"/>
            <a:ext cx="9707880" cy="708025"/>
            <a:chOff x="2872740" y="1722120"/>
            <a:chExt cx="9707880" cy="707886"/>
          </a:xfrm>
        </p:grpSpPr>
        <p:sp>
          <p:nvSpPr>
            <p:cNvPr id="4" name="文本框 3"/>
            <p:cNvSpPr txBox="1"/>
            <p:nvPr/>
          </p:nvSpPr>
          <p:spPr>
            <a:xfrm>
              <a:off x="3696970" y="1722120"/>
              <a:ext cx="8883650" cy="706616"/>
            </a:xfrm>
            <a:prstGeom prst="rect">
              <a:avLst/>
            </a:prstGeom>
            <a:noFill/>
          </p:spPr>
          <p:txBody>
            <a:bodyPr wrap="square" rtlCol="0">
              <a:spAutoFit/>
            </a:bodyPr>
            <a:lstStyle/>
            <a:p>
              <a:pPr algn="l" fontAlgn="auto"/>
              <a:r>
                <a:rPr lang="zh-CN" altLang="en-US" sz="4000" b="1" noProof="1">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mn-ea"/>
                  <a:sym typeface="+mn-lt"/>
                </a:rPr>
                <a:t>残疾人就业保障金新政</a:t>
              </a:r>
              <a:endParaRPr lang="zh-CN" altLang="en-US" sz="4000" b="1" noProof="1">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mn-ea"/>
                <a:sym typeface="+mn-lt"/>
              </a:endParaRPr>
            </a:p>
          </p:txBody>
        </p:sp>
        <p:grpSp>
          <p:nvGrpSpPr>
            <p:cNvPr id="14340" name="组合 9"/>
            <p:cNvGrpSpPr/>
            <p:nvPr/>
          </p:nvGrpSpPr>
          <p:grpSpPr>
            <a:xfrm>
              <a:off x="2872740" y="1722120"/>
              <a:ext cx="683201" cy="707886"/>
              <a:chOff x="2872740" y="1722120"/>
              <a:chExt cx="683201" cy="707886"/>
            </a:xfrm>
          </p:grpSpPr>
          <p:sp>
            <p:nvSpPr>
              <p:cNvPr id="2" name="椭圆 1"/>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p>
            </p:txBody>
          </p:sp>
          <p:sp>
            <p:nvSpPr>
              <p:cNvPr id="14342" name="文本框 8"/>
              <p:cNvSpPr txBox="1"/>
              <p:nvPr/>
            </p:nvSpPr>
            <p:spPr>
              <a:xfrm>
                <a:off x="2872740" y="1722120"/>
                <a:ext cx="683201" cy="707886"/>
              </a:xfrm>
              <a:prstGeom prst="rect">
                <a:avLst/>
              </a:prstGeom>
              <a:noFill/>
              <a:ln w="9525">
                <a:noFill/>
              </a:ln>
            </p:spPr>
            <p:txBody>
              <a:bodyPr wrap="square" anchor="t">
                <a:spAutoFit/>
              </a:bodyPr>
              <a:lstStyle/>
              <a:p>
                <a:pPr algn="ctr"/>
                <a:r>
                  <a:rPr lang="en-US" altLang="zh-CN" sz="4000" b="1" dirty="0">
                    <a:solidFill>
                      <a:schemeClr val="bg1"/>
                    </a:solidFill>
                    <a:latin typeface="微软雅黑" panose="020B0503020204020204" pitchFamily="34" charset="-122"/>
                    <a:ea typeface="微软雅黑" panose="020B0503020204020204" pitchFamily="34" charset="-122"/>
                    <a:sym typeface="等线" panose="02010600030101010101" charset="-122"/>
                  </a:rPr>
                  <a:t>1</a:t>
                </a:r>
                <a:endParaRPr lang="zh-CN" altLang="en-US" sz="40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cxnSp>
          <p:nvCxnSpPr>
            <p:cNvPr id="12" name="直接连接符 11"/>
            <p:cNvCxnSpPr/>
            <p:nvPr/>
          </p:nvCxnSpPr>
          <p:spPr>
            <a:xfrm>
              <a:off x="3505200" y="2405321"/>
              <a:ext cx="53568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50" name="矩形 4"/>
          <p:cNvSpPr/>
          <p:nvPr/>
        </p:nvSpPr>
        <p:spPr>
          <a:xfrm>
            <a:off x="1220788" y="295275"/>
            <a:ext cx="6878637" cy="460375"/>
          </a:xfrm>
          <a:prstGeom prst="rect">
            <a:avLst/>
          </a:prstGeom>
          <a:noFill/>
          <a:ln w="9525">
            <a:noFill/>
          </a:ln>
        </p:spPr>
        <p:txBody>
          <a:bodyPr wrap="square" anchor="t">
            <a:spAutoFit/>
          </a:bodyPr>
          <a:lstStyle/>
          <a:p>
            <a:r>
              <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目录</a:t>
            </a:r>
            <a:endParaRPr lang="en-US" altLang="zh-CN"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grpSp>
        <p:nvGrpSpPr>
          <p:cNvPr id="3" name="组合 14"/>
          <p:cNvGrpSpPr/>
          <p:nvPr/>
        </p:nvGrpSpPr>
        <p:grpSpPr>
          <a:xfrm>
            <a:off x="1394778" y="3570923"/>
            <a:ext cx="7707630" cy="708025"/>
            <a:chOff x="2872740" y="1722120"/>
            <a:chExt cx="7707222" cy="707886"/>
          </a:xfrm>
        </p:grpSpPr>
        <p:sp>
          <p:nvSpPr>
            <p:cNvPr id="5" name="文本框 4"/>
            <p:cNvSpPr txBox="1"/>
            <p:nvPr/>
          </p:nvSpPr>
          <p:spPr>
            <a:xfrm>
              <a:off x="3696926" y="1723390"/>
              <a:ext cx="6883036" cy="706616"/>
            </a:xfrm>
            <a:prstGeom prst="rect">
              <a:avLst/>
            </a:prstGeom>
            <a:noFill/>
          </p:spPr>
          <p:txBody>
            <a:bodyPr wrap="square" rtlCol="0">
              <a:spAutoFit/>
            </a:bodyPr>
            <a:p>
              <a:pPr fontAlgn="auto"/>
              <a:r>
                <a:rPr lang="zh-CN" altLang="en-US" sz="4000" b="1">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mn-ea"/>
                  <a:sym typeface="+mn-lt"/>
                </a:rPr>
                <a:t>残疾人就业保障金税收优惠</a:t>
              </a:r>
              <a:endParaRPr lang="zh-CN" altLang="en-US" sz="4000" b="1" noProof="1">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mn-ea"/>
                <a:sym typeface="+mn-lt"/>
              </a:endParaRPr>
            </a:p>
          </p:txBody>
        </p:sp>
        <p:grpSp>
          <p:nvGrpSpPr>
            <p:cNvPr id="6" name="组合 16"/>
            <p:cNvGrpSpPr/>
            <p:nvPr/>
          </p:nvGrpSpPr>
          <p:grpSpPr>
            <a:xfrm>
              <a:off x="2872740" y="1722120"/>
              <a:ext cx="683201" cy="706616"/>
              <a:chOff x="2872740" y="1722120"/>
              <a:chExt cx="683201" cy="706616"/>
            </a:xfrm>
          </p:grpSpPr>
          <p:sp>
            <p:nvSpPr>
              <p:cNvPr id="7" name="椭圆 6"/>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auto"/>
                <a:endParaRPr lang="zh-CN" altLang="en-US" strike="noStrike" noProof="1"/>
              </a:p>
            </p:txBody>
          </p:sp>
          <p:sp>
            <p:nvSpPr>
              <p:cNvPr id="8" name="文本框 19"/>
              <p:cNvSpPr txBox="1"/>
              <p:nvPr/>
            </p:nvSpPr>
            <p:spPr>
              <a:xfrm>
                <a:off x="2872740" y="1722120"/>
                <a:ext cx="683201" cy="706616"/>
              </a:xfrm>
              <a:prstGeom prst="rect">
                <a:avLst/>
              </a:prstGeom>
              <a:noFill/>
              <a:ln w="9525">
                <a:noFill/>
              </a:ln>
            </p:spPr>
            <p:txBody>
              <a:bodyPr wrap="square" anchor="t">
                <a:spAutoFit/>
              </a:bodyPr>
              <a:p>
                <a:pPr algn="ctr"/>
                <a:r>
                  <a:rPr lang="en-US" sz="4000" b="1" dirty="0">
                    <a:solidFill>
                      <a:schemeClr val="bg1"/>
                    </a:solidFill>
                    <a:latin typeface="微软雅黑" panose="020B0503020204020204" pitchFamily="34" charset="-122"/>
                    <a:ea typeface="微软雅黑" panose="020B0503020204020204" pitchFamily="34" charset="-122"/>
                    <a:sym typeface="等线" panose="02010600030101010101" charset="-122"/>
                  </a:rPr>
                  <a:t>2</a:t>
                </a:r>
                <a:endParaRPr lang="en-US" sz="40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cxnSp>
          <p:nvCxnSpPr>
            <p:cNvPr id="9" name="直接连接符 8"/>
            <p:cNvCxnSpPr/>
            <p:nvPr/>
          </p:nvCxnSpPr>
          <p:spPr>
            <a:xfrm>
              <a:off x="3505200" y="2405321"/>
              <a:ext cx="53568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grpSp>
        <p:nvGrpSpPr>
          <p:cNvPr id="10" name="组合 13"/>
          <p:cNvGrpSpPr/>
          <p:nvPr/>
        </p:nvGrpSpPr>
        <p:grpSpPr>
          <a:xfrm>
            <a:off x="1394778" y="5092700"/>
            <a:ext cx="9707880" cy="706755"/>
            <a:chOff x="2872740" y="1722120"/>
            <a:chExt cx="9707880" cy="706616"/>
          </a:xfrm>
        </p:grpSpPr>
        <p:sp>
          <p:nvSpPr>
            <p:cNvPr id="11" name="文本框 10"/>
            <p:cNvSpPr txBox="1"/>
            <p:nvPr/>
          </p:nvSpPr>
          <p:spPr>
            <a:xfrm>
              <a:off x="3696970" y="1722120"/>
              <a:ext cx="8883650" cy="706616"/>
            </a:xfrm>
            <a:prstGeom prst="rect">
              <a:avLst/>
            </a:prstGeom>
            <a:noFill/>
          </p:spPr>
          <p:txBody>
            <a:bodyPr wrap="square" rtlCol="0">
              <a:spAutoFit/>
            </a:bodyPr>
            <a:p>
              <a:pPr fontAlgn="auto"/>
              <a:r>
                <a:rPr lang="zh-CN" altLang="en-US" sz="4000" b="1">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mn-ea"/>
                  <a:sym typeface="+mn-lt"/>
                </a:rPr>
                <a:t>残疾人就业保障金申报操作实务</a:t>
              </a:r>
              <a:endParaRPr lang="zh-CN" altLang="en-US" sz="4000" b="1" noProof="1">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mn-ea"/>
                <a:sym typeface="+mn-lt"/>
              </a:endParaRPr>
            </a:p>
          </p:txBody>
        </p:sp>
        <p:grpSp>
          <p:nvGrpSpPr>
            <p:cNvPr id="13" name="组合 9"/>
            <p:cNvGrpSpPr/>
            <p:nvPr/>
          </p:nvGrpSpPr>
          <p:grpSpPr>
            <a:xfrm>
              <a:off x="2872740" y="1722120"/>
              <a:ext cx="683201" cy="706616"/>
              <a:chOff x="2872740" y="1722120"/>
              <a:chExt cx="683201" cy="706616"/>
            </a:xfrm>
          </p:grpSpPr>
          <p:sp>
            <p:nvSpPr>
              <p:cNvPr id="14" name="椭圆 13"/>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auto"/>
                <a:endParaRPr lang="zh-CN" altLang="en-US" strike="noStrike" noProof="1"/>
              </a:p>
            </p:txBody>
          </p:sp>
          <p:sp>
            <p:nvSpPr>
              <p:cNvPr id="15" name="文本框 8"/>
              <p:cNvSpPr txBox="1"/>
              <p:nvPr/>
            </p:nvSpPr>
            <p:spPr>
              <a:xfrm>
                <a:off x="2872740" y="1722120"/>
                <a:ext cx="683201" cy="706616"/>
              </a:xfrm>
              <a:prstGeom prst="rect">
                <a:avLst/>
              </a:prstGeom>
              <a:noFill/>
              <a:ln w="9525">
                <a:noFill/>
              </a:ln>
            </p:spPr>
            <p:txBody>
              <a:bodyPr wrap="square" anchor="t">
                <a:spAutoFit/>
              </a:bodyPr>
              <a:p>
                <a:pPr algn="ctr"/>
                <a:r>
                  <a:rPr lang="en-US" altLang="zh-CN" sz="4000" b="1" dirty="0">
                    <a:solidFill>
                      <a:schemeClr val="bg1"/>
                    </a:solidFill>
                    <a:latin typeface="微软雅黑" panose="020B0503020204020204" pitchFamily="34" charset="-122"/>
                    <a:ea typeface="微软雅黑" panose="020B0503020204020204" pitchFamily="34" charset="-122"/>
                    <a:sym typeface="等线" panose="02010600030101010101" charset="-122"/>
                  </a:rPr>
                  <a:t>3</a:t>
                </a:r>
                <a:endParaRPr lang="zh-CN" altLang="en-US" sz="40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cxnSp>
          <p:nvCxnSpPr>
            <p:cNvPr id="16" name="直接连接符 15"/>
            <p:cNvCxnSpPr/>
            <p:nvPr/>
          </p:nvCxnSpPr>
          <p:spPr>
            <a:xfrm>
              <a:off x="3505200" y="2405321"/>
              <a:ext cx="53568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1340485" y="28448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电子税务局申报</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pic>
        <p:nvPicPr>
          <p:cNvPr id="6" name="图片 5"/>
          <p:cNvPicPr>
            <a:picLocks noChangeAspect="1"/>
          </p:cNvPicPr>
          <p:nvPr>
            <p:custDataLst>
              <p:tags r:id="rId1"/>
            </p:custDataLst>
          </p:nvPr>
        </p:nvPicPr>
        <p:blipFill>
          <a:blip r:embed="rId2"/>
          <a:stretch>
            <a:fillRect/>
          </a:stretch>
        </p:blipFill>
        <p:spPr>
          <a:xfrm>
            <a:off x="715010" y="1885950"/>
            <a:ext cx="11343005" cy="989965"/>
          </a:xfrm>
          <a:prstGeom prst="rect">
            <a:avLst/>
          </a:prstGeom>
        </p:spPr>
      </p:pic>
      <p:pic>
        <p:nvPicPr>
          <p:cNvPr id="5" name="图片 4"/>
          <p:cNvPicPr>
            <a:picLocks noChangeAspect="1"/>
          </p:cNvPicPr>
          <p:nvPr/>
        </p:nvPicPr>
        <p:blipFill>
          <a:blip r:embed="rId3"/>
          <a:stretch>
            <a:fillRect/>
          </a:stretch>
        </p:blipFill>
        <p:spPr>
          <a:xfrm>
            <a:off x="622300" y="3749675"/>
            <a:ext cx="11343640" cy="718820"/>
          </a:xfrm>
          <a:prstGeom prst="rect">
            <a:avLst/>
          </a:prstGeom>
        </p:spPr>
      </p:pic>
      <p:sp>
        <p:nvSpPr>
          <p:cNvPr id="4" name="圆角矩形标注 3"/>
          <p:cNvSpPr/>
          <p:nvPr/>
        </p:nvSpPr>
        <p:spPr>
          <a:xfrm>
            <a:off x="1548130" y="960120"/>
            <a:ext cx="5069840" cy="925830"/>
          </a:xfrm>
          <a:prstGeom prst="wedgeRoundRectCallout">
            <a:avLst>
              <a:gd name="adj1" fmla="val -33892"/>
              <a:gd name="adj2" fmla="val 74116"/>
              <a:gd name="adj3" fmla="val 16667"/>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l"/>
            <a:r>
              <a:rPr lang="zh-CN" altLang="en-US" sz="1600" b="1">
                <a:solidFill>
                  <a:schemeClr val="tx1"/>
                </a:solidFill>
                <a:latin typeface="仿宋" panose="02010609060101010101" charset="-122"/>
                <a:ea typeface="仿宋" panose="02010609060101010101" charset="-122"/>
                <a:cs typeface="仿宋" panose="02010609060101010101" charset="-122"/>
              </a:rPr>
              <a:t>勾选的费款所属期为当年度（2020.01.01-2020.12.31）及以后年度的，系统自动提示“此年度残保金未到申报征收时间”并阻止申报缴纳。</a:t>
            </a:r>
            <a:endParaRPr lang="zh-CN" altLang="en-US" sz="1600" b="1">
              <a:solidFill>
                <a:schemeClr val="tx1"/>
              </a:solidFill>
              <a:latin typeface="仿宋" panose="02010609060101010101" charset="-122"/>
              <a:ea typeface="仿宋" panose="02010609060101010101" charset="-122"/>
              <a:cs typeface="仿宋" panose="02010609060101010101" charset="-122"/>
            </a:endParaRPr>
          </a:p>
        </p:txBody>
      </p:sp>
      <p:sp>
        <p:nvSpPr>
          <p:cNvPr id="9" name="圆角矩形标注 8"/>
          <p:cNvSpPr/>
          <p:nvPr/>
        </p:nvSpPr>
        <p:spPr>
          <a:xfrm>
            <a:off x="7963535" y="1135380"/>
            <a:ext cx="3248025" cy="894715"/>
          </a:xfrm>
          <a:prstGeom prst="wedgeRoundRect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l"/>
            <a:r>
              <a:rPr lang="zh-CN" altLang="en-US" sz="1600" b="1">
                <a:solidFill>
                  <a:schemeClr val="tx1"/>
                </a:solidFill>
                <a:latin typeface="仿宋" panose="02010609060101010101" charset="-122"/>
                <a:ea typeface="仿宋" panose="02010609060101010101" charset="-122"/>
                <a:cs typeface="仿宋" panose="02010609060101010101" charset="-122"/>
                <a:sym typeface="+mn-ea"/>
              </a:rPr>
              <a:t>系统设置为通过信息系统读取残联（残疾人就业服务机构）审核确认的数据自动产生。</a:t>
            </a:r>
            <a:endParaRPr lang="zh-CN" altLang="en-US" sz="1600" b="1">
              <a:solidFill>
                <a:schemeClr val="tx1"/>
              </a:solidFill>
              <a:latin typeface="仿宋" panose="02010609060101010101" charset="-122"/>
              <a:ea typeface="仿宋" panose="02010609060101010101" charset="-122"/>
              <a:cs typeface="仿宋" panose="02010609060101010101" charset="-122"/>
            </a:endParaRPr>
          </a:p>
        </p:txBody>
      </p:sp>
      <p:sp>
        <p:nvSpPr>
          <p:cNvPr id="10" name="圆角矩形标注 9"/>
          <p:cNvSpPr/>
          <p:nvPr/>
        </p:nvSpPr>
        <p:spPr>
          <a:xfrm>
            <a:off x="5426075" y="2959735"/>
            <a:ext cx="5151120" cy="854710"/>
          </a:xfrm>
          <a:prstGeom prst="wedgeRoundRectCallout">
            <a:avLst>
              <a:gd name="adj1" fmla="val -27933"/>
              <a:gd name="adj2" fmla="val 56760"/>
              <a:gd name="adj3" fmla="val 16667"/>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l"/>
            <a:r>
              <a:rPr lang="zh-CN" altLang="en-US" sz="1600" b="1">
                <a:solidFill>
                  <a:schemeClr val="tx1"/>
                </a:solidFill>
                <a:latin typeface="仿宋" panose="02010609060101010101" charset="-122"/>
                <a:ea typeface="仿宋" panose="02010609060101010101" charset="-122"/>
                <a:cs typeface="仿宋" panose="02010609060101010101" charset="-122"/>
                <a:sym typeface="+mn-ea"/>
              </a:rPr>
              <a:t>填写的“上年在职职工人数”为30人(含)以下时，“减免性质”由系统自动带出免税条款，超过</a:t>
            </a:r>
            <a:r>
              <a:rPr lang="en-US" altLang="zh-CN" sz="1600" b="1">
                <a:solidFill>
                  <a:schemeClr val="tx1"/>
                </a:solidFill>
                <a:latin typeface="仿宋" panose="02010609060101010101" charset="-122"/>
                <a:ea typeface="仿宋" panose="02010609060101010101" charset="-122"/>
                <a:cs typeface="仿宋" panose="02010609060101010101" charset="-122"/>
                <a:sym typeface="+mn-ea"/>
              </a:rPr>
              <a:t>30</a:t>
            </a:r>
            <a:r>
              <a:rPr lang="zh-CN" altLang="en-US" sz="1600" b="1">
                <a:solidFill>
                  <a:schemeClr val="tx1"/>
                </a:solidFill>
                <a:latin typeface="仿宋" panose="02010609060101010101" charset="-122"/>
                <a:ea typeface="仿宋" panose="02010609060101010101" charset="-122"/>
                <a:cs typeface="仿宋" panose="02010609060101010101" charset="-122"/>
                <a:sym typeface="+mn-ea"/>
              </a:rPr>
              <a:t>人时，带出分档减缴条款。</a:t>
            </a:r>
            <a:endParaRPr lang="zh-CN" altLang="en-US" sz="1600" b="1">
              <a:solidFill>
                <a:schemeClr val="tx1"/>
              </a:solidFill>
              <a:latin typeface="仿宋" panose="02010609060101010101" charset="-122"/>
              <a:ea typeface="仿宋" panose="02010609060101010101" charset="-122"/>
              <a:cs typeface="仿宋" panose="02010609060101010101" charset="-122"/>
            </a:endParaRPr>
          </a:p>
        </p:txBody>
      </p:sp>
      <p:sp>
        <p:nvSpPr>
          <p:cNvPr id="12" name="文本框 11"/>
          <p:cNvSpPr txBox="1"/>
          <p:nvPr/>
        </p:nvSpPr>
        <p:spPr>
          <a:xfrm>
            <a:off x="715010" y="4611370"/>
            <a:ext cx="10135235" cy="1753235"/>
          </a:xfrm>
          <a:prstGeom prst="rect">
            <a:avLst/>
          </a:prstGeom>
          <a:noFill/>
        </p:spPr>
        <p:txBody>
          <a:bodyPr wrap="square" rtlCol="0" anchor="t">
            <a:spAutoFit/>
          </a:bodyPr>
          <a:p>
            <a:pPr>
              <a:lnSpc>
                <a:spcPct val="150000"/>
              </a:lnSpc>
            </a:pPr>
            <a:r>
              <a:rPr lang="en-US" altLang="zh-CN" b="1" dirty="0">
                <a:latin typeface="仿宋" panose="02010609060101010101" charset="-122"/>
                <a:ea typeface="仿宋" panose="02010609060101010101" charset="-122"/>
                <a:cs typeface="仿宋" panose="02010609060101010101" charset="-122"/>
                <a:sym typeface="+mn-ea"/>
              </a:rPr>
              <a:t>    用人单位上年实际安排残疾人就业比例（申报表第“5栏”/第“3”栏）&gt;=1.5%,本期应纳费额为0，无减免费金额。 </a:t>
            </a:r>
            <a:r>
              <a:rPr lang="zh-CN" altLang="en-US" b="1" dirty="0">
                <a:latin typeface="仿宋" panose="02010609060101010101" charset="-122"/>
                <a:ea typeface="仿宋" panose="02010609060101010101" charset="-122"/>
                <a:cs typeface="仿宋" panose="02010609060101010101" charset="-122"/>
                <a:sym typeface="+mn-ea"/>
              </a:rPr>
              <a:t>所以用人单位申报缴纳残保金时，应按如下先后顺序确认：本期是否应缴</a:t>
            </a:r>
            <a:r>
              <a:rPr lang="en-US" altLang="zh-CN" b="1" dirty="0">
                <a:latin typeface="仿宋" panose="02010609060101010101" charset="-122"/>
                <a:ea typeface="仿宋" panose="02010609060101010101" charset="-122"/>
                <a:cs typeface="仿宋" panose="02010609060101010101" charset="-122"/>
                <a:sym typeface="+mn-ea"/>
              </a:rPr>
              <a:t>-</a:t>
            </a:r>
            <a:r>
              <a:rPr lang="zh-CN" altLang="en-US" b="1" dirty="0">
                <a:latin typeface="仿宋" panose="02010609060101010101" charset="-122"/>
                <a:ea typeface="仿宋" panose="02010609060101010101" charset="-122"/>
                <a:cs typeface="仿宋" panose="02010609060101010101" charset="-122"/>
                <a:sym typeface="+mn-ea"/>
              </a:rPr>
              <a:t>是否</a:t>
            </a:r>
            <a:r>
              <a:rPr lang="en-US" altLang="zh-CN" b="1" dirty="0">
                <a:latin typeface="仿宋" panose="02010609060101010101" charset="-122"/>
                <a:ea typeface="仿宋" panose="02010609060101010101" charset="-122"/>
                <a:cs typeface="仿宋" panose="02010609060101010101" charset="-122"/>
                <a:sym typeface="+mn-ea"/>
              </a:rPr>
              <a:t>30</a:t>
            </a:r>
            <a:r>
              <a:rPr lang="zh-CN" altLang="en-US" b="1" dirty="0">
                <a:latin typeface="仿宋" panose="02010609060101010101" charset="-122"/>
                <a:ea typeface="仿宋" panose="02010609060101010101" charset="-122"/>
                <a:cs typeface="仿宋" panose="02010609060101010101" charset="-122"/>
                <a:sym typeface="+mn-ea"/>
              </a:rPr>
              <a:t>人以下企业全免</a:t>
            </a:r>
            <a:r>
              <a:rPr lang="en-US" altLang="zh-CN" b="1" dirty="0">
                <a:latin typeface="仿宋" panose="02010609060101010101" charset="-122"/>
                <a:ea typeface="仿宋" panose="02010609060101010101" charset="-122"/>
                <a:cs typeface="仿宋" panose="02010609060101010101" charset="-122"/>
                <a:sym typeface="+mn-ea"/>
              </a:rPr>
              <a:t>-</a:t>
            </a:r>
            <a:r>
              <a:rPr lang="zh-CN" altLang="en-US" b="1" dirty="0">
                <a:latin typeface="仿宋" panose="02010609060101010101" charset="-122"/>
                <a:ea typeface="仿宋" panose="02010609060101010101" charset="-122"/>
                <a:cs typeface="仿宋" panose="02010609060101010101" charset="-122"/>
                <a:sym typeface="+mn-ea"/>
              </a:rPr>
              <a:t>是否符合困难或重大损失减免</a:t>
            </a:r>
            <a:r>
              <a:rPr lang="en-US" altLang="zh-CN" b="1" dirty="0">
                <a:latin typeface="仿宋" panose="02010609060101010101" charset="-122"/>
                <a:ea typeface="仿宋" panose="02010609060101010101" charset="-122"/>
                <a:cs typeface="仿宋" panose="02010609060101010101" charset="-122"/>
                <a:sym typeface="+mn-ea"/>
              </a:rPr>
              <a:t>-</a:t>
            </a:r>
            <a:r>
              <a:rPr lang="zh-CN" altLang="en-US" b="1" dirty="0">
                <a:latin typeface="仿宋" panose="02010609060101010101" charset="-122"/>
                <a:ea typeface="仿宋" panose="02010609060101010101" charset="-122"/>
                <a:cs typeface="仿宋" panose="02010609060101010101" charset="-122"/>
                <a:sym typeface="+mn-ea"/>
              </a:rPr>
              <a:t>是否符合分档征收减免。</a:t>
            </a:r>
            <a:endParaRPr lang="zh-CN" altLang="en-US" b="1" dirty="0">
              <a:latin typeface="仿宋" panose="02010609060101010101" charset="-122"/>
              <a:ea typeface="仿宋" panose="02010609060101010101" charset="-122"/>
              <a:cs typeface="仿宋" panose="02010609060101010101" charset="-122"/>
              <a:sym typeface="+mn-ea"/>
            </a:endParaRPr>
          </a:p>
          <a:p>
            <a:pPr>
              <a:lnSpc>
                <a:spcPct val="150000"/>
              </a:lnSpc>
            </a:pPr>
            <a:endParaRPr lang="zh-CN" altLang="en-US"/>
          </a:p>
        </p:txBody>
      </p:sp>
    </p:spTree>
    <p:custDataLst>
      <p:tags r:id="rId4"/>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9" grpId="0" bldLvl="0" animBg="1"/>
      <p:bldP spid="10" grpId="0" bldLvl="0" animBg="1"/>
      <p:bldP spid="1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1363980" y="30353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明确征收标准上限口径（申报表修订）</a:t>
            </a:r>
            <a:endParaRPr lang="en-US" altLang="zh-CN"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207645" y="963295"/>
            <a:ext cx="11873230" cy="645160"/>
          </a:xfrm>
          <a:prstGeom prst="rect">
            <a:avLst/>
          </a:prstGeom>
          <a:noFill/>
          <a:ln w="9525">
            <a:noFill/>
          </a:ln>
        </p:spPr>
        <p:txBody>
          <a:bodyPr wrap="square">
            <a:spAutoFit/>
          </a:bodyPr>
          <a:lstStyle/>
          <a:p>
            <a:pPr>
              <a:lnSpc>
                <a:spcPct val="150000"/>
              </a:lnSpc>
            </a:pPr>
            <a:r>
              <a:rPr lang="en-US" altLang="zh-CN" sz="2000" b="1" dirty="0">
                <a:latin typeface="仿宋" panose="02010609060101010101" charset="-122"/>
                <a:ea typeface="仿宋" panose="02010609060101010101" charset="-122"/>
                <a:cs typeface="仿宋" panose="02010609060101010101" charset="-122"/>
              </a:rPr>
              <a:t>   </a:t>
            </a:r>
            <a:r>
              <a:rPr lang="en-US" altLang="zh-CN" sz="2400" b="1" dirty="0">
                <a:latin typeface="仿宋" panose="02010609060101010101" charset="-122"/>
                <a:ea typeface="仿宋" panose="02010609060101010101" charset="-122"/>
                <a:cs typeface="仿宋" panose="02010609060101010101" charset="-122"/>
              </a:rPr>
              <a:t>    </a:t>
            </a:r>
            <a:endParaRPr lang="en-US" altLang="zh-CN" sz="2400" b="1" dirty="0">
              <a:latin typeface="仿宋" panose="02010609060101010101" charset="-122"/>
              <a:ea typeface="仿宋" panose="02010609060101010101" charset="-122"/>
              <a:cs typeface="仿宋" panose="02010609060101010101" charset="-122"/>
            </a:endParaRPr>
          </a:p>
        </p:txBody>
      </p:sp>
      <p:pic>
        <p:nvPicPr>
          <p:cNvPr id="4" name="图片 3"/>
          <p:cNvPicPr>
            <a:picLocks noChangeAspect="1"/>
          </p:cNvPicPr>
          <p:nvPr/>
        </p:nvPicPr>
        <p:blipFill>
          <a:blip r:embed="rId1"/>
          <a:stretch>
            <a:fillRect/>
          </a:stretch>
        </p:blipFill>
        <p:spPr>
          <a:xfrm>
            <a:off x="807085" y="2223135"/>
            <a:ext cx="10972800" cy="952500"/>
          </a:xfrm>
          <a:prstGeom prst="rect">
            <a:avLst/>
          </a:prstGeom>
        </p:spPr>
      </p:pic>
      <p:pic>
        <p:nvPicPr>
          <p:cNvPr id="5" name="图片 4"/>
          <p:cNvPicPr>
            <a:picLocks noChangeAspect="1"/>
          </p:cNvPicPr>
          <p:nvPr/>
        </p:nvPicPr>
        <p:blipFill>
          <a:blip r:embed="rId2"/>
          <a:srcRect l="4115" t="-1282" r="10619" b="9423"/>
          <a:stretch>
            <a:fillRect/>
          </a:stretch>
        </p:blipFill>
        <p:spPr>
          <a:xfrm>
            <a:off x="6062345" y="3274695"/>
            <a:ext cx="4389755" cy="3264535"/>
          </a:xfrm>
          <a:prstGeom prst="rect">
            <a:avLst/>
          </a:prstGeom>
        </p:spPr>
      </p:pic>
      <p:sp>
        <p:nvSpPr>
          <p:cNvPr id="7" name="文本框 6"/>
          <p:cNvSpPr txBox="1"/>
          <p:nvPr/>
        </p:nvSpPr>
        <p:spPr>
          <a:xfrm>
            <a:off x="554355" y="3654425"/>
            <a:ext cx="5160645" cy="2168525"/>
          </a:xfrm>
          <a:prstGeom prst="rect">
            <a:avLst/>
          </a:prstGeom>
          <a:noFill/>
        </p:spPr>
        <p:txBody>
          <a:bodyPr wrap="square" rtlCol="0" anchor="t">
            <a:spAutoFit/>
          </a:bodyPr>
          <a:p>
            <a:pPr>
              <a:lnSpc>
                <a:spcPct val="150000"/>
              </a:lnSpc>
            </a:pPr>
            <a:r>
              <a:rPr lang="en-US" altLang="zh-CN" b="1">
                <a:latin typeface="仿宋" panose="02010609060101010101" charset="-122"/>
                <a:ea typeface="仿宋" panose="02010609060101010101" charset="-122"/>
                <a:cs typeface="仿宋" panose="02010609060101010101" charset="-122"/>
                <a:sym typeface="+mn-ea"/>
              </a:rPr>
              <a:t>    2020</a:t>
            </a:r>
            <a:r>
              <a:rPr lang="zh-CN" altLang="en-US" b="1">
                <a:latin typeface="仿宋" panose="02010609060101010101" charset="-122"/>
                <a:ea typeface="仿宋" panose="02010609060101010101" charset="-122"/>
                <a:cs typeface="仿宋" panose="02010609060101010101" charset="-122"/>
                <a:sym typeface="+mn-ea"/>
              </a:rPr>
              <a:t>年申报残保金的</a:t>
            </a:r>
            <a:r>
              <a:rPr b="1">
                <a:latin typeface="仿宋" panose="02010609060101010101" charset="-122"/>
                <a:ea typeface="仿宋" panose="02010609060101010101" charset="-122"/>
                <a:cs typeface="仿宋" panose="02010609060101010101" charset="-122"/>
                <a:sym typeface="+mn-ea"/>
              </a:rPr>
              <a:t>全口径社会平均工资标准为59101.02</a:t>
            </a:r>
            <a:r>
              <a:rPr lang="zh-CN" b="1">
                <a:latin typeface="仿宋" panose="02010609060101010101" charset="-122"/>
                <a:ea typeface="仿宋" panose="02010609060101010101" charset="-122"/>
                <a:cs typeface="仿宋" panose="02010609060101010101" charset="-122"/>
                <a:sym typeface="+mn-ea"/>
              </a:rPr>
              <a:t>，</a:t>
            </a:r>
            <a:r>
              <a:rPr b="1">
                <a:latin typeface="仿宋" panose="02010609060101010101" charset="-122"/>
                <a:ea typeface="仿宋" panose="02010609060101010101" charset="-122"/>
                <a:cs typeface="仿宋" panose="02010609060101010101" charset="-122"/>
                <a:sym typeface="+mn-ea"/>
              </a:rPr>
              <a:t>如填写的平均工资超过59101.02的2倍，</a:t>
            </a:r>
            <a:r>
              <a:rPr lang="zh-CN" b="1">
                <a:latin typeface="仿宋" panose="02010609060101010101" charset="-122"/>
                <a:ea typeface="仿宋" panose="02010609060101010101" charset="-122"/>
                <a:cs typeface="仿宋" panose="02010609060101010101" charset="-122"/>
                <a:sym typeface="+mn-ea"/>
              </a:rPr>
              <a:t>电子税务局中</a:t>
            </a:r>
            <a:r>
              <a:rPr b="1">
                <a:latin typeface="仿宋" panose="02010609060101010101" charset="-122"/>
                <a:ea typeface="仿宋" panose="02010609060101010101" charset="-122"/>
                <a:cs typeface="仿宋" panose="02010609060101010101" charset="-122"/>
                <a:sym typeface="+mn-ea"/>
              </a:rPr>
              <a:t>会</a:t>
            </a:r>
            <a:r>
              <a:rPr lang="zh-CN" b="1">
                <a:latin typeface="仿宋" panose="02010609060101010101" charset="-122"/>
                <a:ea typeface="仿宋" panose="02010609060101010101" charset="-122"/>
                <a:cs typeface="仿宋" panose="02010609060101010101" charset="-122"/>
                <a:sym typeface="+mn-ea"/>
              </a:rPr>
              <a:t>出现提示框</a:t>
            </a:r>
            <a:r>
              <a:rPr b="1">
                <a:latin typeface="仿宋" panose="02010609060101010101" charset="-122"/>
                <a:ea typeface="仿宋" panose="02010609060101010101" charset="-122"/>
                <a:cs typeface="仿宋" panose="02010609060101010101" charset="-122"/>
                <a:sym typeface="+mn-ea"/>
              </a:rPr>
              <a:t>，提醒纳税人本期税额按社会平均工资的2倍计算，核实无误点确定</a:t>
            </a:r>
            <a:r>
              <a:rPr lang="zh-CN" b="1">
                <a:latin typeface="仿宋" panose="02010609060101010101" charset="-122"/>
                <a:ea typeface="仿宋" panose="02010609060101010101" charset="-122"/>
                <a:cs typeface="仿宋" panose="02010609060101010101" charset="-122"/>
                <a:sym typeface="+mn-ea"/>
              </a:rPr>
              <a:t>则</a:t>
            </a:r>
            <a:r>
              <a:rPr b="1">
                <a:latin typeface="仿宋" panose="02010609060101010101" charset="-122"/>
                <a:ea typeface="仿宋" panose="02010609060101010101" charset="-122"/>
                <a:cs typeface="仿宋" panose="02010609060101010101" charset="-122"/>
                <a:sym typeface="+mn-ea"/>
              </a:rPr>
              <a:t>可</a:t>
            </a:r>
            <a:r>
              <a:rPr lang="zh-CN" b="1">
                <a:latin typeface="仿宋" panose="02010609060101010101" charset="-122"/>
                <a:ea typeface="仿宋" panose="02010609060101010101" charset="-122"/>
                <a:cs typeface="仿宋" panose="02010609060101010101" charset="-122"/>
                <a:sym typeface="+mn-ea"/>
              </a:rPr>
              <a:t>继续</a:t>
            </a:r>
            <a:r>
              <a:rPr b="1">
                <a:latin typeface="仿宋" panose="02010609060101010101" charset="-122"/>
                <a:ea typeface="仿宋" panose="02010609060101010101" charset="-122"/>
                <a:cs typeface="仿宋" panose="02010609060101010101" charset="-122"/>
                <a:sym typeface="+mn-ea"/>
              </a:rPr>
              <a:t>正常申报</a:t>
            </a:r>
            <a:r>
              <a:rPr lang="zh-CN" b="1">
                <a:latin typeface="仿宋" panose="02010609060101010101" charset="-122"/>
                <a:ea typeface="仿宋" panose="02010609060101010101" charset="-122"/>
                <a:cs typeface="仿宋" panose="02010609060101010101" charset="-122"/>
                <a:sym typeface="+mn-ea"/>
              </a:rPr>
              <a:t>。</a:t>
            </a:r>
            <a:endParaRPr lang="zh-CN" altLang="en-US"/>
          </a:p>
        </p:txBody>
      </p:sp>
      <p:sp>
        <p:nvSpPr>
          <p:cNvPr id="8" name="圆角矩形标注 7"/>
          <p:cNvSpPr/>
          <p:nvPr/>
        </p:nvSpPr>
        <p:spPr>
          <a:xfrm>
            <a:off x="2221865" y="1202055"/>
            <a:ext cx="9558020" cy="932815"/>
          </a:xfrm>
          <a:prstGeom prst="wedgeRoundRectCallout">
            <a:avLst>
              <a:gd name="adj1" fmla="val 33735"/>
              <a:gd name="adj2" fmla="val 77658"/>
              <a:gd name="adj3" fmla="val 16667"/>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nSpc>
                <a:spcPct val="150000"/>
              </a:lnSpc>
            </a:pPr>
            <a:r>
              <a:rPr lang="zh-CN" altLang="en-US" sz="1600" b="1">
                <a:solidFill>
                  <a:schemeClr val="tx1"/>
                </a:solidFill>
                <a:latin typeface="仿宋" panose="02010609060101010101" charset="-122"/>
                <a:ea typeface="仿宋" panose="02010609060101010101" charset="-122"/>
                <a:cs typeface="仿宋" panose="02010609060101010101" charset="-122"/>
                <a:sym typeface="+mn-ea"/>
              </a:rPr>
              <a:t>原申报表中“在职职工年平均工资”修改为申报表第6列“上年在职职工年平均工资（或当地社会平均工资的2倍）”，按“上年在职职工年平均工资”和“当地社会平均工资的2倍”孰低填写。  </a:t>
            </a:r>
            <a:endParaRPr lang="zh-CN" altLang="en-US" sz="1600" b="1">
              <a:solidFill>
                <a:schemeClr val="tx1"/>
              </a:solidFill>
              <a:latin typeface="仿宋" panose="02010609060101010101" charset="-122"/>
              <a:ea typeface="仿宋" panose="02010609060101010101" charset="-122"/>
              <a:cs typeface="仿宋" panose="02010609060101010101" charset="-122"/>
            </a:endParaRPr>
          </a:p>
        </p:txBody>
      </p:sp>
    </p:spTree>
    <p:custDataLst>
      <p:tags r:id="rId3"/>
    </p:custDataLst>
  </p:cSld>
  <p:clrMapOvr>
    <a:masterClrMapping/>
  </p:clrMapOvr>
  <p:transition spd="med">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1354455" y="294005"/>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残保金</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延期缴纳</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300" y="1031240"/>
            <a:ext cx="11181715" cy="5169535"/>
          </a:xfrm>
          <a:prstGeom prst="rect">
            <a:avLst/>
          </a:prstGeom>
          <a:noFill/>
          <a:ln w="9525">
            <a:noFill/>
          </a:ln>
        </p:spPr>
        <p:txBody>
          <a:bodyPr wrap="square">
            <a:spAutoFit/>
          </a:bodyPr>
          <a:lstStyle/>
          <a:p>
            <a:pPr>
              <a:lnSpc>
                <a:spcPct val="150000"/>
              </a:lnSpc>
            </a:pPr>
            <a:r>
              <a:rPr lang="en-US" altLang="zh-CN" sz="2000" b="1" dirty="0">
                <a:latin typeface="宋体" panose="02010600030101010101" pitchFamily="2" charset="-122"/>
                <a:ea typeface="宋体" panose="02010600030101010101" pitchFamily="2" charset="-122"/>
                <a:cs typeface="宋体" panose="02010600030101010101" pitchFamily="2" charset="-122"/>
              </a:rPr>
              <a:t>    </a:t>
            </a:r>
            <a:endParaRPr lang="en-US" altLang="zh-CN" sz="2000" b="1" dirty="0">
              <a:latin typeface="宋体" panose="02010600030101010101" pitchFamily="2" charset="-122"/>
              <a:ea typeface="宋体" panose="02010600030101010101" pitchFamily="2" charset="-122"/>
              <a:cs typeface="宋体" panose="02010600030101010101" pitchFamily="2" charset="-122"/>
            </a:endParaRPr>
          </a:p>
          <a:p>
            <a:pPr indent="406400"/>
            <a:r>
              <a:rPr sz="2000" b="1">
                <a:latin typeface="仿宋" panose="02010609060101010101" charset="-122"/>
                <a:ea typeface="仿宋" panose="02010609060101010101" charset="-122"/>
                <a:cs typeface="仿宋" panose="02010609060101010101" charset="-122"/>
                <a:sym typeface="+mn-ea"/>
              </a:rPr>
              <a:t>因受疫情影响，不能按时缴纳残疾人就业保障金的，可以延期缴纳</a:t>
            </a:r>
            <a:r>
              <a:rPr lang="zh-CN" sz="2000" b="1">
                <a:latin typeface="仿宋" panose="02010609060101010101" charset="-122"/>
                <a:ea typeface="仿宋" panose="02010609060101010101" charset="-122"/>
                <a:cs typeface="仿宋" panose="02010609060101010101" charset="-122"/>
                <a:sym typeface="+mn-ea"/>
              </a:rPr>
              <a:t>。</a:t>
            </a:r>
            <a:endParaRPr sz="2000" b="1">
              <a:latin typeface="仿宋" panose="02010609060101010101" charset="-122"/>
              <a:ea typeface="仿宋" panose="02010609060101010101" charset="-122"/>
              <a:cs typeface="仿宋" panose="02010609060101010101" charset="-122"/>
            </a:endParaRPr>
          </a:p>
          <a:p>
            <a:pPr indent="406400"/>
            <a:r>
              <a:rPr sz="2000" b="1">
                <a:latin typeface="仿宋" panose="02010609060101010101" charset="-122"/>
                <a:ea typeface="仿宋" panose="02010609060101010101" charset="-122"/>
                <a:cs typeface="仿宋" panose="02010609060101010101" charset="-122"/>
                <a:sym typeface="+mn-ea"/>
              </a:rPr>
              <a:t>优惠政策依据：《广西壮族自治区财政厅　国家税务总局广西壮族自治区税务局关于印发进一步支持企业复工复产若干税费优惠政策的通知》（桂财税〔2020〕13号）</a:t>
            </a:r>
            <a:endParaRPr sz="2000" b="1">
              <a:latin typeface="仿宋" panose="02010609060101010101" charset="-122"/>
              <a:ea typeface="仿宋" panose="02010609060101010101" charset="-122"/>
              <a:cs typeface="仿宋" panose="02010609060101010101" charset="-122"/>
              <a:sym typeface="+mn-ea"/>
            </a:endParaRPr>
          </a:p>
          <a:p>
            <a:pPr indent="406400"/>
            <a:endParaRPr sz="2000" b="1">
              <a:latin typeface="仿宋" panose="02010609060101010101" charset="-122"/>
              <a:ea typeface="仿宋" panose="02010609060101010101" charset="-122"/>
              <a:cs typeface="仿宋" panose="02010609060101010101" charset="-122"/>
            </a:endParaRPr>
          </a:p>
          <a:p>
            <a:pPr indent="406400"/>
            <a:r>
              <a:rPr sz="2000" b="1">
                <a:solidFill>
                  <a:srgbClr val="FF0000"/>
                </a:solidFill>
                <a:latin typeface="仿宋" panose="02010609060101010101" charset="-122"/>
                <a:ea typeface="仿宋" panose="02010609060101010101" charset="-122"/>
                <a:cs typeface="仿宋" panose="02010609060101010101" charset="-122"/>
                <a:sym typeface="+mn-ea"/>
              </a:rPr>
              <a:t>享受政策主体：缴纳残疾人就业保障金的缴费人</a:t>
            </a:r>
            <a:endParaRPr sz="2000" b="1">
              <a:solidFill>
                <a:srgbClr val="FF0000"/>
              </a:solidFill>
              <a:latin typeface="仿宋" panose="02010609060101010101" charset="-122"/>
              <a:ea typeface="仿宋" panose="02010609060101010101" charset="-122"/>
              <a:cs typeface="仿宋" panose="02010609060101010101" charset="-122"/>
            </a:endParaRPr>
          </a:p>
          <a:p>
            <a:pPr indent="406400"/>
            <a:r>
              <a:rPr sz="2000" b="1">
                <a:solidFill>
                  <a:srgbClr val="FF0000"/>
                </a:solidFill>
                <a:latin typeface="仿宋" panose="02010609060101010101" charset="-122"/>
                <a:ea typeface="仿宋" panose="02010609060101010101" charset="-122"/>
                <a:cs typeface="仿宋" panose="02010609060101010101" charset="-122"/>
                <a:sym typeface="+mn-ea"/>
              </a:rPr>
              <a:t>优惠政策内容：自2020年3月1日至6月30日，残疾人就业保障金缴费人因受疫情影响，不能按时缴费的，经执收单位批准，可以延期缴纳，但延期不得超过3个月。</a:t>
            </a:r>
            <a:endParaRPr sz="2000" b="1">
              <a:latin typeface="仿宋" panose="02010609060101010101" charset="-122"/>
              <a:ea typeface="仿宋" panose="02010609060101010101" charset="-122"/>
              <a:cs typeface="仿宋" panose="02010609060101010101" charset="-122"/>
            </a:endParaRPr>
          </a:p>
          <a:p>
            <a:pPr indent="406400"/>
            <a:r>
              <a:rPr sz="2000" b="1">
                <a:latin typeface="仿宋" panose="02010609060101010101" charset="-122"/>
                <a:ea typeface="仿宋" panose="02010609060101010101" charset="-122"/>
                <a:cs typeface="仿宋" panose="02010609060101010101" charset="-122"/>
                <a:sym typeface="+mn-ea"/>
              </a:rPr>
              <a:t>优惠政策操作：用人单位享受优惠事项采取“自行判别、申报享受、相关资料留存备查”的办理方式。</a:t>
            </a:r>
            <a:endParaRPr sz="2000" b="1">
              <a:latin typeface="仿宋" panose="02010609060101010101" charset="-122"/>
              <a:ea typeface="仿宋" panose="02010609060101010101" charset="-122"/>
              <a:cs typeface="仿宋" panose="02010609060101010101" charset="-122"/>
              <a:sym typeface="+mn-ea"/>
            </a:endParaRPr>
          </a:p>
          <a:p>
            <a:pPr indent="406400"/>
            <a:r>
              <a:rPr lang="zh-CN" sz="2000" b="1">
                <a:latin typeface="仿宋" panose="02010609060101010101" charset="-122"/>
                <a:ea typeface="仿宋" panose="02010609060101010101" charset="-122"/>
                <a:cs typeface="仿宋" panose="02010609060101010101" charset="-122"/>
                <a:sym typeface="+mn-ea"/>
              </a:rPr>
              <a:t>（</a:t>
            </a:r>
            <a:r>
              <a:rPr sz="2000" b="1">
                <a:latin typeface="仿宋" panose="02010609060101010101" charset="-122"/>
                <a:ea typeface="仿宋" panose="02010609060101010101" charset="-122"/>
                <a:cs typeface="仿宋" panose="02010609060101010101" charset="-122"/>
                <a:sym typeface="+mn-ea"/>
              </a:rPr>
              <a:t>1</a:t>
            </a:r>
            <a:r>
              <a:rPr lang="zh-CN" sz="2000" b="1">
                <a:latin typeface="仿宋" panose="02010609060101010101" charset="-122"/>
                <a:ea typeface="仿宋" panose="02010609060101010101" charset="-122"/>
                <a:cs typeface="仿宋" panose="02010609060101010101" charset="-122"/>
                <a:sym typeface="+mn-ea"/>
              </a:rPr>
              <a:t>）</a:t>
            </a:r>
            <a:r>
              <a:rPr sz="2000" b="1">
                <a:latin typeface="仿宋" panose="02010609060101010101" charset="-122"/>
                <a:ea typeface="仿宋" panose="02010609060101010101" charset="-122"/>
                <a:cs typeface="仿宋" panose="02010609060101010101" charset="-122"/>
                <a:sym typeface="+mn-ea"/>
              </a:rPr>
              <a:t>线上办理。由缴费人通过国家税务总局广西壮族自治区电子税务局，填报《残疾人就业保障金缴费申报表》</a:t>
            </a:r>
            <a:r>
              <a:rPr lang="zh-CN" sz="2000" b="1">
                <a:latin typeface="仿宋" panose="02010609060101010101" charset="-122"/>
                <a:ea typeface="仿宋" panose="02010609060101010101" charset="-122"/>
                <a:cs typeface="仿宋" panose="02010609060101010101" charset="-122"/>
                <a:sym typeface="+mn-ea"/>
              </a:rPr>
              <a:t>时</a:t>
            </a:r>
            <a:r>
              <a:rPr sz="2000" b="1">
                <a:latin typeface="仿宋" panose="02010609060101010101" charset="-122"/>
                <a:ea typeface="仿宋" panose="02010609060101010101" charset="-122"/>
                <a:cs typeface="仿宋" panose="02010609060101010101" charset="-122"/>
                <a:sym typeface="+mn-ea"/>
              </a:rPr>
              <a:t>，勾选“缓期缴纳”</a:t>
            </a:r>
            <a:r>
              <a:rPr lang="zh-CN" sz="2000" b="1">
                <a:latin typeface="仿宋" panose="02010609060101010101" charset="-122"/>
                <a:ea typeface="仿宋" panose="02010609060101010101" charset="-122"/>
                <a:cs typeface="仿宋" panose="02010609060101010101" charset="-122"/>
                <a:sym typeface="+mn-ea"/>
              </a:rPr>
              <a:t>，</a:t>
            </a:r>
            <a:r>
              <a:rPr sz="2000" b="1">
                <a:latin typeface="仿宋" panose="02010609060101010101" charset="-122"/>
                <a:ea typeface="仿宋" panose="02010609060101010101" charset="-122"/>
                <a:cs typeface="仿宋" panose="02010609060101010101" charset="-122"/>
                <a:sym typeface="+mn-ea"/>
              </a:rPr>
              <a:t>完成缓缴手续。</a:t>
            </a:r>
            <a:endParaRPr sz="2000" b="1">
              <a:latin typeface="仿宋" panose="02010609060101010101" charset="-122"/>
              <a:ea typeface="仿宋" panose="02010609060101010101" charset="-122"/>
              <a:cs typeface="仿宋" panose="02010609060101010101" charset="-122"/>
              <a:sym typeface="+mn-ea"/>
            </a:endParaRPr>
          </a:p>
          <a:p>
            <a:pPr indent="406400"/>
            <a:r>
              <a:rPr lang="zh-CN" sz="2000" b="1">
                <a:latin typeface="仿宋" panose="02010609060101010101" charset="-122"/>
                <a:ea typeface="仿宋" panose="02010609060101010101" charset="-122"/>
                <a:cs typeface="仿宋" panose="02010609060101010101" charset="-122"/>
                <a:sym typeface="+mn-ea"/>
              </a:rPr>
              <a:t>（</a:t>
            </a:r>
            <a:r>
              <a:rPr sz="2000" b="1">
                <a:latin typeface="仿宋" panose="02010609060101010101" charset="-122"/>
                <a:ea typeface="仿宋" panose="02010609060101010101" charset="-122"/>
                <a:cs typeface="仿宋" panose="02010609060101010101" charset="-122"/>
                <a:sym typeface="+mn-ea"/>
              </a:rPr>
              <a:t>2</a:t>
            </a:r>
            <a:r>
              <a:rPr lang="zh-CN" sz="2000" b="1">
                <a:latin typeface="仿宋" panose="02010609060101010101" charset="-122"/>
                <a:ea typeface="仿宋" panose="02010609060101010101" charset="-122"/>
                <a:cs typeface="仿宋" panose="02010609060101010101" charset="-122"/>
                <a:sym typeface="+mn-ea"/>
              </a:rPr>
              <a:t>）</a:t>
            </a:r>
            <a:r>
              <a:rPr sz="2000" b="1">
                <a:latin typeface="仿宋" panose="02010609060101010101" charset="-122"/>
                <a:ea typeface="仿宋" panose="02010609060101010101" charset="-122"/>
                <a:cs typeface="仿宋" panose="02010609060101010101" charset="-122"/>
                <a:sym typeface="+mn-ea"/>
              </a:rPr>
              <a:t>线下办理。由缴费人填写《广西壮族自治区残疾人就业保障金减免（缓缴）申请表》，向主管税务机关（办税服务厅）报备，完成缓缴手续。</a:t>
            </a:r>
            <a:endParaRPr sz="2000" b="1">
              <a:latin typeface="仿宋" panose="02010609060101010101" charset="-122"/>
              <a:ea typeface="仿宋" panose="02010609060101010101" charset="-122"/>
              <a:cs typeface="仿宋" panose="02010609060101010101" charset="-122"/>
              <a:sym typeface="+mn-ea"/>
            </a:endParaRPr>
          </a:p>
          <a:p>
            <a:pPr indent="406400"/>
            <a:r>
              <a:rPr lang="zh-CN" sz="2000" b="1">
                <a:latin typeface="仿宋" panose="02010609060101010101" charset="-122"/>
                <a:ea typeface="仿宋" panose="02010609060101010101" charset="-122"/>
                <a:cs typeface="仿宋" panose="02010609060101010101" charset="-122"/>
                <a:sym typeface="+mn-ea"/>
              </a:rPr>
              <a:t>（</a:t>
            </a:r>
            <a:r>
              <a:rPr sz="2000" b="1">
                <a:latin typeface="仿宋" panose="02010609060101010101" charset="-122"/>
                <a:ea typeface="仿宋" panose="02010609060101010101" charset="-122"/>
                <a:cs typeface="仿宋" panose="02010609060101010101" charset="-122"/>
                <a:sym typeface="+mn-ea"/>
              </a:rPr>
              <a:t>3</a:t>
            </a:r>
            <a:r>
              <a:rPr lang="zh-CN" sz="2000" b="1">
                <a:latin typeface="仿宋" panose="02010609060101010101" charset="-122"/>
                <a:ea typeface="仿宋" panose="02010609060101010101" charset="-122"/>
                <a:cs typeface="仿宋" panose="02010609060101010101" charset="-122"/>
                <a:sym typeface="+mn-ea"/>
              </a:rPr>
              <a:t>）</a:t>
            </a:r>
            <a:r>
              <a:rPr sz="2000" b="1">
                <a:latin typeface="仿宋" panose="02010609060101010101" charset="-122"/>
                <a:ea typeface="仿宋" panose="02010609060101010101" charset="-122"/>
                <a:cs typeface="仿宋" panose="02010609060101010101" charset="-122"/>
                <a:sym typeface="+mn-ea"/>
              </a:rPr>
              <a:t>申报时无需再向税务机关提</a:t>
            </a:r>
            <a:r>
              <a:rPr lang="zh-CN" sz="2000" b="1">
                <a:latin typeface="仿宋" panose="02010609060101010101" charset="-122"/>
                <a:ea typeface="仿宋" panose="02010609060101010101" charset="-122"/>
                <a:cs typeface="仿宋" panose="02010609060101010101" charset="-122"/>
                <a:sym typeface="+mn-ea"/>
              </a:rPr>
              <a:t>交相</a:t>
            </a:r>
            <a:r>
              <a:rPr sz="2000" b="1">
                <a:latin typeface="仿宋" panose="02010609060101010101" charset="-122"/>
                <a:ea typeface="仿宋" panose="02010609060101010101" charset="-122"/>
                <a:cs typeface="仿宋" panose="02010609060101010101" charset="-122"/>
                <a:sym typeface="+mn-ea"/>
              </a:rPr>
              <a:t>关资料，缴费人自行将受疫情影响直接经济损失的证明材料归集和留存备查。</a:t>
            </a:r>
            <a:endParaRPr lang="en-US" altLang="zh-CN" sz="2400" b="1" dirty="0">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4DA1"/>
        </a:solidFill>
        <a:effectLst/>
      </p:bgPr>
    </p:bg>
    <p:spTree>
      <p:nvGrpSpPr>
        <p:cNvPr id="1" name=""/>
        <p:cNvGrpSpPr/>
        <p:nvPr/>
      </p:nvGrpSpPr>
      <p:grpSpPr>
        <a:xfrm>
          <a:off x="0" y="0"/>
          <a:ext cx="0" cy="0"/>
          <a:chOff x="0" y="0"/>
          <a:chExt cx="0" cy="0"/>
        </a:xfrm>
      </p:grpSpPr>
      <p:sp>
        <p:nvSpPr>
          <p:cNvPr id="3" name="矩形 2"/>
          <p:cNvSpPr/>
          <p:nvPr/>
        </p:nvSpPr>
        <p:spPr>
          <a:xfrm>
            <a:off x="0" y="0"/>
            <a:ext cx="12192000" cy="6858000"/>
          </a:xfrm>
          <a:prstGeom prst="rect">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p>
        </p:txBody>
      </p:sp>
      <p:pic>
        <p:nvPicPr>
          <p:cNvPr id="41987" name="图片 4"/>
          <p:cNvPicPr>
            <a:picLocks noChangeAspect="1"/>
          </p:cNvPicPr>
          <p:nvPr/>
        </p:nvPicPr>
        <p:blipFill>
          <a:blip r:embed="rId1"/>
          <a:stretch>
            <a:fillRect/>
          </a:stretch>
        </p:blipFill>
        <p:spPr>
          <a:xfrm>
            <a:off x="5048250" y="1093788"/>
            <a:ext cx="2095500" cy="1409700"/>
          </a:xfrm>
          <a:prstGeom prst="rect">
            <a:avLst/>
          </a:prstGeom>
          <a:noFill/>
          <a:ln w="9525">
            <a:noFill/>
          </a:ln>
        </p:spPr>
      </p:pic>
      <p:sp>
        <p:nvSpPr>
          <p:cNvPr id="2" name="矩形 1"/>
          <p:cNvSpPr/>
          <p:nvPr/>
        </p:nvSpPr>
        <p:spPr>
          <a:xfrm>
            <a:off x="4175125" y="3424238"/>
            <a:ext cx="3841750" cy="1198563"/>
          </a:xfrm>
          <a:prstGeom prst="rect">
            <a:avLst/>
          </a:prstGeom>
        </p:spPr>
        <p:txBody>
          <a:bodyPr wrap="none">
            <a:spAutoFit/>
          </a:bodyPr>
          <a:lstStyle/>
          <a:p>
            <a:pPr algn="ctr" fontAlgn="auto"/>
            <a:r>
              <a:rPr lang="zh-CN" altLang="en-US" sz="7200" b="1" strike="noStrike" noProof="1">
                <a:solidFill>
                  <a:schemeClr val="bg1"/>
                </a:solidFill>
                <a:effectLst>
                  <a:outerShdw blurRad="469900" dist="38100" dir="2700000" algn="tl">
                    <a:srgbClr val="000000">
                      <a:alpha val="30000"/>
                    </a:srgbClr>
                  </a:outerShdw>
                </a:effectLst>
                <a:latin typeface="微软雅黑" panose="020B0503020204020204" pitchFamily="34" charset="-122"/>
                <a:ea typeface="微软雅黑" panose="020B0503020204020204" pitchFamily="34" charset="-122"/>
                <a:cs typeface="+mn-cs"/>
              </a:rPr>
              <a:t>谢谢大家</a:t>
            </a:r>
            <a:endParaRPr lang="zh-CN" altLang="zh-CN" sz="7200" b="1" strike="noStrike" noProof="1">
              <a:solidFill>
                <a:schemeClr val="bg1"/>
              </a:solidFill>
              <a:effectLst>
                <a:outerShdw blurRad="469900" dist="38100" dir="2700000" algn="tl">
                  <a:srgbClr val="000000">
                    <a:alpha val="30000"/>
                  </a:srgbClr>
                </a:outerShdw>
              </a:effectLst>
              <a:latin typeface="微软雅黑" panose="020B0503020204020204" pitchFamily="34" charset="-122"/>
              <a:ea typeface="微软雅黑" panose="020B0503020204020204" pitchFamily="34" charset="-122"/>
            </a:endParaRP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521268" y="3650615"/>
            <a:ext cx="9242425" cy="922020"/>
          </a:xfrm>
          <a:prstGeom prst="rect">
            <a:avLst/>
          </a:prstGeom>
        </p:spPr>
        <p:txBody>
          <a:bodyPr wrap="square">
            <a:spAutoFit/>
          </a:bodyPr>
          <a:lstStyle/>
          <a:p>
            <a:pPr fontAlgn="auto"/>
            <a:r>
              <a:rPr lang="zh-CN" altLang="en-US" sz="54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rPr>
              <a:t>残疾人就业保障金新政</a:t>
            </a:r>
            <a:endParaRPr lang="zh-CN" altLang="en-US" sz="54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endParaRPr>
          </a:p>
        </p:txBody>
      </p:sp>
      <p:grpSp>
        <p:nvGrpSpPr>
          <p:cNvPr id="15362" name="组合 34"/>
          <p:cNvGrpSpPr/>
          <p:nvPr/>
        </p:nvGrpSpPr>
        <p:grpSpPr>
          <a:xfrm>
            <a:off x="4876800" y="1057275"/>
            <a:ext cx="2190750" cy="2214880"/>
            <a:chOff x="2872740" y="1722120"/>
            <a:chExt cx="683201" cy="691147"/>
          </a:xfrm>
        </p:grpSpPr>
        <p:sp>
          <p:nvSpPr>
            <p:cNvPr id="37" name="椭圆 36"/>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6600" strike="noStrike" noProof="1"/>
            </a:p>
          </p:txBody>
        </p:sp>
        <p:sp>
          <p:nvSpPr>
            <p:cNvPr id="15364" name="文本框 37"/>
            <p:cNvSpPr txBox="1"/>
            <p:nvPr/>
          </p:nvSpPr>
          <p:spPr>
            <a:xfrm>
              <a:off x="2872740" y="1722120"/>
              <a:ext cx="683201" cy="691147"/>
            </a:xfrm>
            <a:prstGeom prst="rect">
              <a:avLst/>
            </a:prstGeom>
            <a:noFill/>
            <a:ln w="9525">
              <a:noFill/>
            </a:ln>
          </p:spPr>
          <p:txBody>
            <a:bodyPr wrap="square" anchor="t">
              <a:spAutoFit/>
            </a:bodyPr>
            <a:lstStyle/>
            <a:p>
              <a:pPr algn="ctr"/>
              <a:r>
                <a:rPr lang="en-US" sz="13800" b="1" dirty="0">
                  <a:solidFill>
                    <a:schemeClr val="bg1"/>
                  </a:solidFill>
                  <a:latin typeface="微软雅黑" panose="020B0503020204020204" pitchFamily="34" charset="-122"/>
                  <a:ea typeface="微软雅黑" panose="020B0503020204020204" pitchFamily="34" charset="-122"/>
                  <a:sym typeface="等线" panose="02010600030101010101" charset="-122"/>
                </a:rPr>
                <a:t>1</a:t>
              </a:r>
              <a:endParaRPr lang="en-US" sz="138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基础知识回顾</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残保金的征税对象</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935" y="1426210"/>
            <a:ext cx="10716895" cy="5723890"/>
          </a:xfrm>
          <a:prstGeom prst="rect">
            <a:avLst/>
          </a:prstGeom>
          <a:noFill/>
          <a:ln w="9525">
            <a:noFill/>
          </a:ln>
        </p:spPr>
        <p:txBody>
          <a:bodyPr wrap="square">
            <a:spAutoFit/>
          </a:bodyPr>
          <a:lstStyle/>
          <a:p>
            <a:pPr>
              <a:lnSpc>
                <a:spcPct val="150000"/>
              </a:lnSpc>
            </a:pPr>
            <a:r>
              <a:rPr lang="en-US" altLang="zh-CN" sz="2800" b="1" dirty="0">
                <a:latin typeface="仿宋" panose="02010609060101010101" charset="-122"/>
                <a:ea typeface="仿宋" panose="02010609060101010101" charset="-122"/>
                <a:cs typeface="仿宋" panose="02010609060101010101" charset="-122"/>
              </a:rPr>
              <a:t>    </a:t>
            </a:r>
            <a:endParaRPr lang="en-US" altLang="zh-CN" sz="2800" b="1" dirty="0">
              <a:latin typeface="仿宋" panose="02010609060101010101" charset="-122"/>
              <a:ea typeface="仿宋" panose="02010609060101010101" charset="-122"/>
              <a:cs typeface="仿宋" panose="02010609060101010101" charset="-122"/>
            </a:endParaRPr>
          </a:p>
          <a:p>
            <a:pPr>
              <a:lnSpc>
                <a:spcPct val="150000"/>
              </a:lnSpc>
            </a:pPr>
            <a:r>
              <a:rPr lang="zh-CN" altLang="en-US" sz="2400">
                <a:latin typeface="仿宋" panose="02010609060101010101" charset="-122"/>
                <a:ea typeface="仿宋" panose="02010609060101010101" charset="-122"/>
                <a:cs typeface="仿宋" panose="02010609060101010101" charset="-122"/>
                <a:sym typeface="+mn-ea"/>
              </a:rPr>
              <a:t>    </a:t>
            </a:r>
            <a:r>
              <a:rPr lang="zh-CN" altLang="en-US" sz="2400" b="1">
                <a:latin typeface="仿宋" panose="02010609060101010101" charset="-122"/>
                <a:ea typeface="仿宋" panose="02010609060101010101" charset="-122"/>
                <a:cs typeface="仿宋" panose="02010609060101010101" charset="-122"/>
                <a:sym typeface="+mn-ea"/>
              </a:rPr>
              <a:t>根据《关于印发广西壮族自治区残疾人就业保障金征收使用管理办法的通知》（桂财税〔2016〕47号）第二条规定，残保金是为保障残疾人权益，由</a:t>
            </a:r>
            <a:r>
              <a:rPr lang="zh-CN" altLang="en-US" sz="2400" b="1">
                <a:solidFill>
                  <a:srgbClr val="FF0000"/>
                </a:solidFill>
                <a:latin typeface="仿宋" panose="02010609060101010101" charset="-122"/>
                <a:ea typeface="仿宋" panose="02010609060101010101" charset="-122"/>
                <a:cs typeface="仿宋" panose="02010609060101010101" charset="-122"/>
                <a:sym typeface="+mn-ea"/>
              </a:rPr>
              <a:t>未按规定安排残疾人就业的机关、团体、企业、事业单位和民办非企业单位</a:t>
            </a:r>
            <a:r>
              <a:rPr lang="zh-CN" altLang="en-US" sz="2400" b="1">
                <a:latin typeface="仿宋" panose="02010609060101010101" charset="-122"/>
                <a:ea typeface="仿宋" panose="02010609060101010101" charset="-122"/>
                <a:cs typeface="仿宋" panose="02010609060101010101" charset="-122"/>
                <a:sym typeface="+mn-ea"/>
              </a:rPr>
              <a:t>（以下简称用人单位）</a:t>
            </a:r>
            <a:r>
              <a:rPr lang="zh-CN" altLang="en-US" sz="2400" b="1">
                <a:solidFill>
                  <a:srgbClr val="FF0000"/>
                </a:solidFill>
                <a:latin typeface="仿宋" panose="02010609060101010101" charset="-122"/>
                <a:ea typeface="仿宋" panose="02010609060101010101" charset="-122"/>
                <a:cs typeface="仿宋" panose="02010609060101010101" charset="-122"/>
                <a:sym typeface="+mn-ea"/>
              </a:rPr>
              <a:t>缴纳的资金</a:t>
            </a:r>
            <a:r>
              <a:rPr lang="zh-CN" altLang="en-US" sz="2400" b="1">
                <a:latin typeface="仿宋" panose="02010609060101010101" charset="-122"/>
                <a:ea typeface="仿宋" panose="02010609060101010101" charset="-122"/>
                <a:cs typeface="仿宋" panose="02010609060101010101" charset="-122"/>
                <a:sym typeface="+mn-ea"/>
              </a:rPr>
              <a:t>。</a:t>
            </a:r>
            <a:r>
              <a:rPr lang="zh-CN" altLang="en-US" sz="2400" b="1">
                <a:solidFill>
                  <a:schemeClr val="tx1"/>
                </a:solidFill>
                <a:latin typeface="仿宋" panose="02010609060101010101" charset="-122"/>
                <a:ea typeface="仿宋" panose="02010609060101010101" charset="-122"/>
                <a:cs typeface="仿宋" panose="02010609060101010101" charset="-122"/>
                <a:sym typeface="+mn-ea"/>
              </a:rPr>
              <a:t>（纳税人登记注册类型为个体工商户或为个人的，不属于残保金缴费对象）</a:t>
            </a:r>
            <a:endParaRPr lang="zh-CN" altLang="en-US" sz="2400" b="1">
              <a:solidFill>
                <a:schemeClr val="tx1"/>
              </a:solidFill>
              <a:latin typeface="仿宋" panose="02010609060101010101" charset="-122"/>
              <a:ea typeface="仿宋" panose="02010609060101010101" charset="-122"/>
              <a:cs typeface="仿宋" panose="02010609060101010101" charset="-122"/>
            </a:endParaRPr>
          </a:p>
          <a:p>
            <a:pPr>
              <a:lnSpc>
                <a:spcPct val="150000"/>
              </a:lnSpc>
            </a:pPr>
            <a:r>
              <a:rPr lang="zh-CN" altLang="en-US" sz="2400" b="1">
                <a:latin typeface="仿宋" panose="02010609060101010101" charset="-122"/>
                <a:ea typeface="仿宋" panose="02010609060101010101" charset="-122"/>
                <a:cs typeface="仿宋" panose="02010609060101010101" charset="-122"/>
                <a:sym typeface="+mn-ea"/>
              </a:rPr>
              <a:t>    </a:t>
            </a:r>
            <a:endParaRPr lang="zh-CN" altLang="en-US" sz="2400" b="1">
              <a:latin typeface="仿宋" panose="02010609060101010101" charset="-122"/>
              <a:ea typeface="仿宋" panose="02010609060101010101" charset="-122"/>
              <a:cs typeface="仿宋" panose="02010609060101010101" charset="-122"/>
              <a:sym typeface="+mn-ea"/>
            </a:endParaRPr>
          </a:p>
          <a:p>
            <a:pPr>
              <a:lnSpc>
                <a:spcPct val="150000"/>
              </a:lnSpc>
            </a:pPr>
            <a:r>
              <a:rPr lang="zh-CN" altLang="en-US" sz="2400" b="1">
                <a:latin typeface="仿宋" panose="02010609060101010101" charset="-122"/>
                <a:ea typeface="仿宋" panose="02010609060101010101" charset="-122"/>
                <a:cs typeface="仿宋" panose="02010609060101010101" charset="-122"/>
                <a:sym typeface="+mn-ea"/>
              </a:rPr>
              <a:t>   在广西壮族自治区行政区域内，用人单位安排残疾人就业的比例不得低于本单位在职职工总数的</a:t>
            </a:r>
            <a:r>
              <a:rPr lang="en-US" altLang="zh-CN" sz="2400" b="1">
                <a:latin typeface="仿宋" panose="02010609060101010101" charset="-122"/>
                <a:ea typeface="仿宋" panose="02010609060101010101" charset="-122"/>
                <a:cs typeface="仿宋" panose="02010609060101010101" charset="-122"/>
                <a:sym typeface="+mn-ea"/>
              </a:rPr>
              <a:t>1.5%</a:t>
            </a:r>
            <a:r>
              <a:rPr lang="zh-CN" altLang="en-US" sz="2400" b="1">
                <a:latin typeface="仿宋" panose="02010609060101010101" charset="-122"/>
                <a:ea typeface="仿宋" panose="02010609060101010101" charset="-122"/>
                <a:cs typeface="仿宋" panose="02010609060101010101" charset="-122"/>
                <a:sym typeface="+mn-ea"/>
              </a:rPr>
              <a:t>，达不到该规定比例的应当缴纳残保金。</a:t>
            </a:r>
            <a:endParaRPr lang="zh-CN" altLang="en-US" sz="2400" b="1">
              <a:latin typeface="仿宋" panose="02010609060101010101" charset="-122"/>
              <a:ea typeface="仿宋" panose="02010609060101010101" charset="-122"/>
              <a:cs typeface="仿宋" panose="02010609060101010101" charset="-122"/>
            </a:endParaRPr>
          </a:p>
          <a:p>
            <a:pPr>
              <a:lnSpc>
                <a:spcPct val="150000"/>
              </a:lnSpc>
            </a:pPr>
            <a:r>
              <a:rPr lang="en-US" altLang="zh-CN" sz="2400" b="1" dirty="0">
                <a:latin typeface="仿宋" panose="02010609060101010101" charset="-122"/>
                <a:ea typeface="仿宋" panose="02010609060101010101" charset="-122"/>
                <a:cs typeface="仿宋" panose="02010609060101010101" charset="-122"/>
              </a:rPr>
              <a:t>    </a:t>
            </a:r>
            <a:endParaRPr lang="en-US" altLang="zh-CN" sz="2400" b="1" dirty="0">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sym typeface="+mn-ea"/>
              </a:rPr>
              <a:t>基础知识回顾</a:t>
            </a:r>
            <a:r>
              <a:rPr lang="en-US" altLang="zh-CN" sz="3000" b="1" dirty="0">
                <a:solidFill>
                  <a:schemeClr val="bg1"/>
                </a:solidFill>
                <a:latin typeface="微软雅黑" panose="020B0503020204020204" pitchFamily="34" charset="-122"/>
                <a:ea typeface="微软雅黑" panose="020B0503020204020204" pitchFamily="34" charset="-122"/>
                <a:sym typeface="+mn-ea"/>
              </a:rPr>
              <a:t>-</a:t>
            </a:r>
            <a:r>
              <a:rPr lang="zh-CN" altLang="en-US" sz="3000" b="1" dirty="0">
                <a:solidFill>
                  <a:schemeClr val="bg1"/>
                </a:solidFill>
                <a:latin typeface="微软雅黑" panose="020B0503020204020204" pitchFamily="34" charset="-122"/>
                <a:ea typeface="微软雅黑" panose="020B0503020204020204" pitchFamily="34" charset="-122"/>
              </a:rPr>
              <a:t>残保金的计算</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935" y="1905000"/>
            <a:ext cx="10716895" cy="4523105"/>
          </a:xfrm>
          <a:prstGeom prst="rect">
            <a:avLst/>
          </a:prstGeom>
          <a:noFill/>
          <a:ln w="9525">
            <a:noFill/>
          </a:ln>
        </p:spPr>
        <p:txBody>
          <a:bodyPr wrap="square">
            <a:spAutoFit/>
          </a:bodyPr>
          <a:lstStyle/>
          <a:p>
            <a:pPr>
              <a:lnSpc>
                <a:spcPct val="150000"/>
              </a:lnSpc>
            </a:pPr>
            <a:r>
              <a:rPr lang="en-US" altLang="zh-CN" sz="2400" b="1" dirty="0" smtClean="0">
                <a:latin typeface="仿宋" panose="02010609060101010101" charset="-122"/>
                <a:ea typeface="仿宋" panose="02010609060101010101" charset="-122"/>
                <a:cs typeface="仿宋" panose="02010609060101010101" charset="-122"/>
                <a:sym typeface="+mn-ea"/>
              </a:rPr>
              <a:t>    </a:t>
            </a:r>
            <a:endParaRPr lang="zh-CN" altLang="en-US" sz="2400" b="1" dirty="0" smtClean="0">
              <a:latin typeface="仿宋" panose="02010609060101010101" charset="-122"/>
              <a:ea typeface="仿宋" panose="02010609060101010101" charset="-122"/>
              <a:cs typeface="仿宋" panose="02010609060101010101" charset="-122"/>
              <a:sym typeface="+mn-ea"/>
            </a:endParaRPr>
          </a:p>
          <a:p>
            <a:pPr indent="612140">
              <a:lnSpc>
                <a:spcPct val="150000"/>
              </a:lnSpc>
              <a:buNone/>
            </a:pPr>
            <a:r>
              <a:rPr lang="zh-CN" altLang="en-US" sz="2400" b="1" dirty="0" smtClean="0">
                <a:latin typeface="仿宋" panose="02010609060101010101" charset="-122"/>
                <a:ea typeface="仿宋" panose="02010609060101010101" charset="-122"/>
                <a:cs typeface="仿宋" panose="02010609060101010101" charset="-122"/>
                <a:sym typeface="+mn-ea"/>
              </a:rPr>
              <a:t>残保金计算公式：</a:t>
            </a:r>
            <a:endParaRPr lang="zh-CN" altLang="en-US" sz="2400" b="1" dirty="0" smtClean="0">
              <a:latin typeface="仿宋" panose="02010609060101010101" charset="-122"/>
              <a:ea typeface="仿宋" panose="02010609060101010101" charset="-122"/>
              <a:cs typeface="仿宋" panose="02010609060101010101" charset="-122"/>
            </a:endParaRPr>
          </a:p>
          <a:p>
            <a:pPr indent="612140">
              <a:lnSpc>
                <a:spcPct val="150000"/>
              </a:lnSpc>
              <a:buNone/>
            </a:pPr>
            <a:r>
              <a:rPr lang="zh-CN" altLang="en-US" sz="2400" b="1" dirty="0" smtClean="0">
                <a:latin typeface="仿宋" panose="02010609060101010101" charset="-122"/>
                <a:ea typeface="仿宋" panose="02010609060101010101" charset="-122"/>
                <a:cs typeface="仿宋" panose="02010609060101010101" charset="-122"/>
                <a:sym typeface="+mn-ea"/>
              </a:rPr>
              <a:t>残保金年缴纳额=（上年用人单位在职职工人数×1.5%-上年用人单位实际安排的残疾人就业人数）×上年用人单位在职职工年平均工资。</a:t>
            </a:r>
            <a:endParaRPr lang="zh-CN" altLang="en-US" sz="2400" b="1" dirty="0" smtClean="0">
              <a:latin typeface="仿宋" panose="02010609060101010101" charset="-122"/>
              <a:ea typeface="仿宋" panose="02010609060101010101" charset="-122"/>
              <a:cs typeface="仿宋" panose="02010609060101010101" charset="-122"/>
            </a:endParaRPr>
          </a:p>
          <a:p>
            <a:pPr indent="612140">
              <a:lnSpc>
                <a:spcPct val="150000"/>
              </a:lnSpc>
              <a:buNone/>
            </a:pPr>
            <a:r>
              <a:rPr lang="zh-CN" altLang="en-US" sz="2400" b="1" dirty="0" smtClean="0">
                <a:latin typeface="仿宋" panose="02010609060101010101" charset="-122"/>
                <a:ea typeface="仿宋" panose="02010609060101010101" charset="-122"/>
                <a:cs typeface="仿宋" panose="02010609060101010101" charset="-122"/>
                <a:sym typeface="+mn-ea"/>
              </a:rPr>
              <a:t>未安置残疾人就业的用人单位残保金计算公式可简化为：残保金年缴纳额=上年用人单位在职职工工资总额×1.5%。</a:t>
            </a:r>
            <a:endParaRPr lang="zh-CN" altLang="en-US" sz="2400" b="1" dirty="0" smtClean="0">
              <a:latin typeface="仿宋" panose="02010609060101010101" charset="-122"/>
              <a:ea typeface="仿宋" panose="02010609060101010101" charset="-122"/>
              <a:cs typeface="仿宋" panose="02010609060101010101" charset="-122"/>
            </a:endParaRPr>
          </a:p>
          <a:p>
            <a:pPr>
              <a:lnSpc>
                <a:spcPct val="150000"/>
              </a:lnSpc>
            </a:pPr>
            <a:endParaRPr lang="zh-CN" altLang="en-US" sz="2400" b="1">
              <a:latin typeface="仿宋" panose="02010609060101010101" charset="-122"/>
              <a:ea typeface="仿宋" panose="02010609060101010101" charset="-122"/>
              <a:cs typeface="仿宋" panose="02010609060101010101" charset="-122"/>
            </a:endParaRPr>
          </a:p>
          <a:p>
            <a:pPr>
              <a:lnSpc>
                <a:spcPct val="150000"/>
              </a:lnSpc>
            </a:pPr>
            <a:r>
              <a:rPr lang="en-US" altLang="zh-CN" sz="2400" b="1" dirty="0">
                <a:latin typeface="仿宋" panose="02010609060101010101" charset="-122"/>
                <a:ea typeface="仿宋" panose="02010609060101010101" charset="-122"/>
                <a:cs typeface="仿宋" panose="02010609060101010101" charset="-122"/>
              </a:rPr>
              <a:t>    </a:t>
            </a:r>
            <a:endParaRPr lang="en-US" altLang="zh-CN" sz="2400" b="1" dirty="0">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残保金的计算（案例）</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935" y="1905000"/>
            <a:ext cx="10716895" cy="4707890"/>
          </a:xfrm>
          <a:prstGeom prst="rect">
            <a:avLst/>
          </a:prstGeom>
          <a:noFill/>
          <a:ln w="9525">
            <a:noFill/>
          </a:ln>
        </p:spPr>
        <p:txBody>
          <a:bodyPr wrap="square">
            <a:spAutoFit/>
          </a:bodyPr>
          <a:lstStyle/>
          <a:p>
            <a:pPr>
              <a:lnSpc>
                <a:spcPct val="150000"/>
              </a:lnSpc>
            </a:pPr>
            <a:r>
              <a:rPr lang="en-US" altLang="zh-CN" sz="1600" b="1" dirty="0" smtClean="0">
                <a:latin typeface="仿宋" panose="02010609060101010101" charset="-122"/>
                <a:ea typeface="仿宋" panose="02010609060101010101" charset="-122"/>
                <a:cs typeface="仿宋" panose="02010609060101010101" charset="-122"/>
                <a:sym typeface="+mn-ea"/>
              </a:rPr>
              <a:t>  </a:t>
            </a:r>
            <a:r>
              <a:rPr lang="zh-CN" altLang="en-US" sz="1600" b="1" dirty="0" smtClean="0">
                <a:latin typeface="仿宋" panose="02010609060101010101" charset="-122"/>
                <a:ea typeface="仿宋" panose="02010609060101010101" charset="-122"/>
                <a:cs typeface="仿宋" panose="02010609060101010101" charset="-122"/>
                <a:sym typeface="+mn-ea"/>
              </a:rPr>
              <a:t> </a:t>
            </a:r>
            <a:endParaRPr lang="zh-CN" altLang="en-US" sz="1600" b="1" dirty="0" smtClean="0">
              <a:latin typeface="仿宋" panose="02010609060101010101" charset="-122"/>
              <a:ea typeface="仿宋" panose="02010609060101010101" charset="-122"/>
              <a:cs typeface="仿宋" panose="02010609060101010101" charset="-122"/>
              <a:sym typeface="+mn-ea"/>
            </a:endParaRPr>
          </a:p>
          <a:p>
            <a:pPr indent="612140">
              <a:lnSpc>
                <a:spcPct val="150000"/>
              </a:lnSpc>
              <a:buNone/>
            </a:pPr>
            <a:r>
              <a:rPr lang="zh-CN" altLang="en-US" sz="2000" b="1" dirty="0" smtClean="0">
                <a:latin typeface="仿宋" panose="02010609060101010101" charset="-122"/>
                <a:ea typeface="仿宋" panose="02010609060101010101" charset="-122"/>
                <a:cs typeface="仿宋" panose="02010609060101010101" charset="-122"/>
                <a:sym typeface="+mn-ea"/>
              </a:rPr>
              <a:t>案例：某企业2019年的在职职工人数为50人，工资总额250万，企业</a:t>
            </a:r>
            <a:r>
              <a:rPr lang="en-US" altLang="zh-CN" sz="2000" b="1" dirty="0" smtClean="0">
                <a:latin typeface="仿宋" panose="02010609060101010101" charset="-122"/>
                <a:ea typeface="仿宋" panose="02010609060101010101" charset="-122"/>
                <a:cs typeface="仿宋" panose="02010609060101010101" charset="-122"/>
                <a:sym typeface="+mn-ea"/>
              </a:rPr>
              <a:t>20</a:t>
            </a:r>
            <a:r>
              <a:rPr lang="zh-CN" altLang="en-US" sz="2000" b="1" dirty="0" smtClean="0">
                <a:latin typeface="仿宋" panose="02010609060101010101" charset="-122"/>
                <a:ea typeface="仿宋" panose="02010609060101010101" charset="-122"/>
                <a:cs typeface="仿宋" panose="02010609060101010101" charset="-122"/>
                <a:sym typeface="+mn-ea"/>
              </a:rPr>
              <a:t>19年安置了1名符合条件的残疾人并已提交资料至残疾人就业服务机构通过审核，企业应缴纳2019年的残疾人就业保障金是多少？（在职职工年平均工资未超过当地社会平均工资的2倍）</a:t>
            </a:r>
            <a:endParaRPr lang="zh-CN" altLang="en-US" sz="2000" b="1" dirty="0" smtClean="0">
              <a:latin typeface="仿宋" panose="02010609060101010101" charset="-122"/>
              <a:ea typeface="仿宋" panose="02010609060101010101" charset="-122"/>
              <a:cs typeface="仿宋" panose="02010609060101010101" charset="-122"/>
              <a:sym typeface="+mn-ea"/>
            </a:endParaRPr>
          </a:p>
          <a:p>
            <a:pPr indent="612140">
              <a:lnSpc>
                <a:spcPct val="150000"/>
              </a:lnSpc>
              <a:buNone/>
            </a:pPr>
            <a:r>
              <a:rPr lang="zh-CN" altLang="en-US" sz="2000" b="1" dirty="0" smtClean="0">
                <a:solidFill>
                  <a:srgbClr val="FF0000"/>
                </a:solidFill>
                <a:latin typeface="仿宋" panose="02010609060101010101" charset="-122"/>
                <a:ea typeface="仿宋" panose="02010609060101010101" charset="-122"/>
                <a:cs typeface="仿宋" panose="02010609060101010101" charset="-122"/>
                <a:sym typeface="+mn-ea"/>
              </a:rPr>
              <a:t>计算公式：残保金年缴纳额=（上年用人单位在职职工人数×1.5%-上年用人单位实际安排的残疾人就业人数）×上年用人单位在职职工年平均工资。</a:t>
            </a:r>
            <a:endParaRPr lang="zh-CN" altLang="en-US" sz="2000" b="1" dirty="0" smtClean="0">
              <a:solidFill>
                <a:srgbClr val="FF0000"/>
              </a:solidFill>
              <a:latin typeface="仿宋" panose="02010609060101010101" charset="-122"/>
              <a:ea typeface="仿宋" panose="02010609060101010101" charset="-122"/>
              <a:cs typeface="仿宋" panose="02010609060101010101" charset="-122"/>
            </a:endParaRPr>
          </a:p>
          <a:p>
            <a:pPr indent="612140">
              <a:lnSpc>
                <a:spcPct val="150000"/>
              </a:lnSpc>
              <a:buNone/>
            </a:pPr>
            <a:endParaRPr lang="zh-CN" altLang="en-US" sz="2000" b="1" dirty="0" smtClean="0">
              <a:latin typeface="仿宋" panose="02010609060101010101" charset="-122"/>
              <a:ea typeface="仿宋" panose="02010609060101010101" charset="-122"/>
              <a:cs typeface="仿宋" panose="02010609060101010101" charset="-122"/>
              <a:sym typeface="+mn-ea"/>
            </a:endParaRPr>
          </a:p>
          <a:p>
            <a:pPr indent="612140">
              <a:lnSpc>
                <a:spcPct val="150000"/>
              </a:lnSpc>
              <a:buNone/>
            </a:pPr>
            <a:r>
              <a:rPr lang="zh-CN" altLang="en-US" sz="2000" b="1" dirty="0" smtClean="0">
                <a:latin typeface="仿宋" panose="02010609060101010101" charset="-122"/>
                <a:ea typeface="仿宋" panose="02010609060101010101" charset="-122"/>
                <a:cs typeface="仿宋" panose="02010609060101010101" charset="-122"/>
                <a:sym typeface="+mn-ea"/>
              </a:rPr>
              <a:t>50×1.5%</a:t>
            </a:r>
            <a:r>
              <a:rPr lang="en-US" altLang="zh-CN" sz="2000" b="1" dirty="0" smtClean="0">
                <a:latin typeface="仿宋" panose="02010609060101010101" charset="-122"/>
                <a:ea typeface="仿宋" panose="02010609060101010101" charset="-122"/>
                <a:cs typeface="仿宋" panose="02010609060101010101" charset="-122"/>
                <a:sym typeface="+mn-ea"/>
              </a:rPr>
              <a:t>-1</a:t>
            </a:r>
            <a:r>
              <a:rPr lang="zh-CN" altLang="en-US" sz="2000" b="1" dirty="0" smtClean="0">
                <a:latin typeface="仿宋" panose="02010609060101010101" charset="-122"/>
                <a:ea typeface="仿宋" panose="02010609060101010101" charset="-122"/>
                <a:cs typeface="仿宋" panose="02010609060101010101" charset="-122"/>
                <a:sym typeface="+mn-ea"/>
              </a:rPr>
              <a:t>＜</a:t>
            </a:r>
            <a:r>
              <a:rPr lang="en-US" altLang="zh-CN" sz="2000" b="1" dirty="0" smtClean="0">
                <a:latin typeface="仿宋" panose="02010609060101010101" charset="-122"/>
                <a:ea typeface="仿宋" panose="02010609060101010101" charset="-122"/>
                <a:cs typeface="仿宋" panose="02010609060101010101" charset="-122"/>
                <a:sym typeface="+mn-ea"/>
              </a:rPr>
              <a:t>0</a:t>
            </a:r>
            <a:r>
              <a:rPr lang="zh-CN" altLang="en-US" sz="2000" b="1" dirty="0" smtClean="0">
                <a:latin typeface="仿宋" panose="02010609060101010101" charset="-122"/>
                <a:ea typeface="仿宋" panose="02010609060101010101" charset="-122"/>
                <a:cs typeface="仿宋" panose="02010609060101010101" charset="-122"/>
                <a:sym typeface="+mn-ea"/>
              </a:rPr>
              <a:t>，该企业安置符合条件的残疾人人数大于规定的比例，因此，该企业应缴纳2019年度的残疾人就业保障金为0元。</a:t>
            </a:r>
            <a:endParaRPr lang="zh-CN" altLang="en-US" sz="2000" b="1" dirty="0" smtClean="0">
              <a:latin typeface="仿宋" panose="02010609060101010101" charset="-122"/>
              <a:ea typeface="仿宋" panose="02010609060101010101" charset="-122"/>
              <a:cs typeface="仿宋" panose="02010609060101010101" charset="-122"/>
              <a:sym typeface="+mn-ea"/>
            </a:endParaRPr>
          </a:p>
          <a:p>
            <a:pPr>
              <a:lnSpc>
                <a:spcPct val="150000"/>
              </a:lnSpc>
            </a:pPr>
            <a:r>
              <a:rPr lang="en-US" altLang="zh-CN" sz="2400" b="1" dirty="0">
                <a:latin typeface="仿宋" panose="02010609060101010101" charset="-122"/>
                <a:ea typeface="仿宋" panose="02010609060101010101" charset="-122"/>
                <a:cs typeface="仿宋" panose="02010609060101010101" charset="-122"/>
              </a:rPr>
              <a:t>    </a:t>
            </a:r>
            <a:endParaRPr lang="en-US" altLang="zh-CN" sz="2400" b="1" dirty="0">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新政</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明确征收标准上限口径</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935" y="1747520"/>
            <a:ext cx="10650855" cy="5077460"/>
          </a:xfrm>
          <a:prstGeom prst="rect">
            <a:avLst/>
          </a:prstGeom>
          <a:noFill/>
          <a:ln w="9525">
            <a:noFill/>
          </a:ln>
        </p:spPr>
        <p:txBody>
          <a:bodyPr wrap="square">
            <a:spAutoFit/>
          </a:bodyPr>
          <a:lstStyle/>
          <a:p>
            <a:pPr>
              <a:lnSpc>
                <a:spcPct val="150000"/>
              </a:lnSpc>
            </a:pPr>
            <a:r>
              <a:rPr lang="zh-CN" altLang="en-US" sz="2400">
                <a:latin typeface="仿宋" panose="02010609060101010101" charset="-122"/>
                <a:ea typeface="仿宋" panose="02010609060101010101" charset="-122"/>
                <a:cs typeface="仿宋" panose="02010609060101010101" charset="-122"/>
                <a:sym typeface="+mn-ea"/>
              </a:rPr>
              <a:t>    </a:t>
            </a:r>
            <a:r>
              <a:rPr lang="zh-CN" altLang="en-US" sz="2400" b="1">
                <a:latin typeface="仿宋" panose="02010609060101010101" charset="-122"/>
                <a:ea typeface="仿宋" panose="02010609060101010101" charset="-122"/>
                <a:cs typeface="仿宋" panose="02010609060101010101" charset="-122"/>
                <a:sym typeface="+mn-ea"/>
              </a:rPr>
              <a:t>残疾人就业保障金征收标准上限，</a:t>
            </a:r>
            <a:r>
              <a:rPr lang="zh-CN" altLang="en-US" sz="2400" b="1">
                <a:solidFill>
                  <a:srgbClr val="FF0000"/>
                </a:solidFill>
                <a:latin typeface="仿宋" panose="02010609060101010101" charset="-122"/>
                <a:ea typeface="仿宋" panose="02010609060101010101" charset="-122"/>
                <a:cs typeface="仿宋" panose="02010609060101010101" charset="-122"/>
                <a:sym typeface="+mn-ea"/>
              </a:rPr>
              <a:t>按照当地社会平均工资2倍执行</a:t>
            </a:r>
            <a:r>
              <a:rPr lang="zh-CN" altLang="en-US" sz="2400" b="1">
                <a:latin typeface="仿宋" panose="02010609060101010101" charset="-122"/>
                <a:ea typeface="仿宋" panose="02010609060101010101" charset="-122"/>
                <a:cs typeface="仿宋" panose="02010609060101010101" charset="-122"/>
                <a:sym typeface="+mn-ea"/>
              </a:rPr>
              <a:t>。当地社会平均工资按照所在地城镇非私营单位就业人员平均工资和城镇私营单位就业人员平均工资加权计算（全口径社会平均工资）。  </a:t>
            </a:r>
            <a:endParaRPr lang="zh-CN" altLang="en-US" sz="2400" b="1">
              <a:latin typeface="仿宋" panose="02010609060101010101" charset="-122"/>
              <a:ea typeface="仿宋" panose="02010609060101010101" charset="-122"/>
              <a:cs typeface="仿宋" panose="02010609060101010101" charset="-122"/>
              <a:sym typeface="+mn-ea"/>
            </a:endParaRPr>
          </a:p>
          <a:p>
            <a:pPr>
              <a:lnSpc>
                <a:spcPct val="150000"/>
              </a:lnSpc>
            </a:pPr>
            <a:r>
              <a:rPr lang="en-US" altLang="zh-CN" sz="2400" b="1">
                <a:latin typeface="仿宋" panose="02010609060101010101" charset="-122"/>
                <a:ea typeface="仿宋" panose="02010609060101010101" charset="-122"/>
                <a:cs typeface="仿宋" panose="02010609060101010101" charset="-122"/>
                <a:sym typeface="+mn-ea"/>
              </a:rPr>
              <a:t>    </a:t>
            </a:r>
            <a:r>
              <a:rPr lang="zh-CN" altLang="en-US" sz="2400" b="1">
                <a:latin typeface="仿宋" panose="02010609060101010101" charset="-122"/>
                <a:ea typeface="仿宋" panose="02010609060101010101" charset="-122"/>
                <a:cs typeface="仿宋" panose="02010609060101010101" charset="-122"/>
                <a:sym typeface="+mn-ea"/>
              </a:rPr>
              <a:t>在有关部门发布新的</a:t>
            </a:r>
            <a:r>
              <a:rPr sz="2400" b="1">
                <a:latin typeface="仿宋" panose="02010609060101010101" charset="-122"/>
                <a:ea typeface="仿宋" panose="02010609060101010101" charset="-122"/>
                <a:cs typeface="仿宋" panose="02010609060101010101" charset="-122"/>
                <a:sym typeface="+mn-ea"/>
              </a:rPr>
              <a:t>全口径社会平均工资标准</a:t>
            </a:r>
            <a:r>
              <a:rPr lang="zh-CN" sz="2400" b="1">
                <a:latin typeface="仿宋" panose="02010609060101010101" charset="-122"/>
                <a:ea typeface="仿宋" panose="02010609060101010101" charset="-122"/>
                <a:cs typeface="仿宋" panose="02010609060101010101" charset="-122"/>
                <a:sym typeface="+mn-ea"/>
              </a:rPr>
              <a:t>前，</a:t>
            </a:r>
            <a:r>
              <a:rPr lang="en-US" altLang="zh-CN" sz="2400" b="1">
                <a:latin typeface="仿宋" panose="02010609060101010101" charset="-122"/>
                <a:ea typeface="仿宋" panose="02010609060101010101" charset="-122"/>
                <a:cs typeface="仿宋" panose="02010609060101010101" charset="-122"/>
                <a:sym typeface="+mn-ea"/>
              </a:rPr>
              <a:t>2020</a:t>
            </a:r>
            <a:r>
              <a:rPr lang="zh-CN" altLang="en-US" sz="2400" b="1">
                <a:latin typeface="仿宋" panose="02010609060101010101" charset="-122"/>
                <a:ea typeface="仿宋" panose="02010609060101010101" charset="-122"/>
                <a:cs typeface="仿宋" panose="02010609060101010101" charset="-122"/>
                <a:sym typeface="+mn-ea"/>
              </a:rPr>
              <a:t>年申报残保金的</a:t>
            </a:r>
            <a:r>
              <a:rPr sz="2400" b="1">
                <a:latin typeface="仿宋" panose="02010609060101010101" charset="-122"/>
                <a:ea typeface="仿宋" panose="02010609060101010101" charset="-122"/>
                <a:cs typeface="仿宋" panose="02010609060101010101" charset="-122"/>
                <a:sym typeface="+mn-ea"/>
              </a:rPr>
              <a:t>全口径社会平均工资标准</a:t>
            </a:r>
            <a:r>
              <a:rPr lang="zh-CN" sz="2400" b="1">
                <a:latin typeface="仿宋" panose="02010609060101010101" charset="-122"/>
                <a:ea typeface="仿宋" panose="02010609060101010101" charset="-122"/>
                <a:cs typeface="仿宋" panose="02010609060101010101" charset="-122"/>
                <a:sym typeface="+mn-ea"/>
              </a:rPr>
              <a:t>，暂</a:t>
            </a:r>
            <a:r>
              <a:rPr lang="zh-CN" altLang="en-US" sz="2400" b="1">
                <a:latin typeface="仿宋" panose="02010609060101010101" charset="-122"/>
                <a:ea typeface="仿宋" panose="02010609060101010101" charset="-122"/>
                <a:cs typeface="仿宋" panose="02010609060101010101" charset="-122"/>
                <a:sym typeface="+mn-ea"/>
              </a:rPr>
              <a:t>按照</a:t>
            </a:r>
            <a:r>
              <a:rPr lang="en-US" altLang="zh-CN" sz="2400" b="1">
                <a:latin typeface="仿宋" panose="02010609060101010101" charset="-122"/>
                <a:ea typeface="仿宋" panose="02010609060101010101" charset="-122"/>
                <a:cs typeface="仿宋" panose="02010609060101010101" charset="-122"/>
                <a:sym typeface="+mn-ea"/>
              </a:rPr>
              <a:t>（桂人社发【2019】21号</a:t>
            </a:r>
            <a:r>
              <a:rPr lang="zh-CN" altLang="en-US" sz="2400" b="1">
                <a:latin typeface="仿宋" panose="02010609060101010101" charset="-122"/>
                <a:ea typeface="仿宋" panose="02010609060101010101" charset="-122"/>
                <a:cs typeface="仿宋" panose="02010609060101010101" charset="-122"/>
                <a:sym typeface="+mn-ea"/>
              </a:rPr>
              <a:t>）文明</a:t>
            </a:r>
            <a:r>
              <a:rPr lang="en-US" altLang="zh-CN" sz="2400" b="1">
                <a:latin typeface="仿宋" panose="02010609060101010101" charset="-122"/>
                <a:ea typeface="仿宋" panose="02010609060101010101" charset="-122"/>
                <a:cs typeface="仿宋" panose="02010609060101010101" charset="-122"/>
                <a:sym typeface="+mn-ea"/>
              </a:rPr>
              <a:t>确</a:t>
            </a:r>
            <a:r>
              <a:rPr lang="zh-CN" altLang="en-US" sz="2400" b="1">
                <a:latin typeface="仿宋" panose="02010609060101010101" charset="-122"/>
                <a:ea typeface="仿宋" panose="02010609060101010101" charset="-122"/>
                <a:cs typeface="仿宋" panose="02010609060101010101" charset="-122"/>
                <a:sym typeface="+mn-ea"/>
              </a:rPr>
              <a:t>的我区城镇非私营单位就业人员平均工资和城镇私营单位就业人员平均工资加权计算的月</a:t>
            </a:r>
            <a:r>
              <a:rPr lang="en-US" altLang="zh-CN" sz="2400" b="1">
                <a:latin typeface="仿宋" panose="02010609060101010101" charset="-122"/>
                <a:ea typeface="仿宋" panose="02010609060101010101" charset="-122"/>
                <a:cs typeface="仿宋" panose="02010609060101010101" charset="-122"/>
                <a:sym typeface="+mn-ea"/>
              </a:rPr>
              <a:t>平均工资</a:t>
            </a:r>
            <a:r>
              <a:rPr lang="zh-CN" altLang="en-US" sz="2400" b="1">
                <a:latin typeface="仿宋" panose="02010609060101010101" charset="-122"/>
                <a:ea typeface="仿宋" panose="02010609060101010101" charset="-122"/>
                <a:cs typeface="仿宋" panose="02010609060101010101" charset="-122"/>
                <a:sym typeface="+mn-ea"/>
              </a:rPr>
              <a:t>为</a:t>
            </a:r>
            <a:r>
              <a:rPr lang="en-US" altLang="zh-CN" sz="2400" b="1">
                <a:latin typeface="仿宋" panose="02010609060101010101" charset="-122"/>
                <a:ea typeface="仿宋" panose="02010609060101010101" charset="-122"/>
                <a:cs typeface="仿宋" panose="02010609060101010101" charset="-122"/>
                <a:sym typeface="+mn-ea"/>
              </a:rPr>
              <a:t>4925.1元为</a:t>
            </a:r>
            <a:r>
              <a:rPr lang="zh-CN" altLang="en-US" sz="2400" b="1">
                <a:latin typeface="仿宋" panose="02010609060101010101" charset="-122"/>
                <a:ea typeface="仿宋" panose="02010609060101010101" charset="-122"/>
                <a:cs typeface="仿宋" panose="02010609060101010101" charset="-122"/>
                <a:sym typeface="+mn-ea"/>
              </a:rPr>
              <a:t>标准</a:t>
            </a:r>
            <a:r>
              <a:rPr lang="en-US" altLang="zh-CN" sz="2400" b="1">
                <a:latin typeface="仿宋" panose="02010609060101010101" charset="-122"/>
                <a:ea typeface="仿宋" panose="02010609060101010101" charset="-122"/>
                <a:cs typeface="仿宋" panose="02010609060101010101" charset="-122"/>
                <a:sym typeface="+mn-ea"/>
              </a:rPr>
              <a:t>，全年的2倍即为118202.4</a:t>
            </a:r>
            <a:r>
              <a:rPr lang="zh-CN" altLang="en-US" sz="2400" b="1">
                <a:latin typeface="仿宋" panose="02010609060101010101" charset="-122"/>
                <a:ea typeface="仿宋" panose="02010609060101010101" charset="-122"/>
                <a:cs typeface="仿宋" panose="02010609060101010101" charset="-122"/>
                <a:sym typeface="+mn-ea"/>
              </a:rPr>
              <a:t>。</a:t>
            </a:r>
            <a:endParaRPr lang="zh-CN" altLang="en-US" sz="2400" b="1">
              <a:latin typeface="仿宋" panose="02010609060101010101" charset="-122"/>
              <a:ea typeface="仿宋" panose="02010609060101010101" charset="-122"/>
              <a:cs typeface="仿宋" panose="02010609060101010101" charset="-122"/>
              <a:sym typeface="+mn-ea"/>
            </a:endParaRPr>
          </a:p>
          <a:p>
            <a:pPr>
              <a:lnSpc>
                <a:spcPct val="150000"/>
              </a:lnSpc>
            </a:pPr>
            <a:r>
              <a:rPr lang="zh-CN" altLang="en-US" sz="2400" b="1">
                <a:latin typeface="仿宋" panose="02010609060101010101" charset="-122"/>
                <a:ea typeface="仿宋" panose="02010609060101010101" charset="-122"/>
                <a:cs typeface="仿宋" panose="02010609060101010101" charset="-122"/>
                <a:sym typeface="+mn-ea"/>
              </a:rPr>
              <a:t>   </a:t>
            </a:r>
            <a:endParaRPr lang="zh-CN" altLang="en-US" sz="2400" b="1">
              <a:latin typeface="仿宋" panose="02010609060101010101" charset="-122"/>
              <a:ea typeface="仿宋" panose="02010609060101010101" charset="-122"/>
              <a:cs typeface="仿宋" panose="02010609060101010101" charset="-122"/>
            </a:endParaRPr>
          </a:p>
          <a:p>
            <a:pPr>
              <a:lnSpc>
                <a:spcPct val="150000"/>
              </a:lnSpc>
            </a:pPr>
            <a:r>
              <a:rPr lang="en-US" altLang="zh-CN" sz="2400" b="1" dirty="0">
                <a:latin typeface="仿宋" panose="02010609060101010101" charset="-122"/>
                <a:ea typeface="仿宋" panose="02010609060101010101" charset="-122"/>
                <a:cs typeface="仿宋" panose="02010609060101010101" charset="-122"/>
              </a:rPr>
              <a:t>    </a:t>
            </a:r>
            <a:endParaRPr lang="en-US" altLang="zh-CN" sz="2400" b="1" dirty="0">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残保金</a:t>
            </a:r>
            <a:r>
              <a:rPr lang="en-US" altLang="zh-CN" sz="3000" b="1" dirty="0">
                <a:solidFill>
                  <a:schemeClr val="bg1"/>
                </a:solidFill>
                <a:latin typeface="微软雅黑" panose="020B0503020204020204" pitchFamily="34" charset="-122"/>
                <a:ea typeface="微软雅黑" panose="020B0503020204020204" pitchFamily="34" charset="-122"/>
                <a:sym typeface="+mn-ea"/>
              </a:rPr>
              <a:t>-</a:t>
            </a:r>
            <a:r>
              <a:rPr lang="zh-CN" altLang="en-US" sz="3000" b="1" dirty="0">
                <a:solidFill>
                  <a:schemeClr val="bg1"/>
                </a:solidFill>
                <a:latin typeface="微软雅黑" panose="020B0503020204020204" pitchFamily="34" charset="-122"/>
                <a:ea typeface="微软雅黑" panose="020B0503020204020204" pitchFamily="34" charset="-122"/>
              </a:rPr>
              <a:t>劳务派遣用工（新口径）</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622300" y="2002155"/>
            <a:ext cx="10716895" cy="4292600"/>
          </a:xfrm>
          <a:prstGeom prst="rect">
            <a:avLst/>
          </a:prstGeom>
          <a:noFill/>
          <a:ln w="9525">
            <a:noFill/>
          </a:ln>
        </p:spPr>
        <p:txBody>
          <a:bodyPr wrap="square">
            <a:spAutoFit/>
          </a:bodyPr>
          <a:lstStyle/>
          <a:p>
            <a:pPr>
              <a:lnSpc>
                <a:spcPct val="150000"/>
              </a:lnSpc>
            </a:pPr>
            <a:r>
              <a:rPr lang="en-US" altLang="zh-CN" sz="2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en-US" altLang="zh-CN" sz="2000" b="1">
                <a:solidFill>
                  <a:schemeClr val="tx1"/>
                </a:solidFill>
                <a:latin typeface="仿宋" panose="02010609060101010101" charset="-122"/>
                <a:ea typeface="仿宋" panose="02010609060101010101" charset="-122"/>
                <a:cs typeface="仿宋" panose="02010609060101010101" charset="-122"/>
                <a:sym typeface="+mn-ea"/>
              </a:rPr>
              <a:t> </a:t>
            </a:r>
            <a:r>
              <a:rPr lang="zh-CN" altLang="en-US" sz="1800" b="1">
                <a:solidFill>
                  <a:schemeClr val="tx1"/>
                </a:solidFill>
                <a:latin typeface="仿宋" panose="02010609060101010101" charset="-122"/>
                <a:ea typeface="仿宋" panose="02010609060101010101" charset="-122"/>
                <a:cs typeface="仿宋" panose="02010609060101010101" charset="-122"/>
                <a:sym typeface="+mn-ea"/>
              </a:rPr>
              <a:t>根据《财政部关于调整残疾人就业保障金征收政策的公告》(财政部公告2019年第98号 )的规定，“二、用人单位依法以劳务派遣方式接受残疾人在本单位就业的，由派遣单位和接受单位通过签订协议的方式协商一致后，将残疾人数计入其中一方的实际安排残疾人就业人数和在职职工人数，不得重复计算。”</a:t>
            </a:r>
            <a:endParaRPr lang="zh-CN" altLang="en-US" sz="1800" b="1">
              <a:solidFill>
                <a:schemeClr val="tx1"/>
              </a:solidFill>
              <a:latin typeface="仿宋" panose="02010609060101010101" charset="-122"/>
              <a:ea typeface="仿宋" panose="02010609060101010101" charset="-122"/>
              <a:cs typeface="仿宋" panose="02010609060101010101" charset="-122"/>
              <a:sym typeface="+mn-ea"/>
            </a:endParaRPr>
          </a:p>
          <a:p>
            <a:pPr>
              <a:lnSpc>
                <a:spcPct val="150000"/>
              </a:lnSpc>
            </a:pPr>
            <a:r>
              <a:rPr lang="zh-CN" altLang="en-US" sz="1800" b="1">
                <a:solidFill>
                  <a:schemeClr val="tx1"/>
                </a:solidFill>
                <a:latin typeface="仿宋" panose="02010609060101010101" charset="-122"/>
                <a:ea typeface="仿宋" panose="02010609060101010101" charset="-122"/>
                <a:cs typeface="仿宋" panose="02010609060101010101" charset="-122"/>
                <a:sym typeface="+mn-ea"/>
              </a:rPr>
              <a:t>    </a:t>
            </a:r>
            <a:r>
              <a:rPr lang="zh-CN" altLang="en-US" sz="1800" b="1">
                <a:solidFill>
                  <a:srgbClr val="FF0000"/>
                </a:solidFill>
                <a:latin typeface="仿宋" panose="02010609060101010101" charset="-122"/>
                <a:ea typeface="仿宋" panose="02010609060101010101" charset="-122"/>
                <a:cs typeface="仿宋" panose="02010609060101010101" charset="-122"/>
                <a:sym typeface="+mn-ea"/>
              </a:rPr>
              <a:t>因此，残疾人人数由用人单位与劳务派遣单位双方协商确认。</a:t>
            </a:r>
            <a:endParaRPr lang="zh-CN" altLang="en-US" sz="1800" b="1">
              <a:solidFill>
                <a:srgbClr val="FF0000"/>
              </a:solidFill>
              <a:latin typeface="仿宋" panose="02010609060101010101" charset="-122"/>
              <a:ea typeface="仿宋" panose="02010609060101010101" charset="-122"/>
              <a:cs typeface="仿宋" panose="02010609060101010101" charset="-122"/>
              <a:sym typeface="+mn-ea"/>
            </a:endParaRPr>
          </a:p>
          <a:p>
            <a:pPr>
              <a:lnSpc>
                <a:spcPct val="150000"/>
              </a:lnSpc>
            </a:pPr>
            <a:r>
              <a:rPr lang="zh-CN" altLang="en-US" sz="1800" b="1">
                <a:solidFill>
                  <a:schemeClr val="tx1"/>
                </a:solidFill>
                <a:latin typeface="仿宋" panose="02010609060101010101" charset="-122"/>
                <a:ea typeface="仿宋" panose="02010609060101010101" charset="-122"/>
                <a:cs typeface="仿宋" panose="02010609060101010101" charset="-122"/>
                <a:sym typeface="+mn-ea"/>
              </a:rPr>
              <a:t>    这个条款只对残疾人人数计入哪方做了明确，如劳务派遣的人员中有非残疾人的，按照《关于印发广西壮族自治区残疾人就业保障金征收使用管理办法的通知》（桂财税〔2016〕47号）的规定，“用人单位在职职工，是指用人单位在编人员或依法与用人单位签订1年以上（含1年）劳动合同（服务协议）的人员。季节性用工应当折算为年平均用工人数。以劳务派遣用工的，计入派遣单位在职职工人数。”</a:t>
            </a:r>
            <a:r>
              <a:rPr lang="zh-CN" altLang="en-US" sz="1800" b="1">
                <a:solidFill>
                  <a:srgbClr val="FF0000"/>
                </a:solidFill>
                <a:latin typeface="仿宋" panose="02010609060101010101" charset="-122"/>
                <a:ea typeface="仿宋" panose="02010609060101010101" charset="-122"/>
                <a:cs typeface="仿宋" panose="02010609060101010101" charset="-122"/>
                <a:sym typeface="+mn-ea"/>
              </a:rPr>
              <a:t>以劳务派遣形式就业的非残疾人人数，计入派遣单位在职职工人数。</a:t>
            </a:r>
            <a:endParaRPr lang="zh-CN" altLang="en-US" sz="1800" b="1">
              <a:solidFill>
                <a:srgbClr val="FF0000"/>
              </a:solidFill>
              <a:latin typeface="仿宋" panose="02010609060101010101" charset="-122"/>
              <a:ea typeface="仿宋" panose="02010609060101010101" charset="-122"/>
              <a:cs typeface="仿宋" panose="02010609060101010101" charset="-122"/>
              <a:sym typeface="+mn-ea"/>
            </a:endParaRPr>
          </a:p>
        </p:txBody>
      </p:sp>
    </p:spTree>
    <p:custDataLst>
      <p:tags r:id="rId1"/>
    </p:custData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050098" y="3561080"/>
            <a:ext cx="9242425" cy="922020"/>
          </a:xfrm>
          <a:prstGeom prst="rect">
            <a:avLst/>
          </a:prstGeom>
        </p:spPr>
        <p:txBody>
          <a:bodyPr wrap="square">
            <a:spAutoFit/>
          </a:bodyPr>
          <a:lstStyle/>
          <a:p>
            <a:pPr fontAlgn="auto"/>
            <a:r>
              <a:rPr lang="zh-CN" altLang="en-US" sz="54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rPr>
              <a:t>残疾人就业保障金税收优惠</a:t>
            </a:r>
            <a:endParaRPr lang="zh-CN" altLang="en-US" sz="54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endParaRPr>
          </a:p>
        </p:txBody>
      </p:sp>
      <p:grpSp>
        <p:nvGrpSpPr>
          <p:cNvPr id="15362" name="组合 34"/>
          <p:cNvGrpSpPr/>
          <p:nvPr/>
        </p:nvGrpSpPr>
        <p:grpSpPr>
          <a:xfrm>
            <a:off x="4876800" y="1057275"/>
            <a:ext cx="2190750" cy="2214880"/>
            <a:chOff x="2872740" y="1722120"/>
            <a:chExt cx="683201" cy="691147"/>
          </a:xfrm>
        </p:grpSpPr>
        <p:sp>
          <p:nvSpPr>
            <p:cNvPr id="37" name="椭圆 36"/>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6600" strike="noStrike" noProof="1"/>
            </a:p>
          </p:txBody>
        </p:sp>
        <p:sp>
          <p:nvSpPr>
            <p:cNvPr id="15364" name="文本框 37"/>
            <p:cNvSpPr txBox="1"/>
            <p:nvPr/>
          </p:nvSpPr>
          <p:spPr>
            <a:xfrm>
              <a:off x="2872740" y="1722120"/>
              <a:ext cx="683201" cy="691147"/>
            </a:xfrm>
            <a:prstGeom prst="rect">
              <a:avLst/>
            </a:prstGeom>
            <a:noFill/>
            <a:ln w="9525">
              <a:noFill/>
            </a:ln>
          </p:spPr>
          <p:txBody>
            <a:bodyPr wrap="square" anchor="t">
              <a:spAutoFit/>
            </a:bodyPr>
            <a:lstStyle/>
            <a:p>
              <a:pPr algn="ctr"/>
              <a:r>
                <a:rPr lang="en-US" sz="13800" b="1" dirty="0">
                  <a:solidFill>
                    <a:schemeClr val="bg1"/>
                  </a:solidFill>
                  <a:latin typeface="微软雅黑" panose="020B0503020204020204" pitchFamily="34" charset="-122"/>
                  <a:ea typeface="微软雅黑" panose="020B0503020204020204" pitchFamily="34" charset="-122"/>
                  <a:sym typeface="等线" panose="02010600030101010101" charset="-122"/>
                </a:rPr>
                <a:t>2</a:t>
              </a:r>
              <a:endParaRPr lang="en-US" sz="138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spTree>
  </p:cSld>
  <p:clrMapOvr>
    <a:masterClrMapping/>
  </p:clrMapOvr>
  <p:transition spd="med">
    <p:fade/>
  </p:transition>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TEMPLATE_THUMBS_INDEX" val="1"/>
  <p:tag name="KSO_WM_TEMPLATE_SUBCATEGORY" val="0"/>
  <p:tag name="KSO_WM_TAG_VERSION" val="1.0"/>
  <p:tag name="KSO_WM_BEAUTIFY_FLAG" val="#wm#"/>
  <p:tag name="KSO_WM_TEMPLATE_CATEGORY" val="custom"/>
  <p:tag name="KSO_WM_TEMPLATE_INDEX" val="20187308"/>
</p:tagLst>
</file>

<file path=ppt/tags/tag62.xml><?xml version="1.0" encoding="utf-8"?>
<p:tagLst xmlns:p="http://schemas.openxmlformats.org/presentationml/2006/main">
  <p:tag name="KSO_WM_SLIDE_MODEL_TYPE" val="dynamicNum"/>
</p:tagLst>
</file>

<file path=ppt/tags/tag63.xml><?xml version="1.0" encoding="utf-8"?>
<p:tagLst xmlns:p="http://schemas.openxmlformats.org/presentationml/2006/main">
  <p:tag name="KSO_WM_SLIDE_MODEL_TYPE" val="dynamicNum"/>
</p:tagLst>
</file>

<file path=ppt/tags/tag64.xml><?xml version="1.0" encoding="utf-8"?>
<p:tagLst xmlns:p="http://schemas.openxmlformats.org/presentationml/2006/main">
  <p:tag name="KSO_WM_SLIDE_MODEL_TYPE" val="dynamicNum"/>
</p:tagLst>
</file>

<file path=ppt/tags/tag65.xml><?xml version="1.0" encoding="utf-8"?>
<p:tagLst xmlns:p="http://schemas.openxmlformats.org/presentationml/2006/main">
  <p:tag name="KSO_WM_SLIDE_MODEL_TYPE" val="dynamicNum"/>
</p:tagLst>
</file>

<file path=ppt/tags/tag66.xml><?xml version="1.0" encoding="utf-8"?>
<p:tagLst xmlns:p="http://schemas.openxmlformats.org/presentationml/2006/main">
  <p:tag name="KSO_WM_SLIDE_MODEL_TYPE" val="dynamicNum"/>
</p:tagLst>
</file>

<file path=ppt/tags/tag67.xml><?xml version="1.0" encoding="utf-8"?>
<p:tagLst xmlns:p="http://schemas.openxmlformats.org/presentationml/2006/main">
  <p:tag name="KSO_WM_SLIDE_MODEL_TYPE" val="dynamicNum"/>
</p:tagLst>
</file>

<file path=ppt/tags/tag68.xml><?xml version="1.0" encoding="utf-8"?>
<p:tagLst xmlns:p="http://schemas.openxmlformats.org/presentationml/2006/main">
  <p:tag name="KSO_WM_SLIDE_MODEL_TYPE" val="dynamicNum"/>
</p:tagLst>
</file>

<file path=ppt/tags/tag69.xml><?xml version="1.0" encoding="utf-8"?>
<p:tagLst xmlns:p="http://schemas.openxmlformats.org/presentationml/2006/main">
  <p:tag name="KSO_WM_SLIDE_MODEL_TYPE" val="dynamicNu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SLIDE_MODEL_TYPE" val="dynamicNum"/>
</p:tagLst>
</file>

<file path=ppt/tags/tag71.xml><?xml version="1.0" encoding="utf-8"?>
<p:tagLst xmlns:p="http://schemas.openxmlformats.org/presentationml/2006/main">
  <p:tag name="KSO_WM_SLIDE_MODEL_TYPE" val="dynamicNum"/>
</p:tagLst>
</file>

<file path=ppt/tags/tag72.xml><?xml version="1.0" encoding="utf-8"?>
<p:tagLst xmlns:p="http://schemas.openxmlformats.org/presentationml/2006/main">
  <p:tag name="KSO_WM_SLIDE_MODEL_TYPE" val="dynamicNum"/>
</p:tagLst>
</file>

<file path=ppt/tags/tag73.xml><?xml version="1.0" encoding="utf-8"?>
<p:tagLst xmlns:p="http://schemas.openxmlformats.org/presentationml/2006/main">
  <p:tag name="KSO_WM_SLIDE_MODEL_TYPE" val="dynamicNum"/>
</p:tagLst>
</file>

<file path=ppt/tags/tag74.xml><?xml version="1.0" encoding="utf-8"?>
<p:tagLst xmlns:p="http://schemas.openxmlformats.org/presentationml/2006/main">
  <p:tag name="KSO_WM_SLIDE_MODEL_TYPE" val="dynamicNum"/>
</p:tagLst>
</file>

<file path=ppt/tags/tag75.xml><?xml version="1.0" encoding="utf-8"?>
<p:tagLst xmlns:p="http://schemas.openxmlformats.org/presentationml/2006/main">
  <p:tag name="KSO_WM_SLIDE_MODEL_TYPE" val="dynamicNum"/>
</p:tagLst>
</file>

<file path=ppt/tags/tag76.xml><?xml version="1.0" encoding="utf-8"?>
<p:tagLst xmlns:p="http://schemas.openxmlformats.org/presentationml/2006/main">
  <p:tag name="REFSHAPE" val="576398188"/>
</p:tagLst>
</file>

<file path=ppt/tags/tag77.xml><?xml version="1.0" encoding="utf-8"?>
<p:tagLst xmlns:p="http://schemas.openxmlformats.org/presentationml/2006/main">
  <p:tag name="KSO_WM_SLIDE_MODEL_TYPE" val="dynamicNum"/>
</p:tagLst>
</file>

<file path=ppt/tags/tag78.xml><?xml version="1.0" encoding="utf-8"?>
<p:tagLst xmlns:p="http://schemas.openxmlformats.org/presentationml/2006/main">
  <p:tag name="KSO_WM_SLIDE_MODEL_TYPE" val="dynamicNum"/>
</p:tagLst>
</file>

<file path=ppt/tags/tag79.xml><?xml version="1.0" encoding="utf-8"?>
<p:tagLst xmlns:p="http://schemas.openxmlformats.org/presentationml/2006/main">
  <p:tag name="KSO_WM_SLIDE_MODEL_TYPE" val="dynamicNu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4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4069</Words>
  <Application>WPS 演示</Application>
  <PresentationFormat>宽屏</PresentationFormat>
  <Paragraphs>165</Paragraphs>
  <Slides>23</Slides>
  <Notes>4</Notes>
  <HiddenSlides>0</HiddenSlides>
  <MMClips>0</MMClips>
  <ScaleCrop>false</ScaleCrop>
  <HeadingPairs>
    <vt:vector size="6" baseType="variant">
      <vt:variant>
        <vt:lpstr>已用的字体</vt:lpstr>
      </vt:variant>
      <vt:variant>
        <vt:i4>10</vt:i4>
      </vt:variant>
      <vt:variant>
        <vt:lpstr>主题</vt:lpstr>
      </vt:variant>
      <vt:variant>
        <vt:i4>2</vt:i4>
      </vt:variant>
      <vt:variant>
        <vt:lpstr>幻灯片标题</vt:lpstr>
      </vt:variant>
      <vt:variant>
        <vt:i4>23</vt:i4>
      </vt:variant>
    </vt:vector>
  </HeadingPairs>
  <TitlesOfParts>
    <vt:vector size="35" baseType="lpstr">
      <vt:lpstr>Arial</vt:lpstr>
      <vt:lpstr>宋体</vt:lpstr>
      <vt:lpstr>Wingdings</vt:lpstr>
      <vt:lpstr>等线</vt:lpstr>
      <vt:lpstr>微软雅黑</vt:lpstr>
      <vt:lpstr>黑体</vt:lpstr>
      <vt:lpstr>仿宋</vt:lpstr>
      <vt:lpstr>Arial Unicode MS</vt:lpstr>
      <vt:lpstr>等线 Light</vt:lpstr>
      <vt:lpstr>Calibri</vt:lpstr>
      <vt:lpstr>4_Office 主题​​</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Administrator</cp:lastModifiedBy>
  <cp:revision>534</cp:revision>
  <dcterms:created xsi:type="dcterms:W3CDTF">2018-09-13T01:03:00Z</dcterms:created>
  <dcterms:modified xsi:type="dcterms:W3CDTF">2020-06-02T07:24:31Z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2052-11.1.0.9740</vt:lpwstr>
  </property>
</Properties>
</file>